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7" r:id="rId2"/>
    <p:sldId id="258" r:id="rId3"/>
    <p:sldId id="325" r:id="rId4"/>
    <p:sldId id="348" r:id="rId5"/>
    <p:sldId id="377" r:id="rId6"/>
    <p:sldId id="396" r:id="rId7"/>
    <p:sldId id="372" r:id="rId8"/>
    <p:sldId id="398" r:id="rId9"/>
    <p:sldId id="392" r:id="rId10"/>
    <p:sldId id="393" r:id="rId11"/>
    <p:sldId id="399" r:id="rId12"/>
    <p:sldId id="374" r:id="rId13"/>
    <p:sldId id="400" r:id="rId14"/>
    <p:sldId id="408" r:id="rId15"/>
    <p:sldId id="388" r:id="rId16"/>
    <p:sldId id="355" r:id="rId17"/>
    <p:sldId id="356" r:id="rId18"/>
    <p:sldId id="357" r:id="rId19"/>
    <p:sldId id="358" r:id="rId20"/>
    <p:sldId id="359" r:id="rId21"/>
    <p:sldId id="402" r:id="rId22"/>
    <p:sldId id="309" r:id="rId23"/>
    <p:sldId id="301" r:id="rId24"/>
    <p:sldId id="403" r:id="rId25"/>
    <p:sldId id="383" r:id="rId26"/>
    <p:sldId id="404" r:id="rId27"/>
    <p:sldId id="360" r:id="rId28"/>
    <p:sldId id="289" r:id="rId29"/>
    <p:sldId id="406" r:id="rId30"/>
    <p:sldId id="407" r:id="rId31"/>
    <p:sldId id="390" r:id="rId32"/>
    <p:sldId id="38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4E09D6-3715-4A71-853C-329B88A6C0CD}">
          <p14:sldIdLst>
            <p14:sldId id="257"/>
            <p14:sldId id="258"/>
            <p14:sldId id="325"/>
            <p14:sldId id="348"/>
            <p14:sldId id="377"/>
            <p14:sldId id="396"/>
            <p14:sldId id="372"/>
            <p14:sldId id="398"/>
            <p14:sldId id="392"/>
            <p14:sldId id="393"/>
            <p14:sldId id="399"/>
            <p14:sldId id="374"/>
            <p14:sldId id="400"/>
            <p14:sldId id="408"/>
            <p14:sldId id="388"/>
            <p14:sldId id="355"/>
            <p14:sldId id="356"/>
            <p14:sldId id="357"/>
            <p14:sldId id="358"/>
            <p14:sldId id="359"/>
            <p14:sldId id="402"/>
            <p14:sldId id="309"/>
            <p14:sldId id="301"/>
            <p14:sldId id="403"/>
            <p14:sldId id="383"/>
            <p14:sldId id="404"/>
            <p14:sldId id="360"/>
            <p14:sldId id="289"/>
            <p14:sldId id="406"/>
            <p14:sldId id="407"/>
            <p14:sldId id="39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38C70-2747-4A01-89F1-5AEF75989361}" type="doc">
      <dgm:prSet loTypeId="urn:microsoft.com/office/officeart/2005/8/layout/target3" loCatId="list" qsTypeId="urn:microsoft.com/office/officeart/2005/8/quickstyle/3d1" qsCatId="3D" csTypeId="urn:microsoft.com/office/officeart/2005/8/colors/colorful4" csCatId="colorful" phldr="1"/>
      <dgm:spPr/>
      <dgm:t>
        <a:bodyPr/>
        <a:lstStyle/>
        <a:p>
          <a:endParaRPr lang="en-US"/>
        </a:p>
      </dgm:t>
    </dgm:pt>
    <dgm:pt modelId="{9087A28A-BB3C-430E-AA18-DC53160EC250}">
      <dgm:prSet phldrT="[Text]"/>
      <dgm:spPr/>
      <dgm:t>
        <a:bodyPr/>
        <a:lstStyle/>
        <a:p>
          <a:r>
            <a:rPr lang="en-US"/>
            <a:t>Architecture</a:t>
          </a:r>
        </a:p>
      </dgm:t>
    </dgm:pt>
    <dgm:pt modelId="{35C625B4-1B35-4C2A-8D01-AEDCD0E414ED}" type="parTrans" cxnId="{3008435A-975A-4580-AA8B-4A62E811FD32}">
      <dgm:prSet/>
      <dgm:spPr/>
      <dgm:t>
        <a:bodyPr/>
        <a:lstStyle/>
        <a:p>
          <a:endParaRPr lang="en-US"/>
        </a:p>
      </dgm:t>
    </dgm:pt>
    <dgm:pt modelId="{84A6CBC1-0A64-481C-8B4F-29CCE0E1290F}" type="sibTrans" cxnId="{3008435A-975A-4580-AA8B-4A62E811FD32}">
      <dgm:prSet/>
      <dgm:spPr/>
      <dgm:t>
        <a:bodyPr/>
        <a:lstStyle/>
        <a:p>
          <a:endParaRPr lang="en-US"/>
        </a:p>
      </dgm:t>
    </dgm:pt>
    <dgm:pt modelId="{2CBBA81F-DB2E-4F1A-AA2C-0703C05E41EE}">
      <dgm:prSet phldrT="[Text]"/>
      <dgm:spPr/>
      <dgm:t>
        <a:bodyPr/>
        <a:lstStyle/>
        <a:p>
          <a:r>
            <a:rPr lang="en-US"/>
            <a:t>Branch Prediction</a:t>
          </a:r>
        </a:p>
      </dgm:t>
    </dgm:pt>
    <dgm:pt modelId="{7C46910F-9362-4F77-9E18-CAE1015F5C09}" type="parTrans" cxnId="{4D8D6C01-42AE-4585-9170-19BFF4CAAC34}">
      <dgm:prSet/>
      <dgm:spPr/>
      <dgm:t>
        <a:bodyPr/>
        <a:lstStyle/>
        <a:p>
          <a:endParaRPr lang="en-US"/>
        </a:p>
      </dgm:t>
    </dgm:pt>
    <dgm:pt modelId="{3B04693A-EF77-4521-95D4-4E4525FABDA0}" type="sibTrans" cxnId="{4D8D6C01-42AE-4585-9170-19BFF4CAAC34}">
      <dgm:prSet/>
      <dgm:spPr/>
      <dgm:t>
        <a:bodyPr/>
        <a:lstStyle/>
        <a:p>
          <a:endParaRPr lang="en-US"/>
        </a:p>
      </dgm:t>
    </dgm:pt>
    <dgm:pt modelId="{A9E47D98-AD44-43B2-B8D6-1214B2D86EE4}">
      <dgm:prSet phldrT="[Text]"/>
      <dgm:spPr/>
      <dgm:t>
        <a:bodyPr/>
        <a:lstStyle/>
        <a:p>
          <a:r>
            <a:rPr lang="en-US"/>
            <a:t>Operating Systems</a:t>
          </a:r>
        </a:p>
      </dgm:t>
    </dgm:pt>
    <dgm:pt modelId="{A77E673F-1061-4B6C-8E17-22C4E9C46B09}" type="parTrans" cxnId="{1E205E60-B25A-461C-99D7-AEEAD82DDE8F}">
      <dgm:prSet/>
      <dgm:spPr/>
      <dgm:t>
        <a:bodyPr/>
        <a:lstStyle/>
        <a:p>
          <a:endParaRPr lang="en-US"/>
        </a:p>
      </dgm:t>
    </dgm:pt>
    <dgm:pt modelId="{98FD652D-FFB0-44F1-AF9D-93876BD84DF7}" type="sibTrans" cxnId="{1E205E60-B25A-461C-99D7-AEEAD82DDE8F}">
      <dgm:prSet/>
      <dgm:spPr/>
      <dgm:t>
        <a:bodyPr/>
        <a:lstStyle/>
        <a:p>
          <a:endParaRPr lang="en-US"/>
        </a:p>
      </dgm:t>
    </dgm:pt>
    <dgm:pt modelId="{281055A2-2136-4050-8C14-F632EC290F16}">
      <dgm:prSet phldrT="[Text]"/>
      <dgm:spPr/>
      <dgm:t>
        <a:bodyPr/>
        <a:lstStyle/>
        <a:p>
          <a:r>
            <a:rPr lang="en-US"/>
            <a:t>Unbounded Preemption</a:t>
          </a:r>
        </a:p>
      </dgm:t>
    </dgm:pt>
    <dgm:pt modelId="{C4B346A4-27CF-4E8A-AD84-31A54431A370}" type="parTrans" cxnId="{DF58D16D-0B7F-4084-B84A-37F035B4B991}">
      <dgm:prSet/>
      <dgm:spPr/>
      <dgm:t>
        <a:bodyPr/>
        <a:lstStyle/>
        <a:p>
          <a:endParaRPr lang="en-US"/>
        </a:p>
      </dgm:t>
    </dgm:pt>
    <dgm:pt modelId="{1D5BF302-1460-48D9-BAF8-3322F146DBCF}" type="sibTrans" cxnId="{DF58D16D-0B7F-4084-B84A-37F035B4B991}">
      <dgm:prSet/>
      <dgm:spPr/>
      <dgm:t>
        <a:bodyPr/>
        <a:lstStyle/>
        <a:p>
          <a:endParaRPr lang="en-US"/>
        </a:p>
      </dgm:t>
    </dgm:pt>
    <dgm:pt modelId="{F26AAFBA-D910-4B60-8358-79D57B20E1BC}">
      <dgm:prSet phldrT="[Text]"/>
      <dgm:spPr/>
      <dgm:t>
        <a:bodyPr/>
        <a:lstStyle/>
        <a:p>
          <a:r>
            <a:rPr lang="en-US"/>
            <a:t>Starvation for Shared Resources</a:t>
          </a:r>
        </a:p>
      </dgm:t>
    </dgm:pt>
    <dgm:pt modelId="{83CDC6FD-5A88-4986-B430-2E08E7B402FC}" type="parTrans" cxnId="{645CD68D-88CA-4717-A333-8B8A2D816947}">
      <dgm:prSet/>
      <dgm:spPr/>
      <dgm:t>
        <a:bodyPr/>
        <a:lstStyle/>
        <a:p>
          <a:endParaRPr lang="en-US"/>
        </a:p>
      </dgm:t>
    </dgm:pt>
    <dgm:pt modelId="{61D82428-C764-49FF-AFC4-151364CCEAF7}" type="sibTrans" cxnId="{645CD68D-88CA-4717-A333-8B8A2D816947}">
      <dgm:prSet/>
      <dgm:spPr/>
      <dgm:t>
        <a:bodyPr/>
        <a:lstStyle/>
        <a:p>
          <a:endParaRPr lang="en-US"/>
        </a:p>
      </dgm:t>
    </dgm:pt>
    <dgm:pt modelId="{A15F6F5A-7C41-4286-A75F-38B8A56C3B4F}">
      <dgm:prSet phldrT="[Text]"/>
      <dgm:spPr/>
      <dgm:t>
        <a:bodyPr/>
        <a:lstStyle/>
        <a:p>
          <a:r>
            <a:rPr lang="en-US"/>
            <a:t>Programming Languages</a:t>
          </a:r>
        </a:p>
      </dgm:t>
    </dgm:pt>
    <dgm:pt modelId="{9624C323-2247-401E-8225-F573226CDA02}" type="parTrans" cxnId="{A7FCD200-481B-4900-BCAC-B3064BA4D069}">
      <dgm:prSet/>
      <dgm:spPr/>
      <dgm:t>
        <a:bodyPr/>
        <a:lstStyle/>
        <a:p>
          <a:endParaRPr lang="en-US"/>
        </a:p>
      </dgm:t>
    </dgm:pt>
    <dgm:pt modelId="{BA4BEDF8-E777-421D-BC17-EAAD9C920F4D}" type="sibTrans" cxnId="{A7FCD200-481B-4900-BCAC-B3064BA4D069}">
      <dgm:prSet/>
      <dgm:spPr/>
      <dgm:t>
        <a:bodyPr/>
        <a:lstStyle/>
        <a:p>
          <a:endParaRPr lang="en-US"/>
        </a:p>
      </dgm:t>
    </dgm:pt>
    <dgm:pt modelId="{94460C6A-131E-4753-AC26-2055FEFEF532}">
      <dgm:prSet phldrT="[Text]"/>
      <dgm:spPr/>
      <dgm:t>
        <a:bodyPr/>
        <a:lstStyle/>
        <a:p>
          <a:r>
            <a:rPr lang="en-US"/>
            <a:t>Lack of Timed base Instructions</a:t>
          </a:r>
        </a:p>
      </dgm:t>
    </dgm:pt>
    <dgm:pt modelId="{6F456F09-A21B-440A-9ACD-F35D7ECC55C0}" type="parTrans" cxnId="{B5FE6CD9-44EB-4EE7-B213-33D4E6BC8109}">
      <dgm:prSet/>
      <dgm:spPr/>
      <dgm:t>
        <a:bodyPr/>
        <a:lstStyle/>
        <a:p>
          <a:endParaRPr lang="en-US"/>
        </a:p>
      </dgm:t>
    </dgm:pt>
    <dgm:pt modelId="{63E55404-E656-4510-AA28-00AA9FB60613}" type="sibTrans" cxnId="{B5FE6CD9-44EB-4EE7-B213-33D4E6BC8109}">
      <dgm:prSet/>
      <dgm:spPr/>
      <dgm:t>
        <a:bodyPr/>
        <a:lstStyle/>
        <a:p>
          <a:endParaRPr lang="en-US"/>
        </a:p>
      </dgm:t>
    </dgm:pt>
    <dgm:pt modelId="{9F6B9BBE-E5FD-4829-8A68-4CAA1721E7D7}">
      <dgm:prSet phldrT="[Text]"/>
      <dgm:spPr/>
      <dgm:t>
        <a:bodyPr/>
        <a:lstStyle/>
        <a:p>
          <a:r>
            <a:rPr lang="en-US"/>
            <a:t>Cache</a:t>
          </a:r>
        </a:p>
      </dgm:t>
    </dgm:pt>
    <dgm:pt modelId="{9B5CBF9E-5304-42B4-AB91-A6BD0152ABFE}" type="parTrans" cxnId="{B52983A5-2CD2-44A1-8820-FC78CDB1BD0F}">
      <dgm:prSet/>
      <dgm:spPr/>
      <dgm:t>
        <a:bodyPr/>
        <a:lstStyle/>
        <a:p>
          <a:endParaRPr lang="en-US"/>
        </a:p>
      </dgm:t>
    </dgm:pt>
    <dgm:pt modelId="{C4F86E46-56CD-4ED9-B27B-BD23EE605266}" type="sibTrans" cxnId="{B52983A5-2CD2-44A1-8820-FC78CDB1BD0F}">
      <dgm:prSet/>
      <dgm:spPr/>
      <dgm:t>
        <a:bodyPr/>
        <a:lstStyle/>
        <a:p>
          <a:endParaRPr lang="en-US"/>
        </a:p>
      </dgm:t>
    </dgm:pt>
    <dgm:pt modelId="{118F9B68-8DC1-462A-92AC-284AE250D0EA}" type="pres">
      <dgm:prSet presAssocID="{00A38C70-2747-4A01-89F1-5AEF75989361}" presName="Name0" presStyleCnt="0">
        <dgm:presLayoutVars>
          <dgm:chMax val="7"/>
          <dgm:dir/>
          <dgm:animLvl val="lvl"/>
          <dgm:resizeHandles val="exact"/>
        </dgm:presLayoutVars>
      </dgm:prSet>
      <dgm:spPr/>
    </dgm:pt>
    <dgm:pt modelId="{52C2181C-7405-4DF0-9509-2BEE8FF35181}" type="pres">
      <dgm:prSet presAssocID="{9087A28A-BB3C-430E-AA18-DC53160EC250}" presName="circle1" presStyleLbl="node1" presStyleIdx="0" presStyleCnt="3"/>
      <dgm:spPr/>
    </dgm:pt>
    <dgm:pt modelId="{E3556399-8F32-4065-9946-14D3F8C0A4C1}" type="pres">
      <dgm:prSet presAssocID="{9087A28A-BB3C-430E-AA18-DC53160EC250}" presName="space" presStyleCnt="0"/>
      <dgm:spPr/>
    </dgm:pt>
    <dgm:pt modelId="{127D4C44-3F15-4C86-817D-3D81DB534BDC}" type="pres">
      <dgm:prSet presAssocID="{9087A28A-BB3C-430E-AA18-DC53160EC250}" presName="rect1" presStyleLbl="alignAcc1" presStyleIdx="0" presStyleCnt="3"/>
      <dgm:spPr/>
    </dgm:pt>
    <dgm:pt modelId="{A7C80053-9950-4EC7-8BA8-D3902527AF54}" type="pres">
      <dgm:prSet presAssocID="{A9E47D98-AD44-43B2-B8D6-1214B2D86EE4}" presName="vertSpace2" presStyleLbl="node1" presStyleIdx="0" presStyleCnt="3"/>
      <dgm:spPr/>
    </dgm:pt>
    <dgm:pt modelId="{5B4D53E4-4BA6-4672-B428-1D0961D1FBB8}" type="pres">
      <dgm:prSet presAssocID="{A9E47D98-AD44-43B2-B8D6-1214B2D86EE4}" presName="circle2" presStyleLbl="node1" presStyleIdx="1" presStyleCnt="3"/>
      <dgm:spPr/>
    </dgm:pt>
    <dgm:pt modelId="{A427C65A-F433-4D26-8FC7-874D054EA8B8}" type="pres">
      <dgm:prSet presAssocID="{A9E47D98-AD44-43B2-B8D6-1214B2D86EE4}" presName="rect2" presStyleLbl="alignAcc1" presStyleIdx="1" presStyleCnt="3" custLinFactNeighborX="65669" custLinFactNeighborY="4300"/>
      <dgm:spPr/>
    </dgm:pt>
    <dgm:pt modelId="{ECC33D80-F4A5-430A-8E3D-2A5C3D709C45}" type="pres">
      <dgm:prSet presAssocID="{A15F6F5A-7C41-4286-A75F-38B8A56C3B4F}" presName="vertSpace3" presStyleLbl="node1" presStyleIdx="1" presStyleCnt="3"/>
      <dgm:spPr/>
    </dgm:pt>
    <dgm:pt modelId="{69D604E9-60A3-44FB-8CE2-D9A2D1CBB758}" type="pres">
      <dgm:prSet presAssocID="{A15F6F5A-7C41-4286-A75F-38B8A56C3B4F}" presName="circle3" presStyleLbl="node1" presStyleIdx="2" presStyleCnt="3"/>
      <dgm:spPr/>
    </dgm:pt>
    <dgm:pt modelId="{98D5AAF6-1F72-4B0F-8BCE-11B00D756557}" type="pres">
      <dgm:prSet presAssocID="{A15F6F5A-7C41-4286-A75F-38B8A56C3B4F}" presName="rect3" presStyleLbl="alignAcc1" presStyleIdx="2" presStyleCnt="3"/>
      <dgm:spPr/>
    </dgm:pt>
    <dgm:pt modelId="{C7DC09C4-DEA6-4744-9886-D73FB733B999}" type="pres">
      <dgm:prSet presAssocID="{9087A28A-BB3C-430E-AA18-DC53160EC250}" presName="rect1ParTx" presStyleLbl="alignAcc1" presStyleIdx="2" presStyleCnt="3">
        <dgm:presLayoutVars>
          <dgm:chMax val="1"/>
          <dgm:bulletEnabled val="1"/>
        </dgm:presLayoutVars>
      </dgm:prSet>
      <dgm:spPr/>
    </dgm:pt>
    <dgm:pt modelId="{6AE7A6CF-F66C-461F-8115-CFDB6BBC63EF}" type="pres">
      <dgm:prSet presAssocID="{9087A28A-BB3C-430E-AA18-DC53160EC250}" presName="rect1ChTx" presStyleLbl="alignAcc1" presStyleIdx="2" presStyleCnt="3">
        <dgm:presLayoutVars>
          <dgm:bulletEnabled val="1"/>
        </dgm:presLayoutVars>
      </dgm:prSet>
      <dgm:spPr/>
    </dgm:pt>
    <dgm:pt modelId="{C44896E6-7F77-42A8-9857-99D69F982EF5}" type="pres">
      <dgm:prSet presAssocID="{A9E47D98-AD44-43B2-B8D6-1214B2D86EE4}" presName="rect2ParTx" presStyleLbl="alignAcc1" presStyleIdx="2" presStyleCnt="3">
        <dgm:presLayoutVars>
          <dgm:chMax val="1"/>
          <dgm:bulletEnabled val="1"/>
        </dgm:presLayoutVars>
      </dgm:prSet>
      <dgm:spPr/>
    </dgm:pt>
    <dgm:pt modelId="{A4DCFBDE-6AF6-44C8-B5CD-2F0B8D375C97}" type="pres">
      <dgm:prSet presAssocID="{A9E47D98-AD44-43B2-B8D6-1214B2D86EE4}" presName="rect2ChTx" presStyleLbl="alignAcc1" presStyleIdx="2" presStyleCnt="3">
        <dgm:presLayoutVars>
          <dgm:bulletEnabled val="1"/>
        </dgm:presLayoutVars>
      </dgm:prSet>
      <dgm:spPr/>
    </dgm:pt>
    <dgm:pt modelId="{73FB8009-5E99-406B-8682-B27E7230B3C4}" type="pres">
      <dgm:prSet presAssocID="{A15F6F5A-7C41-4286-A75F-38B8A56C3B4F}" presName="rect3ParTx" presStyleLbl="alignAcc1" presStyleIdx="2" presStyleCnt="3">
        <dgm:presLayoutVars>
          <dgm:chMax val="1"/>
          <dgm:bulletEnabled val="1"/>
        </dgm:presLayoutVars>
      </dgm:prSet>
      <dgm:spPr/>
    </dgm:pt>
    <dgm:pt modelId="{20366377-61C5-40F1-8097-F795609E6C1B}" type="pres">
      <dgm:prSet presAssocID="{A15F6F5A-7C41-4286-A75F-38B8A56C3B4F}" presName="rect3ChTx" presStyleLbl="alignAcc1" presStyleIdx="2" presStyleCnt="3">
        <dgm:presLayoutVars>
          <dgm:bulletEnabled val="1"/>
        </dgm:presLayoutVars>
      </dgm:prSet>
      <dgm:spPr/>
    </dgm:pt>
  </dgm:ptLst>
  <dgm:cxnLst>
    <dgm:cxn modelId="{A7FCD200-481B-4900-BCAC-B3064BA4D069}" srcId="{00A38C70-2747-4A01-89F1-5AEF75989361}" destId="{A15F6F5A-7C41-4286-A75F-38B8A56C3B4F}" srcOrd="2" destOrd="0" parTransId="{9624C323-2247-401E-8225-F573226CDA02}" sibTransId="{BA4BEDF8-E777-421D-BC17-EAAD9C920F4D}"/>
    <dgm:cxn modelId="{4D8D6C01-42AE-4585-9170-19BFF4CAAC34}" srcId="{9087A28A-BB3C-430E-AA18-DC53160EC250}" destId="{2CBBA81F-DB2E-4F1A-AA2C-0703C05E41EE}" srcOrd="0" destOrd="0" parTransId="{7C46910F-9362-4F77-9E18-CAE1015F5C09}" sibTransId="{3B04693A-EF77-4521-95D4-4E4525FABDA0}"/>
    <dgm:cxn modelId="{1E205E60-B25A-461C-99D7-AEEAD82DDE8F}" srcId="{00A38C70-2747-4A01-89F1-5AEF75989361}" destId="{A9E47D98-AD44-43B2-B8D6-1214B2D86EE4}" srcOrd="1" destOrd="0" parTransId="{A77E673F-1061-4B6C-8E17-22C4E9C46B09}" sibTransId="{98FD652D-FFB0-44F1-AF9D-93876BD84DF7}"/>
    <dgm:cxn modelId="{5DF01A65-C821-497B-B488-8968E21142D1}" type="presOf" srcId="{A9E47D98-AD44-43B2-B8D6-1214B2D86EE4}" destId="{C44896E6-7F77-42A8-9857-99D69F982EF5}" srcOrd="1" destOrd="0" presId="urn:microsoft.com/office/officeart/2005/8/layout/target3"/>
    <dgm:cxn modelId="{DF58D16D-0B7F-4084-B84A-37F035B4B991}" srcId="{A9E47D98-AD44-43B2-B8D6-1214B2D86EE4}" destId="{281055A2-2136-4050-8C14-F632EC290F16}" srcOrd="0" destOrd="0" parTransId="{C4B346A4-27CF-4E8A-AD84-31A54431A370}" sibTransId="{1D5BF302-1460-48D9-BAF8-3322F146DBCF}"/>
    <dgm:cxn modelId="{8170F376-F825-4691-83B3-CBAC682639A6}" type="presOf" srcId="{A15F6F5A-7C41-4286-A75F-38B8A56C3B4F}" destId="{73FB8009-5E99-406B-8682-B27E7230B3C4}" srcOrd="1" destOrd="0" presId="urn:microsoft.com/office/officeart/2005/8/layout/target3"/>
    <dgm:cxn modelId="{3008435A-975A-4580-AA8B-4A62E811FD32}" srcId="{00A38C70-2747-4A01-89F1-5AEF75989361}" destId="{9087A28A-BB3C-430E-AA18-DC53160EC250}" srcOrd="0" destOrd="0" parTransId="{35C625B4-1B35-4C2A-8D01-AEDCD0E414ED}" sibTransId="{84A6CBC1-0A64-481C-8B4F-29CCE0E1290F}"/>
    <dgm:cxn modelId="{02FEAB7A-34E5-4546-B24A-EA72F6ABD718}" type="presOf" srcId="{2CBBA81F-DB2E-4F1A-AA2C-0703C05E41EE}" destId="{6AE7A6CF-F66C-461F-8115-CFDB6BBC63EF}" srcOrd="0" destOrd="0" presId="urn:microsoft.com/office/officeart/2005/8/layout/target3"/>
    <dgm:cxn modelId="{645CD68D-88CA-4717-A333-8B8A2D816947}" srcId="{A9E47D98-AD44-43B2-B8D6-1214B2D86EE4}" destId="{F26AAFBA-D910-4B60-8358-79D57B20E1BC}" srcOrd="1" destOrd="0" parTransId="{83CDC6FD-5A88-4986-B430-2E08E7B402FC}" sibTransId="{61D82428-C764-49FF-AFC4-151364CCEAF7}"/>
    <dgm:cxn modelId="{356D089C-6701-4E73-B8E3-E81B267321E8}" type="presOf" srcId="{A9E47D98-AD44-43B2-B8D6-1214B2D86EE4}" destId="{A427C65A-F433-4D26-8FC7-874D054EA8B8}" srcOrd="0" destOrd="0" presId="urn:microsoft.com/office/officeart/2005/8/layout/target3"/>
    <dgm:cxn modelId="{DC9E2C9D-FDC4-4D83-97C5-F8BC1DDC80AB}" type="presOf" srcId="{94460C6A-131E-4753-AC26-2055FEFEF532}" destId="{20366377-61C5-40F1-8097-F795609E6C1B}" srcOrd="0" destOrd="0" presId="urn:microsoft.com/office/officeart/2005/8/layout/target3"/>
    <dgm:cxn modelId="{B52983A5-2CD2-44A1-8820-FC78CDB1BD0F}" srcId="{9087A28A-BB3C-430E-AA18-DC53160EC250}" destId="{9F6B9BBE-E5FD-4829-8A68-4CAA1721E7D7}" srcOrd="1" destOrd="0" parTransId="{9B5CBF9E-5304-42B4-AB91-A6BD0152ABFE}" sibTransId="{C4F86E46-56CD-4ED9-B27B-BD23EE605266}"/>
    <dgm:cxn modelId="{A6D382AC-2284-4A1C-A20B-2535EFBEA531}" type="presOf" srcId="{A15F6F5A-7C41-4286-A75F-38B8A56C3B4F}" destId="{98D5AAF6-1F72-4B0F-8BCE-11B00D756557}" srcOrd="0" destOrd="0" presId="urn:microsoft.com/office/officeart/2005/8/layout/target3"/>
    <dgm:cxn modelId="{7169A1CA-D844-42EE-B752-452584E085A0}" type="presOf" srcId="{00A38C70-2747-4A01-89F1-5AEF75989361}" destId="{118F9B68-8DC1-462A-92AC-284AE250D0EA}" srcOrd="0" destOrd="0" presId="urn:microsoft.com/office/officeart/2005/8/layout/target3"/>
    <dgm:cxn modelId="{4AB278CF-F4B1-4F71-81AA-427B2194D99C}" type="presOf" srcId="{F26AAFBA-D910-4B60-8358-79D57B20E1BC}" destId="{A4DCFBDE-6AF6-44C8-B5CD-2F0B8D375C97}" srcOrd="0" destOrd="1" presId="urn:microsoft.com/office/officeart/2005/8/layout/target3"/>
    <dgm:cxn modelId="{B5FE6CD9-44EB-4EE7-B213-33D4E6BC8109}" srcId="{A15F6F5A-7C41-4286-A75F-38B8A56C3B4F}" destId="{94460C6A-131E-4753-AC26-2055FEFEF532}" srcOrd="0" destOrd="0" parTransId="{6F456F09-A21B-440A-9ACD-F35D7ECC55C0}" sibTransId="{63E55404-E656-4510-AA28-00AA9FB60613}"/>
    <dgm:cxn modelId="{F005ABE2-80CB-41F5-9B0D-466FD089A77F}" type="presOf" srcId="{9087A28A-BB3C-430E-AA18-DC53160EC250}" destId="{C7DC09C4-DEA6-4744-9886-D73FB733B999}" srcOrd="1" destOrd="0" presId="urn:microsoft.com/office/officeart/2005/8/layout/target3"/>
    <dgm:cxn modelId="{A0D9FBF1-DFD9-4C95-8077-9F0AA93EF15F}" type="presOf" srcId="{9087A28A-BB3C-430E-AA18-DC53160EC250}" destId="{127D4C44-3F15-4C86-817D-3D81DB534BDC}" srcOrd="0" destOrd="0" presId="urn:microsoft.com/office/officeart/2005/8/layout/target3"/>
    <dgm:cxn modelId="{3FAAE5F3-8003-40BB-82DA-7E48C44D30A2}" type="presOf" srcId="{9F6B9BBE-E5FD-4829-8A68-4CAA1721E7D7}" destId="{6AE7A6CF-F66C-461F-8115-CFDB6BBC63EF}" srcOrd="0" destOrd="1" presId="urn:microsoft.com/office/officeart/2005/8/layout/target3"/>
    <dgm:cxn modelId="{6FB7C7FC-0F42-40C6-8A03-43CBE2AA6AB2}" type="presOf" srcId="{281055A2-2136-4050-8C14-F632EC290F16}" destId="{A4DCFBDE-6AF6-44C8-B5CD-2F0B8D375C97}" srcOrd="0" destOrd="0" presId="urn:microsoft.com/office/officeart/2005/8/layout/target3"/>
    <dgm:cxn modelId="{DBE123A6-C55F-4FFF-A843-650515F3A34B}" type="presParOf" srcId="{118F9B68-8DC1-462A-92AC-284AE250D0EA}" destId="{52C2181C-7405-4DF0-9509-2BEE8FF35181}" srcOrd="0" destOrd="0" presId="urn:microsoft.com/office/officeart/2005/8/layout/target3"/>
    <dgm:cxn modelId="{E494ADEB-48FA-4AEB-B6E8-DA027DE16DEB}" type="presParOf" srcId="{118F9B68-8DC1-462A-92AC-284AE250D0EA}" destId="{E3556399-8F32-4065-9946-14D3F8C0A4C1}" srcOrd="1" destOrd="0" presId="urn:microsoft.com/office/officeart/2005/8/layout/target3"/>
    <dgm:cxn modelId="{104227D7-32FF-41F5-AA01-28B67FDBE8B7}" type="presParOf" srcId="{118F9B68-8DC1-462A-92AC-284AE250D0EA}" destId="{127D4C44-3F15-4C86-817D-3D81DB534BDC}" srcOrd="2" destOrd="0" presId="urn:microsoft.com/office/officeart/2005/8/layout/target3"/>
    <dgm:cxn modelId="{5B2AC1A3-4993-4EB0-B9A1-625291D29332}" type="presParOf" srcId="{118F9B68-8DC1-462A-92AC-284AE250D0EA}" destId="{A7C80053-9950-4EC7-8BA8-D3902527AF54}" srcOrd="3" destOrd="0" presId="urn:microsoft.com/office/officeart/2005/8/layout/target3"/>
    <dgm:cxn modelId="{4904AE22-77BD-403D-A7FD-10D1E34677E1}" type="presParOf" srcId="{118F9B68-8DC1-462A-92AC-284AE250D0EA}" destId="{5B4D53E4-4BA6-4672-B428-1D0961D1FBB8}" srcOrd="4" destOrd="0" presId="urn:microsoft.com/office/officeart/2005/8/layout/target3"/>
    <dgm:cxn modelId="{D8B07142-520F-4B78-9343-AE3F16AF35D7}" type="presParOf" srcId="{118F9B68-8DC1-462A-92AC-284AE250D0EA}" destId="{A427C65A-F433-4D26-8FC7-874D054EA8B8}" srcOrd="5" destOrd="0" presId="urn:microsoft.com/office/officeart/2005/8/layout/target3"/>
    <dgm:cxn modelId="{347A95D7-88B8-4C59-956D-11FAC3B5F4E9}" type="presParOf" srcId="{118F9B68-8DC1-462A-92AC-284AE250D0EA}" destId="{ECC33D80-F4A5-430A-8E3D-2A5C3D709C45}" srcOrd="6" destOrd="0" presId="urn:microsoft.com/office/officeart/2005/8/layout/target3"/>
    <dgm:cxn modelId="{FEAF3668-E9FB-4AB3-AC40-94E716D88539}" type="presParOf" srcId="{118F9B68-8DC1-462A-92AC-284AE250D0EA}" destId="{69D604E9-60A3-44FB-8CE2-D9A2D1CBB758}" srcOrd="7" destOrd="0" presId="urn:microsoft.com/office/officeart/2005/8/layout/target3"/>
    <dgm:cxn modelId="{040CBE54-99CB-4272-96B0-0955398C7EE9}" type="presParOf" srcId="{118F9B68-8DC1-462A-92AC-284AE250D0EA}" destId="{98D5AAF6-1F72-4B0F-8BCE-11B00D756557}" srcOrd="8" destOrd="0" presId="urn:microsoft.com/office/officeart/2005/8/layout/target3"/>
    <dgm:cxn modelId="{9057D6A4-B833-4356-AAAB-95D47F4CF4C6}" type="presParOf" srcId="{118F9B68-8DC1-462A-92AC-284AE250D0EA}" destId="{C7DC09C4-DEA6-4744-9886-D73FB733B999}" srcOrd="9" destOrd="0" presId="urn:microsoft.com/office/officeart/2005/8/layout/target3"/>
    <dgm:cxn modelId="{7F93D563-5D73-44A6-A0C9-10D7E9F096FE}" type="presParOf" srcId="{118F9B68-8DC1-462A-92AC-284AE250D0EA}" destId="{6AE7A6CF-F66C-461F-8115-CFDB6BBC63EF}" srcOrd="10" destOrd="0" presId="urn:microsoft.com/office/officeart/2005/8/layout/target3"/>
    <dgm:cxn modelId="{5F903697-F1CD-4A28-AD60-5D3E71406D20}" type="presParOf" srcId="{118F9B68-8DC1-462A-92AC-284AE250D0EA}" destId="{C44896E6-7F77-42A8-9857-99D69F982EF5}" srcOrd="11" destOrd="0" presId="urn:microsoft.com/office/officeart/2005/8/layout/target3"/>
    <dgm:cxn modelId="{AECB54EB-4A47-43CE-8F6F-E30E891B99D1}" type="presParOf" srcId="{118F9B68-8DC1-462A-92AC-284AE250D0EA}" destId="{A4DCFBDE-6AF6-44C8-B5CD-2F0B8D375C97}" srcOrd="12" destOrd="0" presId="urn:microsoft.com/office/officeart/2005/8/layout/target3"/>
    <dgm:cxn modelId="{F02EBC23-E8CD-4A66-AA4C-FC607192C763}" type="presParOf" srcId="{118F9B68-8DC1-462A-92AC-284AE250D0EA}" destId="{73FB8009-5E99-406B-8682-B27E7230B3C4}" srcOrd="13" destOrd="0" presId="urn:microsoft.com/office/officeart/2005/8/layout/target3"/>
    <dgm:cxn modelId="{325944D1-48DB-4EA1-89C3-F991BFFA4D24}" type="presParOf" srcId="{118F9B68-8DC1-462A-92AC-284AE250D0EA}" destId="{20366377-61C5-40F1-8097-F795609E6C1B}" srcOrd="14" destOrd="0" presId="urn:microsoft.com/office/officeart/2005/8/layout/targe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2181C-7405-4DF0-9509-2BEE8FF35181}">
      <dsp:nvSpPr>
        <dsp:cNvPr id="0" name=""/>
        <dsp:cNvSpPr/>
      </dsp:nvSpPr>
      <dsp:spPr>
        <a:xfrm>
          <a:off x="0" y="0"/>
          <a:ext cx="1649913" cy="1649913"/>
        </a:xfrm>
        <a:prstGeom prst="pie">
          <a:avLst>
            <a:gd name="adj1" fmla="val 5400000"/>
            <a:gd name="adj2" fmla="val 16200000"/>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27D4C44-3F15-4C86-817D-3D81DB534BDC}">
      <dsp:nvSpPr>
        <dsp:cNvPr id="0" name=""/>
        <dsp:cNvSpPr/>
      </dsp:nvSpPr>
      <dsp:spPr>
        <a:xfrm>
          <a:off x="824956" y="0"/>
          <a:ext cx="3765651" cy="1649913"/>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50800" dist="430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Architecture</a:t>
          </a:r>
        </a:p>
      </dsp:txBody>
      <dsp:txXfrm>
        <a:off x="824956" y="0"/>
        <a:ext cx="1882825" cy="494975"/>
      </dsp:txXfrm>
    </dsp:sp>
    <dsp:sp modelId="{5B4D53E4-4BA6-4672-B428-1D0961D1FBB8}">
      <dsp:nvSpPr>
        <dsp:cNvPr id="0" name=""/>
        <dsp:cNvSpPr/>
      </dsp:nvSpPr>
      <dsp:spPr>
        <a:xfrm>
          <a:off x="288735" y="494975"/>
          <a:ext cx="1072443" cy="1072443"/>
        </a:xfrm>
        <a:prstGeom prst="pie">
          <a:avLst>
            <a:gd name="adj1" fmla="val 5400000"/>
            <a:gd name="adj2" fmla="val 16200000"/>
          </a:avLst>
        </a:prstGeom>
        <a:gradFill rotWithShape="0">
          <a:gsLst>
            <a:gs pos="0">
              <a:schemeClr val="accent4">
                <a:hueOff val="-887145"/>
                <a:satOff val="-29867"/>
                <a:lumOff val="-7255"/>
                <a:alphaOff val="0"/>
                <a:shade val="63000"/>
              </a:schemeClr>
            </a:gs>
            <a:gs pos="30000">
              <a:schemeClr val="accent4">
                <a:hueOff val="-887145"/>
                <a:satOff val="-29867"/>
                <a:lumOff val="-7255"/>
                <a:alphaOff val="0"/>
                <a:shade val="90000"/>
                <a:satMod val="110000"/>
              </a:schemeClr>
            </a:gs>
            <a:gs pos="45000">
              <a:schemeClr val="accent4">
                <a:hueOff val="-887145"/>
                <a:satOff val="-29867"/>
                <a:lumOff val="-7255"/>
                <a:alphaOff val="0"/>
                <a:shade val="100000"/>
                <a:satMod val="118000"/>
              </a:schemeClr>
            </a:gs>
            <a:gs pos="55000">
              <a:schemeClr val="accent4">
                <a:hueOff val="-887145"/>
                <a:satOff val="-29867"/>
                <a:lumOff val="-7255"/>
                <a:alphaOff val="0"/>
                <a:shade val="100000"/>
                <a:satMod val="118000"/>
              </a:schemeClr>
            </a:gs>
            <a:gs pos="73000">
              <a:schemeClr val="accent4">
                <a:hueOff val="-887145"/>
                <a:satOff val="-29867"/>
                <a:lumOff val="-7255"/>
                <a:alphaOff val="0"/>
                <a:shade val="90000"/>
                <a:satMod val="110000"/>
              </a:schemeClr>
            </a:gs>
            <a:gs pos="100000">
              <a:schemeClr val="accent4">
                <a:hueOff val="-887145"/>
                <a:satOff val="-29867"/>
                <a:lumOff val="-7255"/>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427C65A-F433-4D26-8FC7-874D054EA8B8}">
      <dsp:nvSpPr>
        <dsp:cNvPr id="0" name=""/>
        <dsp:cNvSpPr/>
      </dsp:nvSpPr>
      <dsp:spPr>
        <a:xfrm>
          <a:off x="824957" y="541090"/>
          <a:ext cx="3765651" cy="1072443"/>
        </a:xfrm>
        <a:prstGeom prst="rect">
          <a:avLst/>
        </a:prstGeom>
        <a:solidFill>
          <a:schemeClr val="lt1">
            <a:alpha val="90000"/>
            <a:hueOff val="0"/>
            <a:satOff val="0"/>
            <a:lumOff val="0"/>
            <a:alphaOff val="0"/>
          </a:schemeClr>
        </a:solidFill>
        <a:ln w="9525" cap="flat" cmpd="sng" algn="ctr">
          <a:solidFill>
            <a:schemeClr val="accent4">
              <a:hueOff val="-887145"/>
              <a:satOff val="-29867"/>
              <a:lumOff val="-7255"/>
              <a:alphaOff val="0"/>
            </a:schemeClr>
          </a:solidFill>
          <a:prstDash val="solid"/>
        </a:ln>
        <a:effectLst>
          <a:outerShdw blurRad="50800" dist="430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Operating Systems</a:t>
          </a:r>
        </a:p>
      </dsp:txBody>
      <dsp:txXfrm>
        <a:off x="824957" y="541090"/>
        <a:ext cx="1882825" cy="494973"/>
      </dsp:txXfrm>
    </dsp:sp>
    <dsp:sp modelId="{69D604E9-60A3-44FB-8CE2-D9A2D1CBB758}">
      <dsp:nvSpPr>
        <dsp:cNvPr id="0" name=""/>
        <dsp:cNvSpPr/>
      </dsp:nvSpPr>
      <dsp:spPr>
        <a:xfrm>
          <a:off x="577470" y="989948"/>
          <a:ext cx="494973" cy="494973"/>
        </a:xfrm>
        <a:prstGeom prst="pie">
          <a:avLst>
            <a:gd name="adj1" fmla="val 5400000"/>
            <a:gd name="adj2" fmla="val 16200000"/>
          </a:avLst>
        </a:prstGeom>
        <a:gradFill rotWithShape="0">
          <a:gsLst>
            <a:gs pos="0">
              <a:schemeClr val="accent4">
                <a:hueOff val="-1774289"/>
                <a:satOff val="-59734"/>
                <a:lumOff val="-14510"/>
                <a:alphaOff val="0"/>
                <a:shade val="63000"/>
              </a:schemeClr>
            </a:gs>
            <a:gs pos="30000">
              <a:schemeClr val="accent4">
                <a:hueOff val="-1774289"/>
                <a:satOff val="-59734"/>
                <a:lumOff val="-14510"/>
                <a:alphaOff val="0"/>
                <a:shade val="90000"/>
                <a:satMod val="110000"/>
              </a:schemeClr>
            </a:gs>
            <a:gs pos="45000">
              <a:schemeClr val="accent4">
                <a:hueOff val="-1774289"/>
                <a:satOff val="-59734"/>
                <a:lumOff val="-14510"/>
                <a:alphaOff val="0"/>
                <a:shade val="100000"/>
                <a:satMod val="118000"/>
              </a:schemeClr>
            </a:gs>
            <a:gs pos="55000">
              <a:schemeClr val="accent4">
                <a:hueOff val="-1774289"/>
                <a:satOff val="-59734"/>
                <a:lumOff val="-14510"/>
                <a:alphaOff val="0"/>
                <a:shade val="100000"/>
                <a:satMod val="118000"/>
              </a:schemeClr>
            </a:gs>
            <a:gs pos="73000">
              <a:schemeClr val="accent4">
                <a:hueOff val="-1774289"/>
                <a:satOff val="-59734"/>
                <a:lumOff val="-14510"/>
                <a:alphaOff val="0"/>
                <a:shade val="90000"/>
                <a:satMod val="110000"/>
              </a:schemeClr>
            </a:gs>
            <a:gs pos="100000">
              <a:schemeClr val="accent4">
                <a:hueOff val="-1774289"/>
                <a:satOff val="-59734"/>
                <a:lumOff val="-14510"/>
                <a:alphaOff val="0"/>
                <a:shade val="63000"/>
              </a:schemeClr>
            </a:gs>
          </a:gsLst>
          <a:lin ang="950000" scaled="1"/>
        </a:gradFill>
        <a:ln>
          <a:noFill/>
        </a:ln>
        <a:effectLst>
          <a:outerShdw blurRad="50800" dist="430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8D5AAF6-1F72-4B0F-8BCE-11B00D756557}">
      <dsp:nvSpPr>
        <dsp:cNvPr id="0" name=""/>
        <dsp:cNvSpPr/>
      </dsp:nvSpPr>
      <dsp:spPr>
        <a:xfrm>
          <a:off x="824956" y="989948"/>
          <a:ext cx="3765651" cy="494973"/>
        </a:xfrm>
        <a:prstGeom prst="rect">
          <a:avLst/>
        </a:prstGeom>
        <a:solidFill>
          <a:schemeClr val="lt1">
            <a:alpha val="90000"/>
            <a:hueOff val="0"/>
            <a:satOff val="0"/>
            <a:lumOff val="0"/>
            <a:alphaOff val="0"/>
          </a:schemeClr>
        </a:solidFill>
        <a:ln w="9525" cap="flat" cmpd="sng" algn="ctr">
          <a:solidFill>
            <a:schemeClr val="accent4">
              <a:hueOff val="-1774289"/>
              <a:satOff val="-59734"/>
              <a:lumOff val="-14510"/>
              <a:alphaOff val="0"/>
            </a:schemeClr>
          </a:solidFill>
          <a:prstDash val="solid"/>
        </a:ln>
        <a:effectLst>
          <a:outerShdw blurRad="50800" dist="430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Programming Languages</a:t>
          </a:r>
        </a:p>
      </dsp:txBody>
      <dsp:txXfrm>
        <a:off x="824956" y="989948"/>
        <a:ext cx="1882825" cy="494973"/>
      </dsp:txXfrm>
    </dsp:sp>
    <dsp:sp modelId="{6AE7A6CF-F66C-461F-8115-CFDB6BBC63EF}">
      <dsp:nvSpPr>
        <dsp:cNvPr id="0" name=""/>
        <dsp:cNvSpPr/>
      </dsp:nvSpPr>
      <dsp:spPr>
        <a:xfrm>
          <a:off x="2707782" y="0"/>
          <a:ext cx="1882825" cy="494975"/>
        </a:xfrm>
        <a:prstGeom prst="rect">
          <a:avLst/>
        </a:prstGeom>
        <a:noFill/>
        <a:ln w="9525" cap="flat" cmpd="sng" algn="ctr">
          <a:noFill/>
          <a:prstDash val="solid"/>
        </a:ln>
        <a:effectLst>
          <a:outerShdw blurRad="50800" dist="43000" dir="5400000" rotWithShape="0">
            <a:srgbClr val="000000">
              <a:alpha val="40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US" sz="1000" kern="1200"/>
            <a:t>Branch Prediction</a:t>
          </a:r>
        </a:p>
        <a:p>
          <a:pPr marL="57150" lvl="1" indent="-57150" algn="l" defTabSz="444500">
            <a:lnSpc>
              <a:spcPct val="90000"/>
            </a:lnSpc>
            <a:spcBef>
              <a:spcPct val="0"/>
            </a:spcBef>
            <a:spcAft>
              <a:spcPct val="15000"/>
            </a:spcAft>
            <a:buChar char="•"/>
          </a:pPr>
          <a:r>
            <a:rPr lang="en-US" sz="1000" kern="1200"/>
            <a:t>Cache</a:t>
          </a:r>
        </a:p>
      </dsp:txBody>
      <dsp:txXfrm>
        <a:off x="2707782" y="0"/>
        <a:ext cx="1882825" cy="494975"/>
      </dsp:txXfrm>
    </dsp:sp>
    <dsp:sp modelId="{A4DCFBDE-6AF6-44C8-B5CD-2F0B8D375C97}">
      <dsp:nvSpPr>
        <dsp:cNvPr id="0" name=""/>
        <dsp:cNvSpPr/>
      </dsp:nvSpPr>
      <dsp:spPr>
        <a:xfrm>
          <a:off x="2707782" y="494975"/>
          <a:ext cx="1882825" cy="494973"/>
        </a:xfrm>
        <a:prstGeom prst="rect">
          <a:avLst/>
        </a:prstGeom>
        <a:noFill/>
        <a:ln w="9525" cap="flat" cmpd="sng" algn="ctr">
          <a:noFill/>
          <a:prstDash val="solid"/>
        </a:ln>
        <a:effectLst>
          <a:outerShdw blurRad="50800" dist="43000" dir="5400000" rotWithShape="0">
            <a:srgbClr val="000000">
              <a:alpha val="40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US" sz="1000" kern="1200"/>
            <a:t>Unbounded Preemption</a:t>
          </a:r>
        </a:p>
        <a:p>
          <a:pPr marL="57150" lvl="1" indent="-57150" algn="l" defTabSz="444500">
            <a:lnSpc>
              <a:spcPct val="90000"/>
            </a:lnSpc>
            <a:spcBef>
              <a:spcPct val="0"/>
            </a:spcBef>
            <a:spcAft>
              <a:spcPct val="15000"/>
            </a:spcAft>
            <a:buChar char="•"/>
          </a:pPr>
          <a:r>
            <a:rPr lang="en-US" sz="1000" kern="1200"/>
            <a:t>Starvation for Shared Resources</a:t>
          </a:r>
        </a:p>
      </dsp:txBody>
      <dsp:txXfrm>
        <a:off x="2707782" y="494975"/>
        <a:ext cx="1882825" cy="494973"/>
      </dsp:txXfrm>
    </dsp:sp>
    <dsp:sp modelId="{20366377-61C5-40F1-8097-F795609E6C1B}">
      <dsp:nvSpPr>
        <dsp:cNvPr id="0" name=""/>
        <dsp:cNvSpPr/>
      </dsp:nvSpPr>
      <dsp:spPr>
        <a:xfrm>
          <a:off x="2707782" y="989948"/>
          <a:ext cx="1882825" cy="494973"/>
        </a:xfrm>
        <a:prstGeom prst="rect">
          <a:avLst/>
        </a:prstGeom>
        <a:noFill/>
        <a:ln w="9525" cap="flat" cmpd="sng" algn="ctr">
          <a:noFill/>
          <a:prstDash val="solid"/>
        </a:ln>
        <a:effectLst>
          <a:outerShdw blurRad="50800" dist="43000" dir="5400000" rotWithShape="0">
            <a:srgbClr val="000000">
              <a:alpha val="40000"/>
            </a:srgbClr>
          </a:outerShdw>
        </a:effectLst>
        <a:scene3d>
          <a:camera prst="orthographicFront"/>
          <a:lightRig rig="flat" dir="t"/>
        </a:scene3d>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US" sz="1000" kern="1200"/>
            <a:t>Lack of Timed base Instructions</a:t>
          </a:r>
        </a:p>
      </dsp:txBody>
      <dsp:txXfrm>
        <a:off x="2707782" y="989948"/>
        <a:ext cx="1882825" cy="494973"/>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28T19:49:43.434"/>
    </inkml:context>
    <inkml:brush xml:id="br0">
      <inkml:brushProperty name="width" value="0.05" units="cm"/>
      <inkml:brushProperty name="height" value="0.05" units="cm"/>
    </inkml:brush>
  </inkml:definitions>
  <inkml:trace contextRef="#ctx0" brushRef="#br0">156 16 9007 0 0,'-11'-4'197'0'0,"1"1"0"0"0,-1 0 0 0 0,0 1 0 0 0,-15-2 0 0 0,20 4-142 0 0,0 0 1 0 0,-1 1-1 0 0,1 0 0 0 0,0 0 0 0 0,-1 0 0 0 0,1 1 1 0 0,0-1-1 0 0,0 2 0 0 0,0-1 0 0 0,-10 7 0 0 0,8-6-12 0 0,7-3-175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28T19:49:47.284"/>
    </inkml:context>
    <inkml:brush xml:id="br0">
      <inkml:brushProperty name="width" value="0.05" units="cm"/>
      <inkml:brushProperty name="height" value="0.05" units="cm"/>
    </inkml:brush>
  </inkml:definitions>
  <inkml:trace contextRef="#ctx0" brushRef="#br0">0 56 1375 0 0,'0'0'952'0'0,"2"-1"-712"0"0,3 0-204 0 0,-4 0-35 0 0,1 0 0 0 0,0 0 0 0 0,0 1-1 0 0,0-1 1 0 0,-1 0 0 0 0,1 0 0 0 0,0-1-1 0 0,-1 1 1 0 0,1 0 0 0 0,-1 0 0 0 0,0-1-1 0 0,1 1 1 0 0,-1-1 0 0 0,0 1 0 0 0,1-3-1 0 0,6-7 0 0 0,-1 2 0 0 0,1 1 0 0 0,2 4 0 0 0,2 6 0 0 0,-1 6 0 0 0,-2-1 0 0 0,1 0 0 0 0,1-4 0 0 0,1-4 1874 0 0,-15 14-1212 0 0,2-11-602 0 0,0 7-398 0 0,1-7-1416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FE58B-BB38-4A69-8AEE-EF6A7011F53E}"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CC038-46F0-4B76-90D5-609D8E0E93FA}" type="slidenum">
              <a:rPr lang="en-US" smtClean="0"/>
              <a:t>‹#›</a:t>
            </a:fld>
            <a:endParaRPr lang="en-US"/>
          </a:p>
        </p:txBody>
      </p:sp>
    </p:spTree>
    <p:extLst>
      <p:ext uri="{BB962C8B-B14F-4D97-AF65-F5344CB8AC3E}">
        <p14:creationId xmlns:p14="http://schemas.microsoft.com/office/powerpoint/2010/main" val="3927802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r>
              <a:rPr lang="en-US" sz="1200" b="0" i="0" kern="1200" dirty="0">
                <a:solidFill>
                  <a:schemeClr val="tx1"/>
                </a:solidFill>
                <a:effectLst/>
                <a:latin typeface="+mn-lt"/>
                <a:ea typeface="+mn-ea"/>
                <a:cs typeface="+mn-cs"/>
              </a:rPr>
              <a:t> and welcome to my defense. I would like to first thank the members of my dissertation committee and my friends for attending my Ph.D. defense.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I present my dissertation towards my Ph.D. in Computer Engineering.</a:t>
            </a: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a:t>
            </a:fld>
            <a:endParaRPr lang="en-US"/>
          </a:p>
        </p:txBody>
      </p:sp>
    </p:spTree>
    <p:extLst>
      <p:ext uri="{BB962C8B-B14F-4D97-AF65-F5344CB8AC3E}">
        <p14:creationId xmlns:p14="http://schemas.microsoft.com/office/powerpoint/2010/main" val="136542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that the TTL reasoning</a:t>
            </a:r>
            <a:r>
              <a:rPr lang="en-US" baseline="0" dirty="0"/>
              <a:t> system deduces new statements is using natural deduction on mathematical logic. </a:t>
            </a:r>
          </a:p>
          <a:p>
            <a:endParaRPr lang="en-US" baseline="0" dirty="0"/>
          </a:p>
          <a:p>
            <a:r>
              <a:rPr lang="en-US" baseline="0" dirty="0"/>
              <a:t>The style of reasoning system for TTL in an example is demonstrated in the right figure. On the top, we have the hypotheses that are the assumptions, then there is a horizontal line to separate the assumptions and the deduction steps.</a:t>
            </a:r>
          </a:p>
          <a:p>
            <a:endParaRPr lang="en-US" baseline="0" dirty="0"/>
          </a:p>
          <a:p>
            <a:r>
              <a:rPr lang="en-US" baseline="0" dirty="0"/>
              <a:t>In each line, we use a TTL rule or axiom and the statements in upper lines.</a:t>
            </a:r>
          </a:p>
          <a:p>
            <a:endParaRPr lang="en-US" baseline="0" dirty="0"/>
          </a:p>
          <a:p>
            <a:r>
              <a:rPr lang="en-US" dirty="0"/>
              <a:t>The figure on the left shows the proposed tool to do the consistency check. It has 3 steps:</a:t>
            </a:r>
          </a:p>
          <a:p>
            <a:pPr marL="228600" indent="-228600">
              <a:buAutoNum type="arabicParenR"/>
            </a:pPr>
            <a:r>
              <a:rPr lang="en-US" sz="1200" b="0" i="0" kern="1200" dirty="0">
                <a:solidFill>
                  <a:schemeClr val="tx1"/>
                </a:solidFill>
                <a:effectLst/>
                <a:latin typeface="+mn-lt"/>
                <a:ea typeface="+mn-ea"/>
                <a:cs typeface="+mn-cs"/>
              </a:rPr>
              <a:t>In step one we do Parsing. Timestamp-based Monitoring Approach (TMA tool that is explained later) generates the parse tree for TTL statements, initiates the variables, and provides the arithmetic expressions. </a:t>
            </a:r>
          </a:p>
          <a:p>
            <a:pPr marL="228600" indent="-228600">
              <a:buAutoNum type="arabicParenR"/>
            </a:pPr>
            <a:endParaRPr lang="en-US" sz="1200" b="0" i="0" kern="1200" dirty="0">
              <a:solidFill>
                <a:schemeClr val="tx1"/>
              </a:solidFill>
              <a:effectLst/>
              <a:latin typeface="+mn-lt"/>
              <a:ea typeface="+mn-ea"/>
              <a:cs typeface="+mn-cs"/>
            </a:endParaRPr>
          </a:p>
          <a:p>
            <a:pPr marL="228600" indent="-228600">
              <a:buAutoNum type="arabicParenR"/>
            </a:pPr>
            <a:r>
              <a:rPr lang="en-US" sz="1200" b="0" i="0" kern="1200" dirty="0">
                <a:solidFill>
                  <a:schemeClr val="tx1"/>
                </a:solidFill>
                <a:effectLst/>
                <a:latin typeface="+mn-lt"/>
                <a:ea typeface="+mn-ea"/>
                <a:cs typeface="+mn-cs"/>
              </a:rPr>
              <a:t>In step 2, the result from TMA that is in arithmetic equation format is converted to python code and is made ready to check their consistency using Z3py library.</a:t>
            </a:r>
          </a:p>
          <a:p>
            <a:pPr marL="228600" indent="-228600">
              <a:buAutoNum type="arabicParenR"/>
            </a:pPr>
            <a:endParaRPr lang="en-US" sz="1200" b="0" i="0" kern="1200" dirty="0">
              <a:solidFill>
                <a:schemeClr val="tx1"/>
              </a:solidFill>
              <a:effectLst/>
              <a:latin typeface="+mn-lt"/>
              <a:ea typeface="+mn-ea"/>
              <a:cs typeface="+mn-cs"/>
            </a:endParaRPr>
          </a:p>
          <a:p>
            <a:pPr marL="228600" indent="-228600">
              <a:buAutoNum type="arabicParenR"/>
            </a:pPr>
            <a:r>
              <a:rPr lang="en-US" sz="1200" b="0" i="0" kern="1200" dirty="0">
                <a:solidFill>
                  <a:schemeClr val="tx1"/>
                </a:solidFill>
                <a:effectLst/>
                <a:latin typeface="+mn-lt"/>
                <a:ea typeface="+mn-ea"/>
                <a:cs typeface="+mn-cs"/>
              </a:rPr>
              <a:t>In the last step, the provided Python code is executed and z3py library generates a result showing whether the </a:t>
            </a:r>
            <a:r>
              <a:rPr lang="en-US" baseline="0" dirty="0"/>
              <a:t>hypotheses </a:t>
            </a:r>
            <a:r>
              <a:rPr lang="en-US" sz="1200" b="0" i="0" kern="1200" dirty="0">
                <a:solidFill>
                  <a:schemeClr val="tx1"/>
                </a:solidFill>
                <a:effectLst/>
                <a:latin typeface="+mn-lt"/>
                <a:ea typeface="+mn-ea"/>
                <a:cs typeface="+mn-cs"/>
              </a:rPr>
              <a:t>are satisfied or not.</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10</a:t>
            </a:fld>
            <a:endParaRPr lang="en-US"/>
          </a:p>
        </p:txBody>
      </p:sp>
    </p:spTree>
    <p:extLst>
      <p:ext uri="{BB962C8B-B14F-4D97-AF65-F5344CB8AC3E}">
        <p14:creationId xmlns:p14="http://schemas.microsoft.com/office/powerpoint/2010/main" val="1100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of presentation, I show the important parameters that effect the precision of CPS monitoring system and a way to make sure a monitoring system is good enough to test a specific CPS.</a:t>
            </a:r>
          </a:p>
          <a:p>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11</a:t>
            </a:fld>
            <a:endParaRPr lang="en-US"/>
          </a:p>
        </p:txBody>
      </p:sp>
    </p:spTree>
    <p:extLst>
      <p:ext uri="{BB962C8B-B14F-4D97-AF65-F5344CB8AC3E}">
        <p14:creationId xmlns:p14="http://schemas.microsoft.com/office/powerpoint/2010/main" val="2964281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solidFill>
                      <a:srgbClr val="FF0000"/>
                    </a:solidFill>
                  </a:rPr>
                  <a:t>As mentioned before, users can define tolerance that is the maximum allowable uncertainties in the system. In fact, testbed uncertainty should be definitely less than tolerance.</a:t>
                </a:r>
              </a:p>
              <a:p>
                <a:endParaRPr lang="en-US" dirty="0"/>
              </a:p>
              <a:p>
                <a:r>
                  <a:rPr lang="en-US" dirty="0"/>
                  <a:t>Two important parameters to calculate timing uncertainties in CPS testbed are Sampling Frequency and Clock drift.</a:t>
                </a:r>
              </a:p>
              <a:p>
                <a:endParaRPr lang="en-US" dirty="0"/>
              </a:p>
              <a:p>
                <a:r>
                  <a:rPr lang="en-US" dirty="0"/>
                  <a:t>As the figures on the top are showing, sampling frequency causes uncertainty on the detection time of events.</a:t>
                </a:r>
              </a:p>
              <a:p>
                <a:endParaRPr lang="en-US" dirty="0"/>
              </a:p>
              <a:p>
                <a:r>
                  <a:rPr lang="en-US" dirty="0"/>
                  <a:t>Moreover, for geographically distributed CPS, there is another important parameter that is Clock drift that is the uncertainty in clock value. Since we need to synchronize the clocks in different parts, the uncertainty regarding both local clock and reference clock should be clear and taken into account.</a:t>
                </a:r>
              </a:p>
              <a:p>
                <a:endParaRPr lang="en-US" dirty="0"/>
              </a:p>
              <a:p>
                <a:r>
                  <a:rPr lang="en-US" dirty="0"/>
                  <a:t>The figures on the bottom are demonstrating that synchronization frequency impacts the clock uncertainty. The figure on the right has higher synchronization frequency and hence, the clock uncertainty is less.  </a:t>
                </a:r>
              </a:p>
              <a:p>
                <a:endParaRPr lang="en-US" dirty="0"/>
              </a:p>
              <a:p>
                <a:r>
                  <a:rPr lang="en-US" dirty="0"/>
                  <a:t>In order to calculate the overall uncertainty, we should accumulate the sampling uncertainty and clock uncertainty. The sampling uncertainty is the reverse of the sampling frequency and that is the maximum possible uncertainty in discretization process.</a:t>
                </a:r>
              </a:p>
              <a:p>
                <a:endParaRPr lang="en-US" dirty="0"/>
              </a:p>
              <a:p>
                <a:r>
                  <a:rPr lang="en-US" dirty="0"/>
                  <a:t>In the clock part, we need to add clock drift with considering synchronization frequency and also the synchronization uncertainty. So, we can calculate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oMath>
                </a14:m>
                <a:endParaRPr lang="en-US" dirty="0"/>
              </a:p>
              <a:p>
                <a:endParaRPr lang="en-US" baseline="0" dirty="0"/>
              </a:p>
              <a:p>
                <a:r>
                  <a:rPr lang="en-US" baseline="0" dirty="0"/>
                  <a:t>For example, in one of our experiments, we have implemented an application containing two synchronized motors. One motor rotates in a certain velocity and the other one synchronizes itself with the first motor.</a:t>
                </a:r>
              </a:p>
              <a:p>
                <a:endParaRPr lang="en-US" baseline="0" dirty="0"/>
              </a:p>
              <a:p>
                <a:r>
                  <a:rPr lang="en-US" baseline="0" dirty="0"/>
                  <a:t>In that application, we needed to have motors at the same phase with </a:t>
                </a:r>
                <a14:m>
                  <m:oMath xmlns:m="http://schemas.openxmlformats.org/officeDocument/2006/math">
                    <m:r>
                      <a:rPr lang="en-US" b="0" i="1" baseline="0" smtClean="0">
                        <a:latin typeface="Cambria Math" panose="02040503050406030204" pitchFamily="18" charset="0"/>
                      </a:rPr>
                      <m:t>200</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r>
                      <a:rPr lang="en-US" b="0" i="1" baseline="0" smtClean="0">
                        <a:latin typeface="Cambria Math" panose="02040503050406030204" pitchFamily="18" charset="0"/>
                      </a:rPr>
                      <m:t> </m:t>
                    </m:r>
                  </m:oMath>
                </a14:m>
                <a:r>
                  <a:rPr lang="en-US" baseline="0" dirty="0"/>
                  <a:t>accuracy (the tolerance was </a:t>
                </a:r>
                <a14:m>
                  <m:oMath xmlns:m="http://schemas.openxmlformats.org/officeDocument/2006/math">
                    <m:r>
                      <a:rPr lang="en-US" b="0" i="1" baseline="0" smtClean="0">
                        <a:latin typeface="Cambria Math" panose="02040503050406030204" pitchFamily="18" charset="0"/>
                      </a:rPr>
                      <m:t>200</m:t>
                    </m:r>
                    <m:r>
                      <a:rPr lang="en-US" b="0" i="1" baseline="0" smtClean="0">
                        <a:latin typeface="Cambria Math" panose="02040503050406030204" pitchFamily="18" charset="0"/>
                      </a:rPr>
                      <m:t> </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a:t>
                </a:r>
              </a:p>
              <a:p>
                <a:endParaRPr lang="en-US" baseline="0" dirty="0"/>
              </a:p>
              <a:p>
                <a:r>
                  <a:rPr lang="en-US" baseline="0" dirty="0"/>
                  <a:t>The frequency of monitoring system was </a:t>
                </a:r>
                <a14:m>
                  <m:oMath xmlns:m="http://schemas.openxmlformats.org/officeDocument/2006/math">
                    <m:r>
                      <a:rPr lang="en-US" b="0" i="1" baseline="0" smtClean="0">
                        <a:latin typeface="Cambria Math" panose="02040503050406030204" pitchFamily="18" charset="0"/>
                      </a:rPr>
                      <m:t>102</m:t>
                    </m:r>
                    <m:r>
                      <a:rPr lang="en-US" b="0" i="1" baseline="0" smtClean="0">
                        <a:latin typeface="Cambria Math" panose="02040503050406030204" pitchFamily="18" charset="0"/>
                      </a:rPr>
                      <m:t>.</m:t>
                    </m:r>
                    <m:r>
                      <a:rPr lang="en-US" b="0" i="1" baseline="0" smtClean="0">
                        <a:latin typeface="Cambria Math" panose="02040503050406030204" pitchFamily="18" charset="0"/>
                      </a:rPr>
                      <m:t>4</m:t>
                    </m:r>
                  </m:oMath>
                </a14:m>
                <a:r>
                  <a:rPr lang="en-US" baseline="0" dirty="0"/>
                  <a:t> </a:t>
                </a:r>
                <a:r>
                  <a:rPr lang="en-US" baseline="0" dirty="0" err="1"/>
                  <a:t>kS</a:t>
                </a:r>
                <a:r>
                  <a:rPr lang="en-US" baseline="0" dirty="0"/>
                  <a:t>/s hence, the sampling uncertainty is </a:t>
                </a:r>
                <a14:m>
                  <m:oMath xmlns:m="http://schemas.openxmlformats.org/officeDocument/2006/math">
                    <m:r>
                      <a:rPr lang="en-US" b="0" i="1" baseline="0" smtClean="0">
                        <a:latin typeface="Cambria Math" panose="02040503050406030204" pitchFamily="18" charset="0"/>
                      </a:rPr>
                      <m:t>9</m:t>
                    </m:r>
                    <m:r>
                      <a:rPr lang="en-US" b="0" i="1" baseline="0" smtClean="0">
                        <a:latin typeface="Cambria Math" panose="02040503050406030204" pitchFamily="18" charset="0"/>
                      </a:rPr>
                      <m:t>.</m:t>
                    </m:r>
                    <m:r>
                      <a:rPr lang="en-US" b="0" i="1" baseline="0" smtClean="0">
                        <a:latin typeface="Cambria Math" panose="02040503050406030204" pitchFamily="18" charset="0"/>
                      </a:rPr>
                      <m:t>7</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endParaRPr lang="en-US" baseline="0" dirty="0"/>
              </a:p>
              <a:p>
                <a:endParaRPr lang="en-US" baseline="0" dirty="0"/>
              </a:p>
              <a:p>
                <a:r>
                  <a:rPr lang="en-US" baseline="0" dirty="0"/>
                  <a:t>The clock drift of the monitoring system (NI-</a:t>
                </a:r>
                <a:r>
                  <a:rPr lang="en-US" baseline="0" dirty="0" err="1"/>
                  <a:t>cRIO</a:t>
                </a:r>
                <a:r>
                  <a:rPr lang="en-US" baseline="0" dirty="0"/>
                  <a:t>) was </a:t>
                </a:r>
                <a14:m>
                  <m:oMath xmlns:m="http://schemas.openxmlformats.org/officeDocument/2006/math">
                    <m:r>
                      <a:rPr lang="en-US" b="0" i="1" baseline="0" smtClean="0">
                        <a:latin typeface="Cambria Math" panose="02040503050406030204" pitchFamily="18" charset="0"/>
                      </a:rPr>
                      <m:t>5</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 when the synchronization is performed every second with the uncertainty of </a:t>
                </a:r>
                <a14:m>
                  <m:oMath xmlns:m="http://schemas.openxmlformats.org/officeDocument/2006/math">
                    <m:r>
                      <a:rPr lang="en-US" b="0" i="1" baseline="0" smtClean="0">
                        <a:latin typeface="Cambria Math" panose="02040503050406030204" pitchFamily="18" charset="0"/>
                      </a:rPr>
                      <m:t>1</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 Therefore, we have </a:t>
                </a:r>
                <a14:m>
                  <m:oMath xmlns:m="http://schemas.openxmlformats.org/officeDocument/2006/math">
                    <m:r>
                      <a:rPr lang="en-US" b="0" i="1" baseline="0" smtClean="0">
                        <a:latin typeface="Cambria Math" panose="02040503050406030204" pitchFamily="18" charset="0"/>
                      </a:rPr>
                      <m:t>5</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 over 1 plus </a:t>
                </a:r>
                <a14:m>
                  <m:oMath xmlns:m="http://schemas.openxmlformats.org/officeDocument/2006/math">
                    <m:r>
                      <a:rPr lang="en-US" b="0" i="1" baseline="0" smtClean="0">
                        <a:latin typeface="Cambria Math" panose="02040503050406030204" pitchFamily="18" charset="0"/>
                      </a:rPr>
                      <m:t>1</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 as the clock uncertainty.</a:t>
                </a:r>
              </a:p>
              <a:p>
                <a:endParaRPr lang="en-US" baseline="0" dirty="0"/>
              </a:p>
              <a:p>
                <a:r>
                  <a:rPr lang="en-US" baseline="0" dirty="0"/>
                  <a:t>If we add </a:t>
                </a:r>
                <a14:m>
                  <m:oMath xmlns:m="http://schemas.openxmlformats.org/officeDocument/2006/math">
                    <m:r>
                      <a:rPr lang="en-US" b="0" i="1" baseline="0" smtClean="0">
                        <a:latin typeface="Cambria Math" panose="02040503050406030204" pitchFamily="18" charset="0"/>
                      </a:rPr>
                      <m:t>9</m:t>
                    </m:r>
                    <m:r>
                      <a:rPr lang="en-US" b="0" i="1" baseline="0" smtClean="0">
                        <a:latin typeface="Cambria Math" panose="02040503050406030204" pitchFamily="18" charset="0"/>
                      </a:rPr>
                      <m:t>.</m:t>
                    </m:r>
                    <m:r>
                      <a:rPr lang="en-US" b="0" i="1" baseline="0" smtClean="0">
                        <a:latin typeface="Cambria Math" panose="02040503050406030204" pitchFamily="18" charset="0"/>
                      </a:rPr>
                      <m:t>7</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 as the sampling frequency, we totally have </a:t>
                </a:r>
                <a14:m>
                  <m:oMath xmlns:m="http://schemas.openxmlformats.org/officeDocument/2006/math">
                    <m:r>
                      <a:rPr lang="en-US" b="0" i="1" baseline="0" smtClean="0">
                        <a:latin typeface="Cambria Math" panose="02040503050406030204" pitchFamily="18" charset="0"/>
                      </a:rPr>
                      <m:t>15</m:t>
                    </m:r>
                    <m:r>
                      <a:rPr lang="en-US" b="0" i="1" baseline="0" smtClean="0">
                        <a:latin typeface="Cambria Math" panose="02040503050406030204" pitchFamily="18" charset="0"/>
                      </a:rPr>
                      <m:t>.</m:t>
                    </m:r>
                    <m:r>
                      <a:rPr lang="en-US" b="0" i="1" baseline="0" smtClean="0">
                        <a:latin typeface="Cambria Math" panose="02040503050406030204" pitchFamily="18" charset="0"/>
                      </a:rPr>
                      <m:t>7</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 as the uncertainty in monitoring system that is low enough to monitor a system with tolerance of </a:t>
                </a:r>
                <a14:m>
                  <m:oMath xmlns:m="http://schemas.openxmlformats.org/officeDocument/2006/math">
                    <m:r>
                      <a:rPr lang="en-US" b="0" i="1" baseline="0" smtClean="0">
                        <a:latin typeface="Cambria Math" panose="02040503050406030204" pitchFamily="18" charset="0"/>
                      </a:rPr>
                      <m:t>200</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baseline="0" dirty="0"/>
                  <a:t>.</a:t>
                </a:r>
              </a:p>
            </p:txBody>
          </p:sp>
        </mc:Choice>
        <mc:Fallback xmlns="">
          <p:sp>
            <p:nvSpPr>
              <p:cNvPr id="3" name="Notes Placeholder 2"/>
              <p:cNvSpPr>
                <a:spLocks noGrp="1"/>
              </p:cNvSpPr>
              <p:nvPr>
                <p:ph type="body" idx="1"/>
              </p:nvPr>
            </p:nvSpPr>
            <p:spPr/>
            <p:txBody>
              <a:bodyPr/>
              <a:lstStyle/>
              <a:p>
                <a:r>
                  <a:rPr lang="en-US" dirty="0"/>
                  <a:t>As it is shown in this figures, the sampling frequency, the resolution of ADC, and input impedance of the monitoring system are important parameters for monitoring.</a:t>
                </a:r>
              </a:p>
              <a:p>
                <a:endParaRPr lang="en-US" dirty="0"/>
              </a:p>
              <a:p>
                <a:r>
                  <a:rPr lang="en-US" dirty="0"/>
                  <a:t>That is because they change the timings of CPS.</a:t>
                </a:r>
              </a:p>
              <a:p>
                <a:endParaRPr lang="en-US" dirty="0"/>
              </a:p>
              <a:p>
                <a:r>
                  <a:rPr lang="en-US" baseline="0" dirty="0"/>
                  <a:t>Therefore, by knowing those parameters that impact the system timing, we can choose the equipment that are good enough to monitor CPS.</a:t>
                </a:r>
              </a:p>
              <a:p>
                <a:endParaRPr lang="en-US" baseline="0" dirty="0"/>
              </a:p>
              <a:p>
                <a:r>
                  <a:rPr lang="en-US" baseline="0" dirty="0"/>
                  <a:t>For example, by knowing the sampling frequency and the clock drift, it is possible to calculate the maximum error in time measurement and hence regarding </a:t>
                </a:r>
                <a:r>
                  <a:rPr lang="en-US" b="0" i="0" baseline="0">
                    <a:latin typeface="Cambria Math" panose="02040503050406030204" pitchFamily="18" charset="0"/>
                  </a:rPr>
                  <a:t>𝜀</a:t>
                </a:r>
                <a:r>
                  <a:rPr lang="en-US" baseline="0" dirty="0"/>
                  <a:t> choose the right system for monitoring.</a:t>
                </a:r>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12</a:t>
            </a:fld>
            <a:endParaRPr lang="en-US"/>
          </a:p>
        </p:txBody>
      </p:sp>
    </p:spTree>
    <p:extLst>
      <p:ext uri="{BB962C8B-B14F-4D97-AF65-F5344CB8AC3E}">
        <p14:creationId xmlns:p14="http://schemas.microsoft.com/office/powerpoint/2010/main" val="2970193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last part of this dissertation</a:t>
            </a:r>
            <a:r>
              <a:rPr lang="en-US" baseline="0" dirty="0"/>
              <a:t>, I will present the way to synthesis the timing specifications for online monitoring. After having the temporal specifications of a CPS in TTL and checking the consistency, it is possible to implement those expressions for monitoring system with considering uncertainties and tolerances.</a:t>
            </a:r>
          </a:p>
          <a:p>
            <a:endParaRPr lang="en-US" dirty="0"/>
          </a:p>
          <a:p>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13</a:t>
            </a:fld>
            <a:endParaRPr lang="en-US"/>
          </a:p>
        </p:txBody>
      </p:sp>
    </p:spTree>
    <p:extLst>
      <p:ext uri="{BB962C8B-B14F-4D97-AF65-F5344CB8AC3E}">
        <p14:creationId xmlns:p14="http://schemas.microsoft.com/office/powerpoint/2010/main" val="223948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slide I show that the existing monitoring methods are not able to correctly monitor statements in</a:t>
                </a:r>
                <a:r>
                  <a:rPr lang="en-US" baseline="0" dirty="0"/>
                  <a:t> </a:t>
                </a:r>
                <a:r>
                  <a:rPr lang="en-US" dirty="0"/>
                  <a:t>current temporal logic languages. </a:t>
                </a:r>
              </a:p>
              <a:p>
                <a:endParaRPr lang="en-US" dirty="0"/>
              </a:p>
              <a:p>
                <a:r>
                  <a:rPr lang="en-US" dirty="0"/>
                  <a:t>T</a:t>
                </a:r>
                <a:r>
                  <a:rPr lang="en-US" baseline="0" dirty="0"/>
                  <a:t>he reason is the existing measurement uncertainties in the monitoring devices. </a:t>
                </a:r>
              </a:p>
              <a:p>
                <a:endParaRPr lang="en-US" baseline="0" dirty="0"/>
              </a:p>
              <a:p>
                <a:r>
                  <a:rPr lang="en-US" baseline="0" dirty="0"/>
                  <a:t>If monitoring equipment are perfect in measuring, there is no problem. However, it is not possible to have perfect measurement devices.</a:t>
                </a:r>
              </a:p>
              <a:p>
                <a:endParaRPr lang="en-US" baseline="0" dirty="0"/>
              </a:p>
              <a:p>
                <a:r>
                  <a:rPr lang="en-US" baseline="0" dirty="0"/>
                  <a:t>The example shows the problem.</a:t>
                </a:r>
              </a:p>
              <a:p>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m:t>
                        </m:r>
                      </m:e>
                      <m:sub>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1</m:t>
                            </m:r>
                            <m:r>
                              <a:rPr lang="en-US" b="0" i="1" baseline="0" smtClean="0">
                                <a:latin typeface="Cambria Math" panose="02040503050406030204" pitchFamily="18" charset="0"/>
                              </a:rPr>
                              <m:t>,</m:t>
                            </m:r>
                            <m:r>
                              <a:rPr lang="en-US" b="0" i="1" baseline="0" smtClean="0">
                                <a:latin typeface="Cambria Math" panose="02040503050406030204" pitchFamily="18" charset="0"/>
                              </a:rPr>
                              <m:t>5</m:t>
                            </m:r>
                          </m:e>
                        </m:d>
                      </m:sub>
                    </m:sSub>
                    <m:r>
                      <a:rPr lang="en-US" b="0" i="1" baseline="0" smtClean="0">
                        <a:latin typeface="Cambria Math" panose="02040503050406030204" pitchFamily="18" charset="0"/>
                      </a:rPr>
                      <m:t>𝜓</m:t>
                    </m:r>
                  </m:oMath>
                </a14:m>
                <a:r>
                  <a:rPr lang="fa-IR" baseline="0" dirty="0"/>
                  <a:t> </a:t>
                </a:r>
                <a:r>
                  <a:rPr lang="en-US" baseline="0" dirty="0"/>
                  <a:t>defines that in the next 1 to 5 seconds, the value of </a:t>
                </a:r>
                <a14:m>
                  <m:oMath xmlns:m="http://schemas.openxmlformats.org/officeDocument/2006/math">
                    <m:r>
                      <a:rPr lang="en-US" b="0" i="1" baseline="0" smtClean="0">
                        <a:latin typeface="Cambria Math" panose="02040503050406030204" pitchFamily="18" charset="0"/>
                      </a:rPr>
                      <m:t>𝜓</m:t>
                    </m:r>
                  </m:oMath>
                </a14:m>
                <a:r>
                  <a:rPr lang="en-US" baseline="0" dirty="0"/>
                  <a:t> should be always true and it means </a:t>
                </a:r>
                <a14:m>
                  <m:oMath xmlns:m="http://schemas.openxmlformats.org/officeDocument/2006/math">
                    <m:r>
                      <a:rPr lang="en-US" b="0" i="1" baseline="0" smtClean="0">
                        <a:latin typeface="Cambria Math" panose="02040503050406030204" pitchFamily="18" charset="0"/>
                      </a:rPr>
                      <m:t>𝜓</m:t>
                    </m:r>
                  </m:oMath>
                </a14:m>
                <a:r>
                  <a:rPr lang="en-US" baseline="0" dirty="0"/>
                  <a:t> should be true for at least 4 seconds. Assume, the sampling time for discretizing is 0.2 second and sampling starts from zero. </a:t>
                </a:r>
              </a:p>
              <a:p>
                <a:endParaRPr lang="en-US" baseline="0" dirty="0"/>
              </a:p>
              <a:p>
                <a:r>
                  <a:rPr lang="en-US" b="0" baseline="0" dirty="0"/>
                  <a:t>The figure on top shows that signal </a:t>
                </a:r>
                <a14:m>
                  <m:oMath xmlns:m="http://schemas.openxmlformats.org/officeDocument/2006/math">
                    <m:r>
                      <a:rPr lang="en-US" b="0" i="1" baseline="0" smtClean="0">
                        <a:latin typeface="Cambria Math" panose="02040503050406030204" pitchFamily="18" charset="0"/>
                      </a:rPr>
                      <m:t>𝜓</m:t>
                    </m:r>
                  </m:oMath>
                </a14:m>
                <a:r>
                  <a:rPr lang="en-US" baseline="0" dirty="0"/>
                  <a:t> becomes true at 1.91 sec and comes back to false at 5.81 s. Obviously, it does not satisfy the constraint saying the width of positive pulse should be at least 4 (it equals to 5.81 – 1.91 = 3.9). </a:t>
                </a:r>
              </a:p>
              <a:p>
                <a:endParaRPr lang="en-US" baseline="0" dirty="0"/>
              </a:p>
              <a:p>
                <a:r>
                  <a:rPr lang="en-US" baseline="0" dirty="0"/>
                  <a:t>However, the time of rising and falling edges detected by the discrete system is 2 and 6 respectively (so we have 6-2 = 4 that is less and equal to 4 and shows the specification is met). </a:t>
                </a:r>
              </a:p>
              <a:p>
                <a:endParaRPr lang="en-US" baseline="0" dirty="0"/>
              </a:p>
              <a:p>
                <a:r>
                  <a:rPr lang="en-US" baseline="0" dirty="0"/>
                  <a:t>In fact, it demonstrates that the constraint is met while in reality it has not been met. It is a False Negative and is a very important issue.</a:t>
                </a:r>
              </a:p>
              <a:p>
                <a:endParaRPr lang="en-US" baseline="0" dirty="0"/>
              </a:p>
              <a:p>
                <a:r>
                  <a:rPr lang="en-US" baseline="0" dirty="0"/>
                  <a:t>_________________________________________________________________________________</a:t>
                </a:r>
              </a:p>
              <a:p>
                <a:r>
                  <a:rPr lang="en-US" baseline="0" dirty="0"/>
                  <a:t>Consider the example here in the image below. There are two vehicles driving on the same road facing the same direction. The distance between them should be at least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𝑑</m:t>
                        </m:r>
                      </m:e>
                      <m:sub>
                        <m:r>
                          <a:rPr lang="en-US" b="0" i="1" baseline="0" smtClean="0">
                            <a:latin typeface="Cambria Math" panose="02040503050406030204" pitchFamily="18" charset="0"/>
                          </a:rPr>
                          <m:t>𝑚𝑖𝑛</m:t>
                        </m:r>
                      </m:sub>
                    </m:sSub>
                  </m:oMath>
                </a14:m>
                <a:r>
                  <a:rPr lang="en-US" baseline="0" dirty="0"/>
                  <a:t> to keep both safe. Assume we monitor the brake reaction time for the situation in which the distance is less than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𝑑</m:t>
                        </m:r>
                      </m:e>
                      <m:sub>
                        <m:r>
                          <a:rPr lang="en-US" b="0" i="1" baseline="0" smtClean="0">
                            <a:latin typeface="Cambria Math" panose="02040503050406030204" pitchFamily="18" charset="0"/>
                          </a:rPr>
                          <m:t>𝑚𝑖𝑛</m:t>
                        </m:r>
                      </m:sub>
                    </m:sSub>
                  </m:oMath>
                </a14:m>
                <a:r>
                  <a:rPr lang="en-US" baseline="0" dirty="0"/>
                  <a:t> and it shows there is no violation while it is actually violated. Such false positive detection, is misleading and very important issue in safety-critical applications.</a:t>
                </a:r>
              </a:p>
              <a:p>
                <a:endParaRPr lang="en-US" baseline="0" dirty="0"/>
              </a:p>
              <a:p>
                <a:r>
                  <a:rPr lang="en-US" baseline="0" dirty="0"/>
                  <a:t>Again, as a fact, the STL statements cannot be evaluated correctly since no measurement device is perfect and even with a very slight error there is a chance to evaluate them incorrectly.</a:t>
                </a:r>
              </a:p>
            </p:txBody>
          </p:sp>
        </mc:Choice>
        <mc:Fallback xmlns="">
          <p:sp>
            <p:nvSpPr>
              <p:cNvPr id="3" name="Notes Placeholder 2"/>
              <p:cNvSpPr>
                <a:spLocks noGrp="1"/>
              </p:cNvSpPr>
              <p:nvPr>
                <p:ph type="body" idx="1"/>
              </p:nvPr>
            </p:nvSpPr>
            <p:spPr/>
            <p:txBody>
              <a:bodyPr/>
              <a:lstStyle/>
              <a:p>
                <a:r>
                  <a:rPr lang="en-US"/>
                  <a:t>In this slide I show that STL</a:t>
                </a:r>
                <a:r>
                  <a:rPr lang="en-US" baseline="0"/>
                  <a:t> statements cannot be monitored as they are written. And the reason is the existing measurement errors in the monitoring devices. If they are perfect in measuring, there is no problem. However, it is not possible to have perfect measurement devices.</a:t>
                </a:r>
              </a:p>
              <a:p>
                <a:endParaRPr lang="en-US" baseline="0"/>
              </a:p>
              <a:p>
                <a:r>
                  <a:rPr lang="en-US" baseline="0"/>
                  <a:t>The example shows the problem.</a:t>
                </a:r>
              </a:p>
              <a:p>
                <a:r>
                  <a:rPr lang="en-US" b="0" i="0" baseline="0">
                    <a:latin typeface="Cambria Math" panose="02040503050406030204" pitchFamily="18" charset="0"/>
                  </a:rPr>
                  <a:t>□_[1,5]  𝜓</a:t>
                </a:r>
                <a:r>
                  <a:rPr lang="fa-IR" baseline="0"/>
                  <a:t> </a:t>
                </a:r>
                <a:r>
                  <a:rPr lang="en-US" baseline="0"/>
                  <a:t>defines that in the next 1 to 5 seconds, the value of </a:t>
                </a:r>
                <a:r>
                  <a:rPr lang="en-US" b="0" i="0" baseline="0">
                    <a:latin typeface="Cambria Math" panose="02040503050406030204" pitchFamily="18" charset="0"/>
                  </a:rPr>
                  <a:t>𝜓</a:t>
                </a:r>
                <a:r>
                  <a:rPr lang="en-US" baseline="0"/>
                  <a:t> should be always true and it means </a:t>
                </a:r>
                <a:r>
                  <a:rPr lang="en-US" b="0" i="0" baseline="0">
                    <a:latin typeface="Cambria Math" panose="02040503050406030204" pitchFamily="18" charset="0"/>
                  </a:rPr>
                  <a:t>𝜓</a:t>
                </a:r>
                <a:r>
                  <a:rPr lang="en-US" baseline="0"/>
                  <a:t> should be true for at least 4 seconds. Assume, the sampling time for discretizing is 0.2 second and sampling starts from zero. </a:t>
                </a:r>
              </a:p>
              <a:p>
                <a:endParaRPr lang="en-US" baseline="0"/>
              </a:p>
              <a:p>
                <a:r>
                  <a:rPr lang="en-US" b="0" baseline="0"/>
                  <a:t>The figure shows that signal </a:t>
                </a:r>
                <a:r>
                  <a:rPr lang="en-US" b="0" i="0" baseline="0">
                    <a:latin typeface="Cambria Math" panose="02040503050406030204" pitchFamily="18" charset="0"/>
                  </a:rPr>
                  <a:t>𝜓</a:t>
                </a:r>
                <a:r>
                  <a:rPr lang="en-US" baseline="0"/>
                  <a:t> becomes true at 0.91 sec and comes back to false at 4.81 s. Obviously, it does not satisfy the constraint saying the width of positive pulse should be at least 4 (4.81 – 0.91 = 3.9). </a:t>
                </a:r>
              </a:p>
              <a:p>
                <a:endParaRPr lang="en-US" baseline="0"/>
              </a:p>
              <a:p>
                <a:r>
                  <a:rPr lang="en-US" baseline="0"/>
                  <a:t>However, the time of rising and falling edges detected by the discrete system is 1 and 5 respectively (so we have 5-1 = 4 that is less and equal to 4 and shows the specification is met). </a:t>
                </a:r>
              </a:p>
              <a:p>
                <a:endParaRPr lang="en-US" baseline="0"/>
              </a:p>
              <a:p>
                <a:r>
                  <a:rPr lang="en-US" baseline="0"/>
                  <a:t>In fact, it demonstrates that the constraint is met while in real it is not. It is a false positive and a very important issue.</a:t>
                </a:r>
              </a:p>
              <a:p>
                <a:endParaRPr lang="en-US" baseline="0"/>
              </a:p>
              <a:p>
                <a:r>
                  <a:rPr lang="en-US" baseline="0"/>
                  <a:t>Consider the example here. There are two vehicles driving on the same road facing the same direction. The distance between them should be at least </a:t>
                </a:r>
                <a:r>
                  <a:rPr lang="en-US" b="0" i="0" baseline="0">
                    <a:latin typeface="Cambria Math" panose="02040503050406030204" pitchFamily="18" charset="0"/>
                  </a:rPr>
                  <a:t>𝑑_𝑚𝑖𝑛</a:t>
                </a:r>
                <a:r>
                  <a:rPr lang="en-US" baseline="0"/>
                  <a:t> to keep both safe. Assume we monitor the brake reaction time for the situation in which the distance is less than </a:t>
                </a:r>
                <a:r>
                  <a:rPr lang="en-US" b="0" i="0" baseline="0">
                    <a:latin typeface="Cambria Math" panose="02040503050406030204" pitchFamily="18" charset="0"/>
                  </a:rPr>
                  <a:t>𝑑_𝑚𝑖𝑛</a:t>
                </a:r>
                <a:r>
                  <a:rPr lang="en-US" baseline="0"/>
                  <a:t> and it shows there is no violation while it is actually violated. Such false positive detection, is misleading and very important issue in safety-critical applications.</a:t>
                </a:r>
              </a:p>
              <a:p>
                <a:endParaRPr lang="en-US" baseline="0"/>
              </a:p>
              <a:p>
                <a:r>
                  <a:rPr lang="en-US" baseline="0"/>
                  <a:t>Again, as a fact, the STL statements cannot be evaluated correctly since no measurement device is perfect and even with a very slight error there is a chance to evaluate them incorrectly.</a:t>
                </a:r>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14</a:t>
            </a:fld>
            <a:endParaRPr lang="en-US"/>
          </a:p>
        </p:txBody>
      </p:sp>
    </p:spTree>
    <p:extLst>
      <p:ext uri="{BB962C8B-B14F-4D97-AF65-F5344CB8AC3E}">
        <p14:creationId xmlns:p14="http://schemas.microsoft.com/office/powerpoint/2010/main" val="2972484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shows the way TMA can solve the problem by TTL.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benefits of using TTL is the guarantee to have accurate verification, and this is a one-way guarantee.</a:t>
                </a:r>
              </a:p>
              <a:p>
                <a:endParaRPr lang="en-US" dirty="0"/>
              </a:p>
              <a:p>
                <a:r>
                  <a:rPr lang="en-US" dirty="0"/>
                  <a:t>Here I show how TMA provides one-way guarantee for accurate monitoring of CPS to cover false negative rate.</a:t>
                </a:r>
              </a:p>
              <a:p>
                <a:endParaRPr lang="en-US" dirty="0"/>
              </a:p>
              <a:p>
                <a:r>
                  <a:rPr lang="en-US" dirty="0"/>
                  <a:t>Assume the maximum measurement error in the system is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is the tolerance</a:t>
                </a:r>
                <a:r>
                  <a:rPr lang="en-US" baseline="0" dirty="0"/>
                  <a:t> and </a:t>
                </a:r>
                <a14:m>
                  <m:oMath xmlns:m="http://schemas.openxmlformats.org/officeDocument/2006/math">
                    <m:r>
                      <a:rPr lang="en-US" b="0" i="1" baseline="0" smtClean="0">
                        <a:latin typeface="Cambria Math" panose="02040503050406030204" pitchFamily="18" charset="0"/>
                      </a:rPr>
                      <m:t>𝜀</m:t>
                    </m:r>
                    <m:r>
                      <a:rPr lang="en-US" b="0" i="1" baseline="0" smtClean="0">
                        <a:latin typeface="Cambria Math" panose="02040503050406030204" pitchFamily="18" charset="0"/>
                      </a:rPr>
                      <m:t>&gt;</m:t>
                    </m:r>
                    <m:r>
                      <a:rPr lang="en-US" b="0" i="1" baseline="0" smtClean="0">
                        <a:latin typeface="Cambria Math" panose="02040503050406030204" pitchFamily="18" charset="0"/>
                      </a:rPr>
                      <m:t>𝛿</m:t>
                    </m:r>
                    <m:r>
                      <a:rPr lang="en-US" b="0" i="1" baseline="0" smtClean="0">
                        <a:latin typeface="Cambria Math" panose="02040503050406030204" pitchFamily="18" charset="0"/>
                      </a:rPr>
                      <m:t>.</m:t>
                    </m:r>
                  </m:oMath>
                </a14:m>
                <a:endParaRPr lang="en-US" b="0" baseline="0" dirty="0"/>
              </a:p>
              <a:p>
                <a:endParaRPr lang="en-US" dirty="0"/>
              </a:p>
              <a:p>
                <a:r>
                  <a:rPr lang="en-US" dirty="0"/>
                  <a:t>Suppose we want to monitor the latency between the events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a14:m>
                <a:r>
                  <a:rPr lang="en-US" dirty="0"/>
                  <a:t> and</a:t>
                </a:r>
                <a:r>
                  <a:rPr lang="en-US" baseline="0" dirty="0"/>
                  <a:t> it should be more than 4 seconds. </a:t>
                </a:r>
              </a:p>
              <a:p>
                <a:endParaRPr lang="en-US" baseline="0" dirty="0"/>
              </a:p>
              <a:p>
                <a:r>
                  <a:rPr lang="en-US" baseline="0" dirty="0"/>
                  <a:t>As the figure demonstrates, if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dirty="0"/>
                  <a:t> occurs</a:t>
                </a:r>
                <a:r>
                  <a:rPr lang="en-US" baseline="0" dirty="0"/>
                  <a:t> between 1.8 and 2, the discretization system gives it as 2. If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2</m:t>
                        </m:r>
                      </m:sub>
                    </m:sSub>
                  </m:oMath>
                </a14:m>
                <a:r>
                  <a:rPr lang="en-US" dirty="0"/>
                  <a:t> occurs between 5.8 and 6, it is taken as 6. Therefore,</a:t>
                </a:r>
                <a:r>
                  <a:rPr lang="en-US" baseline="0" dirty="0"/>
                  <a:t> </a:t>
                </a:r>
                <a:r>
                  <a:rPr lang="en-US" dirty="0"/>
                  <a:t>depending</a:t>
                </a:r>
                <a:r>
                  <a:rPr lang="en-US" baseline="0" dirty="0"/>
                  <a:t> on occurrence time of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dirty="0"/>
                  <a:t>, i</a:t>
                </a:r>
                <a:r>
                  <a:rPr lang="en-US" baseline="0" dirty="0"/>
                  <a:t>f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2</m:t>
                        </m:r>
                      </m:sub>
                    </m:sSub>
                  </m:oMath>
                </a14:m>
                <a:r>
                  <a:rPr lang="en-US" dirty="0"/>
                  <a:t> occurs between 5.8 and 6, a portion of the interval 5.8 to</a:t>
                </a:r>
                <a:r>
                  <a:rPr lang="en-US" baseline="0" dirty="0"/>
                  <a:t> 6 satisfies the latency statement and the rest may not.</a:t>
                </a:r>
                <a:r>
                  <a:rPr lang="en-US" dirty="0"/>
                  <a:t>  </a:t>
                </a:r>
              </a:p>
              <a:p>
                <a:endParaRPr lang="en-US" dirty="0"/>
              </a:p>
              <a:p>
                <a:r>
                  <a:rPr lang="en-US" dirty="0"/>
                  <a:t>Indeed,</a:t>
                </a:r>
                <a:r>
                  <a:rPr lang="en-US" baseline="0" dirty="0"/>
                  <a:t> the aim is removing false negative rate. false negative means verification system says constraint is met, BUT it has been actually not met. </a:t>
                </a:r>
              </a:p>
              <a:p>
                <a:endParaRPr lang="en-US" baseline="0" dirty="0"/>
              </a:p>
              <a:p>
                <a:r>
                  <a:rPr lang="en-US" dirty="0"/>
                  <a:t>In order to make sure we are not generating False Negatives we take the entire interval (I mean 5.8 to 6) as violated. And, it is done by choosing </a:t>
                </a:r>
                <a14:m>
                  <m:oMath xmlns:m="http://schemas.openxmlformats.org/officeDocument/2006/math">
                    <m:r>
                      <a:rPr lang="en-US" b="0" i="1" smtClean="0">
                        <a:latin typeface="Cambria Math" panose="02040503050406030204" pitchFamily="18" charset="0"/>
                      </a:rPr>
                      <m:t>𝜀</m:t>
                    </m:r>
                  </m:oMath>
                </a14:m>
                <a:r>
                  <a:rPr lang="en-US" dirty="0"/>
                  <a:t> when it’s greater than</a:t>
                </a:r>
                <a:r>
                  <a:rPr lang="en-US" baseline="0" dirty="0"/>
                  <a:t> the maximum error that is </a:t>
                </a:r>
                <a14:m>
                  <m:oMath xmlns:m="http://schemas.openxmlformats.org/officeDocument/2006/math">
                    <m:r>
                      <a:rPr lang="en-US" b="0" i="1" baseline="0" smtClean="0">
                        <a:latin typeface="Cambria Math" panose="02040503050406030204" pitchFamily="18" charset="0"/>
                      </a:rPr>
                      <m:t>𝛿</m:t>
                    </m:r>
                    <m:r>
                      <a:rPr lang="en-US" b="0" i="1" baseline="0" smtClean="0">
                        <a:latin typeface="Cambria Math" panose="02040503050406030204" pitchFamily="18" charset="0"/>
                      </a:rPr>
                      <m:t>.</m:t>
                    </m:r>
                  </m:oMath>
                </a14:m>
                <a:endParaRPr lang="en-US" dirty="0"/>
              </a:p>
              <a:p>
                <a:endParaRPr lang="en-US" dirty="0"/>
              </a:p>
              <a:p>
                <a:r>
                  <a:rPr lang="en-US" dirty="0"/>
                  <a:t>By choosing </a:t>
                </a:r>
                <a14:m>
                  <m:oMath xmlns:m="http://schemas.openxmlformats.org/officeDocument/2006/math">
                    <m:r>
                      <a:rPr lang="en-US" b="0" i="1" smtClean="0">
                        <a:latin typeface="Cambria Math" panose="02040503050406030204" pitchFamily="18" charset="0"/>
                      </a:rPr>
                      <m:t>𝜀</m:t>
                    </m:r>
                  </m:oMath>
                </a14:m>
                <a:r>
                  <a:rPr lang="en-US" dirty="0"/>
                  <a:t> a little bit greater than </a:t>
                </a:r>
                <a14:m>
                  <m:oMath xmlns:m="http://schemas.openxmlformats.org/officeDocument/2006/math">
                    <m:r>
                      <a:rPr lang="en-US" b="0" i="1" smtClean="0">
                        <a:latin typeface="Cambria Math" panose="02040503050406030204" pitchFamily="18" charset="0"/>
                      </a:rPr>
                      <m:t>𝛿</m:t>
                    </m:r>
                  </m:oMath>
                </a14:m>
                <a:r>
                  <a:rPr lang="en-US" dirty="0"/>
                  <a:t>, the judgment</a:t>
                </a:r>
                <a:r>
                  <a:rPr lang="en-US" baseline="0" dirty="0"/>
                  <a:t> is violated for even the part in which the constraint was met. So, it produces false positive (false positive means the verification system says the timing constraint is not met, BUT it has been actually met). It is a conservative approach, and this is because we don’t want to say it is met when the constraint has not been met. </a:t>
                </a:r>
              </a:p>
              <a:p>
                <a:endParaRPr lang="en-US" baseline="0" dirty="0"/>
              </a:p>
              <a:p>
                <a:r>
                  <a:rPr lang="en-US" baseline="0" dirty="0"/>
                  <a:t>However, having false positive  judgements is evitable. It is a tradeoff, and we cannot reduce false positive and false negative at the same time. Hence, TMA provides one-way guarantee to have accurate monitoring and make the False Negative rate to zero.</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of the benefits of using TTL is the guarantee to have accurate verification, and this is a one-way guarantee.</a:t>
                </a:r>
              </a:p>
              <a:p>
                <a:endParaRPr lang="en-US"/>
              </a:p>
              <a:p>
                <a:r>
                  <a:rPr lang="en-US"/>
                  <a:t>Here I show how TMA provides one-way guarantee for accurate monitoring of CPS.</a:t>
                </a:r>
              </a:p>
              <a:p>
                <a:endParaRPr lang="en-US"/>
              </a:p>
              <a:p>
                <a:r>
                  <a:rPr lang="en-US"/>
                  <a:t>Assume the maximum measurement error in the system is </a:t>
                </a:r>
                <a:r>
                  <a:rPr lang="en-US" b="0" i="0">
                    <a:latin typeface="Cambria Math" panose="02040503050406030204" pitchFamily="18" charset="0"/>
                  </a:rPr>
                  <a:t>𝛿,</a:t>
                </a:r>
                <a:r>
                  <a:rPr lang="en-US"/>
                  <a:t> and </a:t>
                </a:r>
                <a:r>
                  <a:rPr lang="en-US" b="0" i="0">
                    <a:latin typeface="Cambria Math" panose="02040503050406030204" pitchFamily="18" charset="0"/>
                  </a:rPr>
                  <a:t>𝜀</a:t>
                </a:r>
                <a:r>
                  <a:rPr lang="en-US"/>
                  <a:t> is the tolerance</a:t>
                </a:r>
                <a:r>
                  <a:rPr lang="en-US" baseline="0"/>
                  <a:t> and </a:t>
                </a:r>
                <a:r>
                  <a:rPr lang="en-US" b="0" i="0" baseline="0">
                    <a:latin typeface="Cambria Math" panose="02040503050406030204" pitchFamily="18" charset="0"/>
                  </a:rPr>
                  <a:t>𝜀&gt;𝛿.</a:t>
                </a:r>
                <a:endParaRPr lang="en-US" b="0" baseline="0"/>
              </a:p>
              <a:p>
                <a:endParaRPr lang="en-US"/>
              </a:p>
              <a:p>
                <a:r>
                  <a:rPr lang="en-US"/>
                  <a:t>Assume we want to monitor the latency between the events </a:t>
                </a:r>
                <a:r>
                  <a:rPr lang="en-US" b="0" i="0">
                    <a:latin typeface="Cambria Math" panose="02040503050406030204" pitchFamily="18" charset="0"/>
                  </a:rPr>
                  <a:t>𝜙_1</a:t>
                </a:r>
                <a:r>
                  <a:rPr lang="en-US"/>
                  <a:t> and </a:t>
                </a:r>
                <a:r>
                  <a:rPr lang="en-US" b="0" i="0">
                    <a:latin typeface="Cambria Math" panose="02040503050406030204" pitchFamily="18" charset="0"/>
                  </a:rPr>
                  <a:t>𝜙_2</a:t>
                </a:r>
                <a:r>
                  <a:rPr lang="en-US"/>
                  <a:t> and</a:t>
                </a:r>
                <a:r>
                  <a:rPr lang="en-US" baseline="0"/>
                  <a:t> it should be more than 4. </a:t>
                </a:r>
              </a:p>
              <a:p>
                <a:endParaRPr lang="en-US" baseline="0"/>
              </a:p>
              <a:p>
                <a:r>
                  <a:rPr lang="en-US" baseline="0"/>
                  <a:t>As the </a:t>
                </a:r>
                <a:r>
                  <a:rPr lang="en-US" baseline="0" err="1"/>
                  <a:t>fihure</a:t>
                </a:r>
                <a:r>
                  <a:rPr lang="en-US" baseline="0"/>
                  <a:t> demonstrates, if </a:t>
                </a:r>
                <a:r>
                  <a:rPr lang="en-US" b="0" i="0" baseline="0">
                    <a:latin typeface="Cambria Math" panose="02040503050406030204" pitchFamily="18" charset="0"/>
                  </a:rPr>
                  <a:t>𝜙_1</a:t>
                </a:r>
                <a:r>
                  <a:rPr lang="en-US"/>
                  <a:t> occurs</a:t>
                </a:r>
                <a:r>
                  <a:rPr lang="en-US" baseline="0"/>
                  <a:t> between 1.8 and 2 the discretization system gives it as 2. If </a:t>
                </a:r>
                <a:r>
                  <a:rPr lang="en-US" b="0" i="0" baseline="0">
                    <a:latin typeface="Cambria Math" panose="02040503050406030204" pitchFamily="18" charset="0"/>
                  </a:rPr>
                  <a:t>𝜙_2</a:t>
                </a:r>
                <a:r>
                  <a:rPr lang="en-US"/>
                  <a:t> occurs between 5.8 and 6, it is taken as 6. Therefore,</a:t>
                </a:r>
                <a:r>
                  <a:rPr lang="en-US" baseline="0"/>
                  <a:t> </a:t>
                </a:r>
                <a:r>
                  <a:rPr lang="en-US"/>
                  <a:t>depending</a:t>
                </a:r>
                <a:r>
                  <a:rPr lang="en-US" baseline="0"/>
                  <a:t> on when </a:t>
                </a:r>
                <a:r>
                  <a:rPr lang="en-US" b="0" i="0" baseline="0">
                    <a:latin typeface="Cambria Math" panose="02040503050406030204" pitchFamily="18" charset="0"/>
                  </a:rPr>
                  <a:t>𝜙_1</a:t>
                </a:r>
                <a:r>
                  <a:rPr lang="en-US"/>
                  <a:t> occurred, i</a:t>
                </a:r>
                <a:r>
                  <a:rPr lang="en-US" baseline="0"/>
                  <a:t>f </a:t>
                </a:r>
                <a:r>
                  <a:rPr lang="en-US" b="0" i="0" baseline="0">
                    <a:latin typeface="Cambria Math" panose="02040503050406030204" pitchFamily="18" charset="0"/>
                  </a:rPr>
                  <a:t>𝜙_2</a:t>
                </a:r>
                <a:r>
                  <a:rPr lang="en-US"/>
                  <a:t> occurs between 5.8 and 6, some part of the interval 5.8 to</a:t>
                </a:r>
                <a:r>
                  <a:rPr lang="en-US" baseline="0"/>
                  <a:t> 6 satisfies the latency statement and some part does not.</a:t>
                </a:r>
                <a:r>
                  <a:rPr lang="en-US"/>
                  <a:t>  </a:t>
                </a:r>
              </a:p>
              <a:p>
                <a:endParaRPr lang="en-US"/>
              </a:p>
              <a:p>
                <a:r>
                  <a:rPr lang="en-US"/>
                  <a:t>In order to make sure we are not generating True Negatives we take the entire interval (I mean 5.8 to 6) as violated. And, it is done by choosing </a:t>
                </a:r>
                <a:r>
                  <a:rPr lang="en-US" b="0" i="0">
                    <a:latin typeface="Cambria Math" panose="02040503050406030204" pitchFamily="18" charset="0"/>
                  </a:rPr>
                  <a:t>𝜀</a:t>
                </a:r>
                <a:r>
                  <a:rPr lang="en-US"/>
                  <a:t> when its is greater than</a:t>
                </a:r>
                <a:r>
                  <a:rPr lang="en-US" baseline="0"/>
                  <a:t> the maximum error that is </a:t>
                </a:r>
                <a:r>
                  <a:rPr lang="en-US" b="0" i="0" baseline="0">
                    <a:latin typeface="Cambria Math" panose="02040503050406030204" pitchFamily="18" charset="0"/>
                  </a:rPr>
                  <a:t>𝛿.</a:t>
                </a:r>
                <a:endParaRPr lang="en-US"/>
              </a:p>
              <a:p>
                <a:endParaRPr lang="en-US"/>
              </a:p>
              <a:p>
                <a:r>
                  <a:rPr lang="en-US"/>
                  <a:t>By choosing </a:t>
                </a:r>
                <a:r>
                  <a:rPr lang="en-US" b="0" i="0">
                    <a:latin typeface="Cambria Math" panose="02040503050406030204" pitchFamily="18" charset="0"/>
                  </a:rPr>
                  <a:t>𝜀</a:t>
                </a:r>
                <a:r>
                  <a:rPr lang="en-US"/>
                  <a:t> a little bit greater than </a:t>
                </a:r>
                <a:r>
                  <a:rPr lang="en-US" b="0" i="0">
                    <a:latin typeface="Cambria Math" panose="02040503050406030204" pitchFamily="18" charset="0"/>
                  </a:rPr>
                  <a:t>𝛿</a:t>
                </a:r>
                <a:r>
                  <a:rPr lang="en-US"/>
                  <a:t> the judgment</a:t>
                </a:r>
                <a:r>
                  <a:rPr lang="en-US" baseline="0"/>
                  <a:t> is violated for even the part in which the constraint was met. This is because we don’t want to say is </a:t>
                </a:r>
                <a:r>
                  <a:rPr lang="en-US" baseline="0" err="1"/>
                  <a:t>is</a:t>
                </a:r>
                <a:r>
                  <a:rPr lang="en-US" baseline="0"/>
                  <a:t> met when the constraint has not been met. Having the false positive ( I mean it is not met when it is actually met) is evitable. Hence TMA provide one-way guarantee to have accurate monitoring.</a:t>
                </a:r>
                <a:endParaRPr lang="en-US"/>
              </a:p>
              <a:p>
                <a:endParaRPr lang="en-US"/>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15</a:t>
            </a:fld>
            <a:endParaRPr lang="en-US"/>
          </a:p>
        </p:txBody>
      </p:sp>
    </p:spTree>
    <p:extLst>
      <p:ext uri="{BB962C8B-B14F-4D97-AF65-F5344CB8AC3E}">
        <p14:creationId xmlns:p14="http://schemas.microsoft.com/office/powerpoint/2010/main" val="1884124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r>
                  <a:rPr lang="en-US" dirty="0"/>
                  <a:t>In this slide, I talk about how the existing methods works on monitoring of temporal logic statements and how the proposed method, TMA,</a:t>
                </a:r>
                <a:r>
                  <a:rPr lang="en-US" baseline="0" dirty="0"/>
                  <a:t> monitors the timing specifications of CPS.</a:t>
                </a:r>
                <a:endParaRPr lang="en-US" dirty="0"/>
              </a:p>
              <a:p>
                <a:endParaRPr lang="en-US" dirty="0"/>
              </a:p>
              <a:p>
                <a:r>
                  <a:rPr lang="en-US" dirty="0"/>
                  <a:t>In</a:t>
                </a:r>
                <a:r>
                  <a:rPr lang="en-US" baseline="0" dirty="0"/>
                  <a:t> existing </a:t>
                </a:r>
                <a:r>
                  <a:rPr lang="en-US" dirty="0"/>
                  <a:t>monitoring approaches, in order to</a:t>
                </a:r>
                <a:r>
                  <a:rPr lang="en-US" baseline="0" dirty="0"/>
                  <a:t> evaluate an operator at time t, all timesteps in the related interval should be evaluated. </a:t>
                </a:r>
              </a:p>
              <a:p>
                <a:endParaRPr lang="en-US" baseline="0" dirty="0"/>
              </a:p>
              <a:p>
                <a:r>
                  <a:rPr lang="en-US" baseline="0" dirty="0"/>
                  <a:t>For example, in the top right figure, in </a:t>
                </a:r>
                <a14:m>
                  <m:oMath xmlns:m="http://schemas.openxmlformats.org/officeDocument/2006/math">
                    <m:sSub>
                      <m:sSubPr>
                        <m:ctrlPr>
                          <a:rPr lang="en-US" b="0" i="1" baseline="0" smtClean="0">
                            <a:latin typeface="Cambria Math" panose="02040503050406030204" pitchFamily="18" charset="0"/>
                          </a:rPr>
                        </m:ctrlPr>
                      </m:sSubPr>
                      <m:e>
                        <m:box>
                          <m:boxPr>
                            <m:ctrlPr>
                              <a:rPr lang="en-US" b="0" i="1" baseline="0" smtClean="0">
                                <a:latin typeface="Cambria Math" panose="02040503050406030204" pitchFamily="18" charset="0"/>
                              </a:rPr>
                            </m:ctrlPr>
                          </m:boxPr>
                          <m:e/>
                        </m:box>
                      </m:e>
                      <m:sub>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3,8</m:t>
                            </m:r>
                          </m:e>
                        </m:d>
                      </m:sub>
                    </m:sSub>
                    <m:r>
                      <a:rPr lang="en-US" b="0" i="1" baseline="0" smtClean="0">
                        <a:latin typeface="Cambria Math" panose="02040503050406030204" pitchFamily="18" charset="0"/>
                      </a:rPr>
                      <m:t>(</m:t>
                    </m:r>
                    <m:r>
                      <a:rPr lang="en-US" b="0" i="1" baseline="0" smtClean="0">
                        <a:latin typeface="Cambria Math" panose="02040503050406030204" pitchFamily="18" charset="0"/>
                      </a:rPr>
                      <m:t>𝜓</m:t>
                    </m:r>
                    <m:r>
                      <a:rPr lang="en-US" b="0" i="1" baseline="0" smtClean="0">
                        <a:latin typeface="Cambria Math" panose="02040503050406030204" pitchFamily="18" charset="0"/>
                      </a:rPr>
                      <m:t>)</m:t>
                    </m:r>
                  </m:oMath>
                </a14:m>
                <a:r>
                  <a:rPr lang="en-US" dirty="0"/>
                  <a:t> at</a:t>
                </a:r>
                <a:r>
                  <a:rPr lang="en-US" baseline="0" dirty="0"/>
                  <a:t> time t, we should look at all moments from t+3 to t+8. If </a:t>
                </a:r>
                <a14:m>
                  <m:oMath xmlns:m="http://schemas.openxmlformats.org/officeDocument/2006/math">
                    <m:r>
                      <a:rPr lang="en-US" b="0" i="1" baseline="0" smtClean="0">
                        <a:latin typeface="Cambria Math" panose="02040503050406030204" pitchFamily="18" charset="0"/>
                      </a:rPr>
                      <m:t>𝜓</m:t>
                    </m:r>
                  </m:oMath>
                </a14:m>
                <a:r>
                  <a:rPr lang="en-US" baseline="0" dirty="0"/>
                  <a:t> is true for all moments, the evaluation for time t is true. Otherwise, it is false at t. In this example, since from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𝑡</m:t>
                        </m:r>
                      </m:e>
                      <m:sub>
                        <m:r>
                          <a:rPr lang="en-US" b="0" i="1" baseline="0" smtClean="0">
                            <a:latin typeface="Cambria Math" panose="02040503050406030204" pitchFamily="18" charset="0"/>
                          </a:rPr>
                          <m:t>1</m:t>
                        </m:r>
                      </m:sub>
                    </m:sSub>
                    <m:r>
                      <a:rPr lang="en-US" b="0" i="1" baseline="0" smtClean="0">
                        <a:latin typeface="Cambria Math" panose="02040503050406030204" pitchFamily="18" charset="0"/>
                      </a:rPr>
                      <m:t>+3</m:t>
                    </m:r>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+8</m:t>
                    </m:r>
                  </m:oMath>
                </a14:m>
                <a:r>
                  <a:rPr lang="en-US" dirty="0"/>
                  <a:t>, </a:t>
                </a:r>
                <a14:m>
                  <m:oMath xmlns:m="http://schemas.openxmlformats.org/officeDocument/2006/math">
                    <m:r>
                      <a:rPr lang="en-US" b="0" i="1" smtClean="0">
                        <a:latin typeface="Cambria Math" panose="02040503050406030204" pitchFamily="18" charset="0"/>
                      </a:rPr>
                      <m:t>𝜓</m:t>
                    </m:r>
                  </m:oMath>
                </a14:m>
                <a:r>
                  <a:rPr lang="en-US" dirty="0"/>
                  <a:t> is false for a short time, the evaluation is false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However,</a:t>
                </a:r>
                <a:r>
                  <a:rPr lang="en-US" baseline="0" dirty="0"/>
                  <a:t> since </a:t>
                </a:r>
                <a14:m>
                  <m:oMath xmlns:m="http://schemas.openxmlformats.org/officeDocument/2006/math">
                    <m:r>
                      <a:rPr lang="en-US" b="0" i="1" baseline="0" smtClean="0">
                        <a:latin typeface="Cambria Math" panose="02040503050406030204" pitchFamily="18" charset="0"/>
                      </a:rPr>
                      <m:t>𝜓</m:t>
                    </m:r>
                  </m:oMath>
                </a14:m>
                <a:r>
                  <a:rPr lang="en-US" baseline="0" dirty="0"/>
                  <a:t> is true at all moments from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𝑡</m:t>
                        </m:r>
                      </m:e>
                      <m:sub>
                        <m:r>
                          <a:rPr lang="en-US" b="0" i="1" baseline="0" smtClean="0">
                            <a:latin typeface="Cambria Math" panose="02040503050406030204" pitchFamily="18" charset="0"/>
                          </a:rPr>
                          <m:t>2</m:t>
                        </m:r>
                      </m:sub>
                    </m:sSub>
                    <m:r>
                      <a:rPr lang="en-US" b="0" i="1" baseline="0" smtClean="0">
                        <a:latin typeface="Cambria Math" panose="02040503050406030204" pitchFamily="18" charset="0"/>
                      </a:rPr>
                      <m:t>+3</m:t>
                    </m:r>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a14:m>
                <a:r>
                  <a:rPr lang="en-US" dirty="0"/>
                  <a:t> the evaluation is true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endParaRPr lang="en-US" baseline="0" dirty="0"/>
              </a:p>
              <a:p>
                <a:r>
                  <a:rPr lang="en-US" baseline="0" dirty="0"/>
                  <a:t>As a different implementation, TMA just works on the last rising and falling edges of a Boolean signal. Since it does not depend on the interval, the processing and required memory is constant for any interval. It just does the calculation for the timestamps of rising and falling edges.</a:t>
                </a:r>
              </a:p>
              <a:p>
                <a:endParaRPr lang="en-US" baseline="0" dirty="0"/>
              </a:p>
              <a:p>
                <a:r>
                  <a:rPr lang="en-US" baseline="0" dirty="0"/>
                  <a:t>-----------------------------------------------------</a:t>
                </a:r>
              </a:p>
              <a:p>
                <a:endParaRPr lang="en-US" baseline="0" dirty="0"/>
              </a:p>
              <a:p>
                <a:r>
                  <a:rPr lang="en-US" baseline="0" dirty="0"/>
                  <a:t>For the statements that receive Boolean signals, they are called level-based statements like globally, the method looks at rising and falling edges as events and uses their timestamps. </a:t>
                </a:r>
              </a:p>
              <a:p>
                <a:endParaRPr lang="en-US" baseline="0" dirty="0"/>
              </a:p>
              <a:p>
                <a:r>
                  <a:rPr lang="en-US" baseline="0" dirty="0"/>
                  <a:t>For example, as it is shown in the bottom figure, to evaluate the satisfaction of globally since it is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m:t>
                        </m:r>
                      </m:e>
                      <m:sub>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3,8</m:t>
                            </m:r>
                          </m:e>
                        </m:d>
                      </m:sub>
                    </m:sSub>
                    <m:r>
                      <a:rPr lang="en-US" b="0" i="1" baseline="0" smtClean="0">
                        <a:latin typeface="Cambria Math" panose="02040503050406030204" pitchFamily="18" charset="0"/>
                      </a:rPr>
                      <m:t>𝜓</m:t>
                    </m:r>
                  </m:oMath>
                </a14:m>
                <a:r>
                  <a:rPr lang="en-US" baseline="0" dirty="0"/>
                  <a:t> the width of positive pulse should be more than 8-3which equals to 5 to be true. </a:t>
                </a:r>
                <a:r>
                  <a:rPr lang="en-US" sz="1800" dirty="0"/>
                  <a:t>For such pulse, the first time at which the evaluation is true  is the rising edge minus “a”.</a:t>
                </a:r>
              </a:p>
              <a:p>
                <a:endParaRPr lang="en-US" sz="1800" dirty="0"/>
              </a:p>
              <a:p>
                <a:r>
                  <a:rPr lang="en-US" sz="1800" dirty="0"/>
                  <a:t>On the other side, the last time at which the evaluation is true is the falling-edge minus b. TMA just does those two calculations for evaluating globally. It is crystal clear that its calculation works for any values for a and b and does not need to store the signal values for each moment.</a:t>
                </a:r>
              </a:p>
              <a:p>
                <a:endParaRPr lang="en-US" baseline="0" dirty="0"/>
              </a:p>
            </p:txBody>
          </p:sp>
        </mc:Choice>
        <mc:Fallback xmlns="">
          <p:sp>
            <p:nvSpPr>
              <p:cNvPr id="3" name="Notes Placeholder 2"/>
              <p:cNvSpPr>
                <a:spLocks noGrp="1"/>
              </p:cNvSpPr>
              <p:nvPr>
                <p:ph type="body" idx="1"/>
              </p:nvPr>
            </p:nvSpPr>
            <p:spPr/>
            <p:txBody>
              <a:bodyPr/>
              <a:lstStyle/>
              <a:p>
                <a:r>
                  <a:rPr lang="en-US"/>
                  <a:t>In this slide I talk about how the existing methods works on monitoring of temporal logic statements and how the proposed method, TMA,</a:t>
                </a:r>
                <a:r>
                  <a:rPr lang="en-US" baseline="0"/>
                  <a:t> monitors the timing specifications of CPS.</a:t>
                </a:r>
                <a:endParaRPr lang="en-US"/>
              </a:p>
              <a:p>
                <a:endParaRPr lang="en-US"/>
              </a:p>
              <a:p>
                <a:r>
                  <a:rPr lang="en-US"/>
                  <a:t>The existing methods generally use Signal</a:t>
                </a:r>
                <a:r>
                  <a:rPr lang="en-US" baseline="0"/>
                  <a:t> temporal logic (STL) to express timing specifications. </a:t>
                </a:r>
                <a:r>
                  <a:rPr lang="en-US"/>
                  <a:t>In STL monitoring approaches, in order to</a:t>
                </a:r>
                <a:r>
                  <a:rPr lang="en-US" baseline="0"/>
                  <a:t> evaluate an operator at time t, all timesteps in the related interval should be evaluated. For example, in the top right figure, in </a:t>
                </a:r>
                <a:r>
                  <a:rPr lang="en-US" b="0" i="0" baseline="0">
                    <a:latin typeface="Cambria Math" panose="02040503050406030204" pitchFamily="18" charset="0"/>
                  </a:rPr>
                  <a:t>〖□〗_[3,8]  (𝜓)</a:t>
                </a:r>
                <a:r>
                  <a:rPr lang="en-US"/>
                  <a:t> at</a:t>
                </a:r>
                <a:r>
                  <a:rPr lang="en-US" baseline="0"/>
                  <a:t> time t, we should look at all moments from t+3 to t+8. If </a:t>
                </a:r>
                <a:r>
                  <a:rPr lang="en-US" b="0" i="0" baseline="0">
                    <a:latin typeface="Cambria Math" panose="02040503050406030204" pitchFamily="18" charset="0"/>
                  </a:rPr>
                  <a:t>𝜓</a:t>
                </a:r>
                <a:r>
                  <a:rPr lang="en-US" baseline="0"/>
                  <a:t> is true for all moments the evaluation for time t is true. Otherwise, it is false at t. In this example, since from </a:t>
                </a:r>
                <a:r>
                  <a:rPr lang="en-US" b="0" i="0" baseline="0">
                    <a:latin typeface="Cambria Math" panose="02040503050406030204" pitchFamily="18" charset="0"/>
                  </a:rPr>
                  <a:t>𝑡_1+3</a:t>
                </a:r>
                <a:r>
                  <a:rPr lang="en-US"/>
                  <a:t> to </a:t>
                </a:r>
                <a:r>
                  <a:rPr lang="en-US" b="0" i="0">
                    <a:latin typeface="Cambria Math" panose="02040503050406030204" pitchFamily="18" charset="0"/>
                  </a:rPr>
                  <a:t>𝑡_1+8</a:t>
                </a:r>
                <a:r>
                  <a:rPr lang="en-US"/>
                  <a:t>, is false for a short time, the evaluation is false at </a:t>
                </a:r>
                <a:r>
                  <a:rPr lang="en-US" b="0" i="0">
                    <a:latin typeface="Cambria Math" panose="02040503050406030204" pitchFamily="18" charset="0"/>
                  </a:rPr>
                  <a:t>𝑡_1.</a:t>
                </a:r>
                <a:r>
                  <a:rPr lang="en-US"/>
                  <a:t> However,</a:t>
                </a:r>
                <a:r>
                  <a:rPr lang="en-US" baseline="0"/>
                  <a:t> since it is true at all moment from </a:t>
                </a:r>
                <a:r>
                  <a:rPr lang="en-US" b="0" i="0" baseline="0">
                    <a:latin typeface="Cambria Math" panose="02040503050406030204" pitchFamily="18" charset="0"/>
                  </a:rPr>
                  <a:t>𝑡_2+3</a:t>
                </a:r>
                <a:r>
                  <a:rPr lang="en-US"/>
                  <a:t> to </a:t>
                </a:r>
                <a:r>
                  <a:rPr lang="en-US" b="0" i="0">
                    <a:latin typeface="Cambria Math" panose="02040503050406030204" pitchFamily="18" charset="0"/>
                  </a:rPr>
                  <a:t>𝑡_2+8,</a:t>
                </a:r>
                <a:r>
                  <a:rPr lang="en-US"/>
                  <a:t> the evaluation is true for </a:t>
                </a:r>
                <a:r>
                  <a:rPr lang="en-US" b="0" i="0">
                    <a:latin typeface="Cambria Math" panose="02040503050406030204" pitchFamily="18" charset="0"/>
                  </a:rPr>
                  <a:t>𝑡_2.</a:t>
                </a:r>
                <a:endParaRPr lang="en-US"/>
              </a:p>
              <a:p>
                <a:endParaRPr lang="en-US" baseline="0"/>
              </a:p>
              <a:p>
                <a:r>
                  <a:rPr lang="en-US" baseline="0"/>
                  <a:t>However, TMA just works on the last rising and falling edges of a Boolean signal, it does not depend on the interval and the processing and required memory is constant for any interval. It just do the calculation for the timestamps of rising and falling edges.</a:t>
                </a:r>
              </a:p>
              <a:p>
                <a:endParaRPr lang="en-US" baseline="0"/>
              </a:p>
              <a:p>
                <a:r>
                  <a:rPr lang="en-US" baseline="0"/>
                  <a:t>-----------------------------------------------------</a:t>
                </a:r>
              </a:p>
              <a:p>
                <a:endParaRPr lang="en-US" baseline="0"/>
              </a:p>
              <a:p>
                <a:r>
                  <a:rPr lang="en-US" baseline="0"/>
                  <a:t>For the statements that receive Boolean signals, they are called level-based statements like globally, the method looks at rising and falling edges as events and uses their timestamps. </a:t>
                </a:r>
              </a:p>
              <a:p>
                <a:endParaRPr lang="en-US" baseline="0"/>
              </a:p>
              <a:p>
                <a:r>
                  <a:rPr lang="en-US" baseline="0"/>
                  <a:t>For example, as it is shown in the bottom figure, to evaluate the satisfaction of globally since it is </a:t>
                </a:r>
                <a:r>
                  <a:rPr lang="en-US" b="0" i="0" baseline="0">
                    <a:latin typeface="Cambria Math" panose="02040503050406030204" pitchFamily="18" charset="0"/>
                  </a:rPr>
                  <a:t>□_[3,8]  𝜓</a:t>
                </a:r>
                <a:r>
                  <a:rPr lang="en-US" baseline="0"/>
                  <a:t> the width of positive pulse should be more than 8-3which equals to 5 to be true. </a:t>
                </a:r>
                <a:r>
                  <a:rPr lang="en-US" sz="1800"/>
                  <a:t>For such pulse, the first time at which the evaluation is true  is the rising edge minus “a”.</a:t>
                </a:r>
              </a:p>
              <a:p>
                <a:endParaRPr lang="en-US" sz="1800"/>
              </a:p>
              <a:p>
                <a:r>
                  <a:rPr lang="en-US" sz="1800"/>
                  <a:t>On the other side, the last time at which the evaluation is true is the falling-edge minus b. TMA just does those two calculations for evaluating globally. It is crystal clear that its calculation works for any values for a and b and does not need to store the signal values for each moment.</a:t>
                </a:r>
              </a:p>
              <a:p>
                <a:endParaRPr lang="en-US" baseline="0"/>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16</a:t>
            </a:fld>
            <a:endParaRPr lang="en-US"/>
          </a:p>
        </p:txBody>
      </p:sp>
    </p:spTree>
    <p:extLst>
      <p:ext uri="{BB962C8B-B14F-4D97-AF65-F5344CB8AC3E}">
        <p14:creationId xmlns:p14="http://schemas.microsoft.com/office/powerpoint/2010/main" val="4253809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slide, I show that the traditional methods need a lot of memory and computation power while TMA needs less memory and computation power that is constant for any interval. </a:t>
                </a:r>
              </a:p>
              <a:p>
                <a:endParaRPr lang="en-US" dirty="0"/>
              </a:p>
              <a:p>
                <a:r>
                  <a:rPr lang="en-US" dirty="0"/>
                  <a:t>In conventional method, since the evaluation is done for each TIMESTEP and for each TIMESTEP we should look at all moments in the interval, we have (8-3) times fs which is sampling frequency to evaluate the constraint just for one timestep. </a:t>
                </a:r>
              </a:p>
              <a:p>
                <a:endParaRPr lang="en-US" dirty="0"/>
              </a:p>
              <a:p>
                <a:r>
                  <a:rPr lang="en-US" dirty="0"/>
                  <a:t>If we assume the monitoring duration is T, we have T times fs moments for entire monitoring. Therefore,</a:t>
                </a:r>
                <a:r>
                  <a:rPr lang="en-US" baseline="0" dirty="0"/>
                  <a:t> the total number of evaluations is (8-3) times fs times T and times again fs.</a:t>
                </a:r>
                <a:endParaRPr lang="en-US" dirty="0"/>
              </a:p>
              <a:p>
                <a:endParaRPr lang="en-US" dirty="0"/>
              </a:p>
              <a:p>
                <a:r>
                  <a:rPr lang="en-US" baseline="0" dirty="0"/>
                  <a:t>The number of comparisons and memory size is just for one constraint</a:t>
                </a:r>
                <a:r>
                  <a:rPr lang="en-US" dirty="0"/>
                  <a:t>. For more constraints, it should multiply to the number of statements.</a:t>
                </a:r>
              </a:p>
              <a:p>
                <a:endParaRPr lang="en-US" dirty="0"/>
              </a:p>
              <a:p>
                <a:r>
                  <a:rPr lang="en-US" dirty="0"/>
                  <a:t>In contrast, TMA just needs two timestamps of current rising and falling edges and needs to store just last two calculated timestamps.</a:t>
                </a:r>
              </a:p>
              <a:p>
                <a:endParaRPr lang="en-US" dirty="0"/>
              </a:p>
              <a:p>
                <a:r>
                  <a:rPr lang="en-US" dirty="0"/>
                  <a:t>________________________________________________________________________________________</a:t>
                </a:r>
              </a:p>
              <a:p>
                <a:r>
                  <a:rPr lang="en-US" dirty="0"/>
                  <a:t>In TMA, the new rising edge is equal to the rising edge of the </a:t>
                </a:r>
                <a14:m>
                  <m:oMath xmlns:m="http://schemas.openxmlformats.org/officeDocument/2006/math">
                    <m:r>
                      <a:rPr lang="en-US" b="0" i="1" smtClean="0">
                        <a:latin typeface="Cambria Math" panose="02040503050406030204" pitchFamily="18" charset="0"/>
                      </a:rPr>
                      <m:t>𝜓</m:t>
                    </m:r>
                  </m:oMath>
                </a14:m>
                <a:r>
                  <a:rPr lang="en-US" dirty="0"/>
                  <a:t> minus a, and the new falling edge is equal to rising edge of </a:t>
                </a:r>
                <a14:m>
                  <m:oMath xmlns:m="http://schemas.openxmlformats.org/officeDocument/2006/math">
                    <m:r>
                      <a:rPr lang="en-US" b="0" i="1" smtClean="0">
                        <a:latin typeface="Cambria Math" panose="02040503050406030204" pitchFamily="18" charset="0"/>
                      </a:rPr>
                      <m:t>𝜓</m:t>
                    </m:r>
                  </m:oMath>
                </a14:m>
                <a:r>
                  <a:rPr lang="en-US" dirty="0"/>
                  <a:t> minus b. Therefore,</a:t>
                </a:r>
                <a:r>
                  <a:rPr lang="en-US" baseline="0" dirty="0"/>
                  <a:t> it does not need memory cells to store the signal values.</a:t>
                </a:r>
              </a:p>
              <a:p>
                <a:endParaRPr lang="en-US" baseline="0" dirty="0"/>
              </a:p>
              <a:p>
                <a:r>
                  <a:rPr lang="en-US" baseline="0" dirty="0"/>
                  <a:t>------A and b should be replaced by 3 and 8</a:t>
                </a:r>
                <a:endParaRPr lang="en-US" dirty="0"/>
              </a:p>
            </p:txBody>
          </p:sp>
        </mc:Choice>
        <mc:Fallback xmlns="">
          <p:sp>
            <p:nvSpPr>
              <p:cNvPr id="3" name="Notes Placeholder 2"/>
              <p:cNvSpPr>
                <a:spLocks noGrp="1"/>
              </p:cNvSpPr>
              <p:nvPr>
                <p:ph type="body" idx="1"/>
              </p:nvPr>
            </p:nvSpPr>
            <p:spPr/>
            <p:txBody>
              <a:bodyPr/>
              <a:lstStyle/>
              <a:p>
                <a:r>
                  <a:rPr lang="en-US"/>
                  <a:t>In this slide I show how the traditional methods need more memory and computation power. </a:t>
                </a:r>
              </a:p>
              <a:p>
                <a:endParaRPr lang="en-US"/>
              </a:p>
              <a:p>
                <a:r>
                  <a:rPr lang="en-US"/>
                  <a:t>In conventional method, since the evaluation is done for each timestep and for each timestep we should look at all moments in the interval, we have (b-a) times fs evaluations for each timestep. If we assume the monitoring duration is T, we have T times fs moments for entire monitoring. Therefore,</a:t>
                </a:r>
                <a:r>
                  <a:rPr lang="en-US" baseline="0"/>
                  <a:t> the total number of evaluations is (b-a) times fs times T times again fs.</a:t>
                </a:r>
                <a:endParaRPr lang="en-US"/>
              </a:p>
              <a:p>
                <a:endParaRPr lang="en-US"/>
              </a:p>
              <a:p>
                <a:r>
                  <a:rPr lang="en-US"/>
                  <a:t>This</a:t>
                </a:r>
                <a:r>
                  <a:rPr lang="en-US" baseline="0"/>
                  <a:t> number is just for one constraint</a:t>
                </a:r>
                <a:r>
                  <a:rPr lang="en-US"/>
                  <a:t>. For more constraints, it should multiply to the number of statements.</a:t>
                </a:r>
              </a:p>
              <a:p>
                <a:endParaRPr lang="en-US"/>
              </a:p>
              <a:p>
                <a:r>
                  <a:rPr lang="en-US"/>
                  <a:t>In contrast, TMA just needs two timestamps of current rising and falling edges, and needs to store just last two calculated timestamps.</a:t>
                </a:r>
              </a:p>
              <a:p>
                <a:endParaRPr lang="en-US"/>
              </a:p>
              <a:p>
                <a:r>
                  <a:rPr lang="en-US"/>
                  <a:t>In TMA, the new rising edge is equal to the rising edge of the </a:t>
                </a:r>
                <a:r>
                  <a:rPr lang="en-US" b="0" i="0">
                    <a:latin typeface="Cambria Math" panose="02040503050406030204" pitchFamily="18" charset="0"/>
                  </a:rPr>
                  <a:t>𝜓</a:t>
                </a:r>
                <a:r>
                  <a:rPr lang="en-US"/>
                  <a:t> minus a, and the new falling edge is equal to rising edge of </a:t>
                </a:r>
                <a:r>
                  <a:rPr lang="en-US" b="0" i="0">
                    <a:latin typeface="Cambria Math" panose="02040503050406030204" pitchFamily="18" charset="0"/>
                  </a:rPr>
                  <a:t>𝜓</a:t>
                </a:r>
                <a:r>
                  <a:rPr lang="en-US"/>
                  <a:t> minus b. Therefore,</a:t>
                </a:r>
                <a:r>
                  <a:rPr lang="en-US" baseline="0"/>
                  <a:t> it does not need memory cells to store the signal values.</a:t>
                </a:r>
                <a:endParaRPr lang="en-US"/>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17</a:t>
            </a:fld>
            <a:endParaRPr lang="en-US"/>
          </a:p>
        </p:txBody>
      </p:sp>
    </p:spTree>
    <p:extLst>
      <p:ext uri="{BB962C8B-B14F-4D97-AF65-F5344CB8AC3E}">
        <p14:creationId xmlns:p14="http://schemas.microsoft.com/office/powerpoint/2010/main" val="1673120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This</a:t>
                </a:r>
                <a:r>
                  <a:rPr lang="en-US" baseline="0" dirty="0"/>
                  <a:t> slide is about monitoring event-based timing requirements such as latency, simultaneity and so on. </a:t>
                </a:r>
              </a:p>
              <a:p>
                <a:endParaRPr lang="en-US" baseline="0" dirty="0"/>
              </a:p>
              <a:p>
                <a:r>
                  <a:rPr lang="en-US" baseline="0" dirty="0"/>
                  <a:t>In event-based timing specifications, we are interested in events rather than the value of signals. Here, we have simultaneity which is a TTL operator.</a:t>
                </a:r>
              </a:p>
              <a:p>
                <a:endParaRPr lang="en-US" baseline="0" dirty="0"/>
              </a:p>
              <a:p>
                <a:r>
                  <a:rPr lang="en-US" baseline="0" dirty="0"/>
                  <a:t>Simultaneity of several events is true if all events in its statements occur within </a:t>
                </a:r>
                <a14:m>
                  <m:oMath xmlns:m="http://schemas.openxmlformats.org/officeDocument/2006/math">
                    <m:r>
                      <a:rPr lang="en-US" b="0" i="1" baseline="0" smtClean="0">
                        <a:latin typeface="Cambria Math" panose="02040503050406030204" pitchFamily="18" charset="0"/>
                      </a:rPr>
                      <m:t>𝜀</m:t>
                    </m:r>
                  </m:oMath>
                </a14:m>
                <a:r>
                  <a:rPr lang="en-US" dirty="0"/>
                  <a:t> duration. As</a:t>
                </a:r>
                <a:r>
                  <a:rPr lang="en-US" baseline="0" dirty="0"/>
                  <a:t> the figure on the left shows, after knowing that all events from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oMath>
                </a14:m>
                <a:r>
                  <a:rPr lang="en-US" dirty="0"/>
                  <a:t> has occurred,</a:t>
                </a:r>
                <a:r>
                  <a:rPr lang="en-US" baseline="0" dirty="0"/>
                  <a:t> if the maximum timestamp minus minimum timestamp is less than </a:t>
                </a:r>
                <a14:m>
                  <m:oMath xmlns:m="http://schemas.openxmlformats.org/officeDocument/2006/math">
                    <m:r>
                      <a:rPr lang="en-US" b="0" i="1" baseline="0" smtClean="0">
                        <a:latin typeface="Cambria Math" panose="02040503050406030204" pitchFamily="18" charset="0"/>
                      </a:rPr>
                      <m:t>𝜀</m:t>
                    </m:r>
                    <m:r>
                      <a:rPr lang="en-US" b="0" i="0" baseline="0" smtClean="0">
                        <a:latin typeface="Cambria Math" panose="02040503050406030204" pitchFamily="18" charset="0"/>
                      </a:rPr>
                      <m:t>, </m:t>
                    </m:r>
                  </m:oMath>
                </a14:m>
                <a:r>
                  <a:rPr lang="en-US" dirty="0"/>
                  <a:t> the simultaneity statement is true. </a:t>
                </a:r>
              </a:p>
              <a:p>
                <a:endParaRPr lang="en-US" dirty="0"/>
              </a:p>
              <a:p>
                <a:r>
                  <a:rPr lang="en-US" dirty="0"/>
                  <a:t>For monitoring such statement,</a:t>
                </a:r>
                <a:r>
                  <a:rPr lang="en-US" baseline="0" dirty="0"/>
                  <a:t> we can have a timed automaton. As the figure on the right demonstrates, in state one and state two, still all </a:t>
                </a:r>
                <a14:m>
                  <m:oMath xmlns:m="http://schemas.openxmlformats.org/officeDocument/2006/math">
                    <m:r>
                      <a:rPr lang="en-US" b="0" i="1" baseline="0" smtClean="0">
                        <a:latin typeface="Cambria Math" panose="02040503050406030204" pitchFamily="18" charset="0"/>
                      </a:rPr>
                      <m:t>𝑛</m:t>
                    </m:r>
                  </m:oMath>
                </a14:m>
                <a:r>
                  <a:rPr lang="en-US" dirty="0"/>
                  <a:t> events</a:t>
                </a:r>
                <a:r>
                  <a:rPr lang="en-US" baseline="0" dirty="0"/>
                  <a:t> have not been detected. Once all events are seen, if the current time is less than minimum timestamp of events plus </a:t>
                </a:r>
                <a14:m>
                  <m:oMath xmlns:m="http://schemas.openxmlformats.org/officeDocument/2006/math">
                    <m:r>
                      <a:rPr lang="en-US" b="0" i="1" baseline="0" smtClean="0">
                        <a:latin typeface="Cambria Math" panose="02040503050406030204" pitchFamily="18" charset="0"/>
                      </a:rPr>
                      <m:t>𝜀</m:t>
                    </m:r>
                    <m:r>
                      <a:rPr lang="en-US" b="0" i="0" baseline="0" smtClean="0">
                        <a:latin typeface="Cambria Math" panose="02040503050406030204" pitchFamily="18" charset="0"/>
                      </a:rPr>
                      <m:t>,</m:t>
                    </m:r>
                  </m:oMath>
                </a14:m>
                <a:r>
                  <a:rPr lang="en-US" dirty="0"/>
                  <a:t> the evaluation for simultaneity is</a:t>
                </a:r>
                <a:r>
                  <a:rPr lang="en-US" baseline="0" dirty="0"/>
                  <a:t> true.</a:t>
                </a:r>
                <a:endParaRPr lang="en-US" b="0" baseline="0" dirty="0"/>
              </a:p>
              <a:p>
                <a:endParaRPr lang="en-US" dirty="0"/>
              </a:p>
              <a:p>
                <a:r>
                  <a:rPr lang="en-US" dirty="0"/>
                  <a:t>__________________________________________________________________________</a:t>
                </a:r>
              </a:p>
              <a:p>
                <a:r>
                  <a:rPr lang="en-US" dirty="0"/>
                  <a:t>Other event-based timing constraints can be monitored similarly.</a:t>
                </a:r>
              </a:p>
            </p:txBody>
          </p:sp>
        </mc:Choice>
        <mc:Fallback xmlns="">
          <p:sp>
            <p:nvSpPr>
              <p:cNvPr id="3" name="Notes Placeholder 2"/>
              <p:cNvSpPr>
                <a:spLocks noGrp="1"/>
              </p:cNvSpPr>
              <p:nvPr>
                <p:ph type="body" idx="1"/>
              </p:nvPr>
            </p:nvSpPr>
            <p:spPr/>
            <p:txBody>
              <a:bodyPr/>
              <a:lstStyle/>
              <a:p>
                <a:r>
                  <a:rPr lang="en-US"/>
                  <a:t>This</a:t>
                </a:r>
                <a:r>
                  <a:rPr lang="en-US" baseline="0"/>
                  <a:t> slide is about monitoring event-based timing requirements in CPS such as latency, simultaneity and so on. In event-based timing specifications, we are interested in events rather than the value of signals. Here we have simultaneity which is a TTL operator.</a:t>
                </a:r>
              </a:p>
              <a:p>
                <a:endParaRPr lang="en-US" baseline="0"/>
              </a:p>
              <a:p>
                <a:r>
                  <a:rPr lang="en-US" baseline="0"/>
                  <a:t>Simultaneity of several events is true if all events in its statements occur within </a:t>
                </a:r>
                <a:r>
                  <a:rPr lang="en-US" b="0" i="0" baseline="0">
                    <a:latin typeface="Cambria Math" panose="02040503050406030204" pitchFamily="18" charset="0"/>
                  </a:rPr>
                  <a:t>𝜀</a:t>
                </a:r>
                <a:r>
                  <a:rPr lang="en-US"/>
                  <a:t> duration. As</a:t>
                </a:r>
                <a:r>
                  <a:rPr lang="en-US" baseline="0"/>
                  <a:t> the figure on the left shows, after knowing that all events from </a:t>
                </a:r>
                <a:r>
                  <a:rPr lang="en-US" b="0" i="0" baseline="0">
                    <a:latin typeface="Cambria Math" panose="02040503050406030204" pitchFamily="18" charset="0"/>
                  </a:rPr>
                  <a:t>𝜙_1</a:t>
                </a:r>
                <a:r>
                  <a:rPr lang="en-US"/>
                  <a:t> to </a:t>
                </a:r>
                <a:r>
                  <a:rPr lang="en-US" b="0" i="0">
                    <a:latin typeface="Cambria Math" panose="02040503050406030204" pitchFamily="18" charset="0"/>
                  </a:rPr>
                  <a:t>𝜙_𝑛</a:t>
                </a:r>
                <a:r>
                  <a:rPr lang="en-US"/>
                  <a:t> has been happened,</a:t>
                </a:r>
                <a:r>
                  <a:rPr lang="en-US" baseline="0"/>
                  <a:t> if the maximum timestamp minus minimum timestamp is less than </a:t>
                </a:r>
                <a:r>
                  <a:rPr lang="en-US" b="0" i="0" baseline="0">
                    <a:latin typeface="Cambria Math" panose="02040503050406030204" pitchFamily="18" charset="0"/>
                  </a:rPr>
                  <a:t>𝜀, </a:t>
                </a:r>
                <a:r>
                  <a:rPr lang="en-US"/>
                  <a:t> the simultaneity statement is true. </a:t>
                </a:r>
              </a:p>
              <a:p>
                <a:endParaRPr lang="en-US"/>
              </a:p>
              <a:p>
                <a:r>
                  <a:rPr lang="en-US"/>
                  <a:t>For monitoring such statement,</a:t>
                </a:r>
                <a:r>
                  <a:rPr lang="en-US" baseline="0"/>
                  <a:t> we can have a timed automaton. As the figure on the right demonstrates, in states 1 and two, still all </a:t>
                </a:r>
                <a:r>
                  <a:rPr lang="en-US" b="0" i="0" baseline="0">
                    <a:latin typeface="Cambria Math" panose="02040503050406030204" pitchFamily="18" charset="0"/>
                  </a:rPr>
                  <a:t>𝑛</a:t>
                </a:r>
                <a:r>
                  <a:rPr lang="en-US"/>
                  <a:t> events</a:t>
                </a:r>
                <a:r>
                  <a:rPr lang="en-US" baseline="0"/>
                  <a:t> have not been shown up. Once all are seen, if the current time is less than minimum timestamp of events plus </a:t>
                </a:r>
                <a:r>
                  <a:rPr lang="en-US" b="0" i="0" baseline="0">
                    <a:latin typeface="Cambria Math" panose="02040503050406030204" pitchFamily="18" charset="0"/>
                  </a:rPr>
                  <a:t>𝜀,</a:t>
                </a:r>
                <a:r>
                  <a:rPr lang="en-US"/>
                  <a:t> </a:t>
                </a:r>
                <a:r>
                  <a:rPr lang="en-US" baseline="0"/>
                  <a:t>that all events are occurred within </a:t>
                </a:r>
                <a:r>
                  <a:rPr lang="en-US" b="0" i="0" baseline="0">
                    <a:latin typeface="Cambria Math" panose="02040503050406030204" pitchFamily="18" charset="0"/>
                  </a:rPr>
                  <a:t>𝜀.</a:t>
                </a:r>
                <a:endParaRPr lang="en-US" b="0" baseline="0"/>
              </a:p>
              <a:p>
                <a:endParaRPr lang="en-US"/>
              </a:p>
              <a:p>
                <a:r>
                  <a:rPr lang="en-US"/>
                  <a:t>Other event-based timing constraints can be monitored similarly.</a:t>
                </a:r>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18</a:t>
            </a:fld>
            <a:endParaRPr lang="en-US"/>
          </a:p>
        </p:txBody>
      </p:sp>
    </p:spTree>
    <p:extLst>
      <p:ext uri="{BB962C8B-B14F-4D97-AF65-F5344CB8AC3E}">
        <p14:creationId xmlns:p14="http://schemas.microsoft.com/office/powerpoint/2010/main" val="181535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a:t>
                </a:r>
                <a:r>
                  <a:rPr lang="en-US" baseline="0" dirty="0"/>
                  <a:t> it has been explained, all timing requirements are evaluated by using the timestamps of events and the timestamps of level changings.</a:t>
                </a:r>
              </a:p>
              <a:p>
                <a:endParaRPr lang="en-US" baseline="0" dirty="0"/>
              </a:p>
              <a:p>
                <a:r>
                  <a:rPr lang="en-US" baseline="0" dirty="0"/>
                  <a:t>Therefore, the other operators like ordinary logic operators should be consistent with this method and work with timestamps. </a:t>
                </a:r>
              </a:p>
              <a:p>
                <a:endParaRPr lang="en-US" baseline="0" dirty="0"/>
              </a:p>
              <a:p>
                <a:r>
                  <a:rPr lang="en-US" baseline="0" dirty="0"/>
                  <a:t>Here, there is an example to show how we can evaluate an ordinary logic operator which uses timestamps. Since in “AND” operator both operands should be true, the timestamp of rising edge of result should be the same as maximum timestamp and the falling edge is equal to the minimum of falling timestamps.</a:t>
                </a:r>
              </a:p>
              <a:p>
                <a:endParaRPr lang="en-US" baseline="0" dirty="0"/>
              </a:p>
              <a:p>
                <a:r>
                  <a:rPr lang="en-US" baseline="0" dirty="0"/>
                  <a:t>The way to have the monitoring for “AND” gate is shown in FSM on the right. The FSM can evaluate an “AND” gate once a rising or falling edges are arrived on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𝜓</m:t>
                        </m:r>
                      </m:e>
                      <m:sub>
                        <m:r>
                          <a:rPr lang="en-US" b="0" i="1" baseline="0"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2</m:t>
                        </m:r>
                      </m:sub>
                    </m:sSub>
                  </m:oMath>
                </a14:m>
                <a:r>
                  <a:rPr lang="en-US" dirty="0"/>
                  <a:t>.</a:t>
                </a:r>
              </a:p>
            </p:txBody>
          </p:sp>
        </mc:Choice>
        <mc:Fallback xmlns="">
          <p:sp>
            <p:nvSpPr>
              <p:cNvPr id="3" name="Notes Placeholder 2"/>
              <p:cNvSpPr>
                <a:spLocks noGrp="1"/>
              </p:cNvSpPr>
              <p:nvPr>
                <p:ph type="body" idx="1"/>
              </p:nvPr>
            </p:nvSpPr>
            <p:spPr/>
            <p:txBody>
              <a:bodyPr/>
              <a:lstStyle/>
              <a:p>
                <a:r>
                  <a:rPr lang="en-US"/>
                  <a:t>As</a:t>
                </a:r>
                <a:r>
                  <a:rPr lang="en-US" baseline="0"/>
                  <a:t> has been explained, all timing requirements are evaluated by using the timestamps of events and the timestamps of level changings, the other operators like ordinary logic operators should be consistent with this method and work with timestamps. </a:t>
                </a:r>
              </a:p>
              <a:p>
                <a:endParaRPr lang="en-US" baseline="0"/>
              </a:p>
              <a:p>
                <a:r>
                  <a:rPr lang="en-US" baseline="0"/>
                  <a:t>Here, there is an example to show how we can evaluate an operator which uses timestamps. Since in “AND” operator both operands should be true, the timestamp of rising edge is the same as maximum timestamp and the falling edge is equal to the minimum of falling timestamps.</a:t>
                </a:r>
              </a:p>
              <a:p>
                <a:endParaRPr lang="en-US" baseline="0"/>
              </a:p>
              <a:p>
                <a:r>
                  <a:rPr lang="en-US" baseline="0"/>
                  <a:t>The way to have the monitoring for “AND” gate is shown in FSM on the right. The FSM can evaluate an “AND” gate once a rising or falling edges are arrived on </a:t>
                </a:r>
                <a:r>
                  <a:rPr lang="en-US" b="0" i="0" baseline="0">
                    <a:latin typeface="Cambria Math" panose="02040503050406030204" pitchFamily="18" charset="0"/>
                  </a:rPr>
                  <a:t>𝜓_1</a:t>
                </a:r>
                <a:r>
                  <a:rPr lang="en-US"/>
                  <a:t> and </a:t>
                </a:r>
                <a:r>
                  <a:rPr lang="en-US" b="0" i="0">
                    <a:latin typeface="Cambria Math" panose="02040503050406030204" pitchFamily="18" charset="0"/>
                  </a:rPr>
                  <a:t>𝜓_2</a:t>
                </a:r>
                <a:r>
                  <a:rPr lang="en-US"/>
                  <a:t>.</a:t>
                </a:r>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19</a:t>
            </a:fld>
            <a:endParaRPr lang="en-US"/>
          </a:p>
        </p:txBody>
      </p:sp>
    </p:spTree>
    <p:extLst>
      <p:ext uri="{BB962C8B-B14F-4D97-AF65-F5344CB8AC3E}">
        <p14:creationId xmlns:p14="http://schemas.microsoft.com/office/powerpoint/2010/main" val="89381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dirty="0"/>
              <a:t>A Cyber-physical System</a:t>
            </a:r>
            <a:r>
              <a:rPr lang="en-US" baseline="0" dirty="0"/>
              <a:t> is an orchestration of computer world and physical system. In fact, the sensors make an understanding of the surrounding environment for the processing part to deliver a service at the right time.</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en-US" baseline="0" dirty="0"/>
              <a:t>If a deadline is missed in a CPS, a catastrophe occurs in safety-critical applications and there is performance degradation in non-critical applications.</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en-US" baseline="0" dirty="0"/>
              <a:t>Therefore, the timing constraints of CPS should be met. </a:t>
            </a:r>
          </a:p>
          <a:p>
            <a:pPr marL="171450" indent="-171450" rtl="0">
              <a:buFont typeface="Arial" panose="020B0604020202020204" pitchFamily="34" charset="0"/>
              <a:buChar char="•"/>
            </a:pPr>
            <a:r>
              <a:rPr lang="en-US" baseline="0" dirty="0"/>
              <a:t>However, </a:t>
            </a:r>
          </a:p>
          <a:p>
            <a:pPr marL="628650" lvl="1" indent="-171450" rtl="0">
              <a:buFont typeface="Arial" panose="020B0604020202020204" pitchFamily="34" charset="0"/>
              <a:buChar char="•"/>
            </a:pPr>
            <a:r>
              <a:rPr lang="en-US" baseline="0" dirty="0"/>
              <a:t>In order to make time for CPS there are some challenges in computer architecture level like branch prediction and caches, </a:t>
            </a:r>
          </a:p>
          <a:p>
            <a:pPr marL="1085850" lvl="2" indent="-171450" rtl="0">
              <a:buFont typeface="Arial" panose="020B0604020202020204" pitchFamily="34" charset="0"/>
              <a:buChar char="•"/>
            </a:pPr>
            <a:r>
              <a:rPr lang="en-US" baseline="0" dirty="0"/>
              <a:t>In Operating system level (like unbounded preemptions), </a:t>
            </a:r>
          </a:p>
          <a:p>
            <a:pPr marL="1085850" lvl="2" indent="-171450" rtl="0">
              <a:buFont typeface="Arial" panose="020B0604020202020204" pitchFamily="34" charset="0"/>
              <a:buChar char="•"/>
            </a:pPr>
            <a:r>
              <a:rPr lang="en-US" baseline="0" dirty="0"/>
              <a:t>or lack of time-based instructions in programming languages.</a:t>
            </a:r>
          </a:p>
          <a:p>
            <a:pPr marL="628650" lvl="1" indent="-171450" rtl="0">
              <a:buFont typeface="Arial" panose="020B0604020202020204" pitchFamily="34" charset="0"/>
              <a:buChar char="•"/>
            </a:pPr>
            <a:endParaRPr lang="en-US" baseline="0" dirty="0"/>
          </a:p>
          <a:p>
            <a:pPr marL="171450" indent="-171450" rtl="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0F65BDC8-F9A5-4F45-A7FA-B3A4658096E0}" type="slidenum">
              <a:rPr lang="en-US" smtClean="0"/>
              <a:t>2</a:t>
            </a:fld>
            <a:endParaRPr lang="en-US"/>
          </a:p>
        </p:txBody>
      </p:sp>
    </p:spTree>
    <p:extLst>
      <p:ext uri="{BB962C8B-B14F-4D97-AF65-F5344CB8AC3E}">
        <p14:creationId xmlns:p14="http://schemas.microsoft.com/office/powerpoint/2010/main" val="1511007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a:t>
            </a:r>
            <a:r>
              <a:rPr lang="en-US" baseline="0" dirty="0"/>
              <a:t>, the monitoring approach is explained for single operators. This slide shows that how the proposed methodology evaluates nested and combined timing statements. </a:t>
            </a:r>
          </a:p>
          <a:p>
            <a:endParaRPr lang="en-US" baseline="0" dirty="0"/>
          </a:p>
          <a:p>
            <a:r>
              <a:rPr lang="en-US" baseline="0" dirty="0"/>
              <a:t>As a part of methodology, a parsing algorithm is proposed to convert a statement into its corresponding parse tree. For instance, the parsing tree for latency is demonstrated by the graph on the left.</a:t>
            </a:r>
          </a:p>
          <a:p>
            <a:endParaRPr lang="en-US" baseline="0" dirty="0"/>
          </a:p>
          <a:p>
            <a:r>
              <a:rPr lang="en-US" baseline="0" dirty="0"/>
              <a:t>By having a calculating block for each operator, it is possible to replace a node in the parse tree and calculate the timestamps of overall satisfactions. In the block diagram on the right, each block produces rising and falling timestamps for the next block. </a:t>
            </a:r>
          </a:p>
          <a:p>
            <a:endParaRPr lang="en-US" baseline="0" dirty="0"/>
          </a:p>
          <a:p>
            <a:r>
              <a:rPr lang="en-US" baseline="0" dirty="0"/>
              <a:t>_____________________________________________________________________________________________</a:t>
            </a:r>
          </a:p>
          <a:p>
            <a:endParaRPr lang="en-US" baseline="0" dirty="0"/>
          </a:p>
          <a:p>
            <a:r>
              <a:rPr lang="en-US" baseline="0" dirty="0"/>
              <a:t>Some operators that provide a real number, after comparing with another number (like latency) produce timestamps for the rest of related blocks.</a:t>
            </a:r>
          </a:p>
        </p:txBody>
      </p:sp>
      <p:sp>
        <p:nvSpPr>
          <p:cNvPr id="4" name="Slide Number Placeholder 3"/>
          <p:cNvSpPr>
            <a:spLocks noGrp="1"/>
          </p:cNvSpPr>
          <p:nvPr>
            <p:ph type="sldNum" sz="quarter" idx="10"/>
          </p:nvPr>
        </p:nvSpPr>
        <p:spPr/>
        <p:txBody>
          <a:bodyPr/>
          <a:lstStyle/>
          <a:p>
            <a:fld id="{0F65BDC8-F9A5-4F45-A7FA-B3A4658096E0}" type="slidenum">
              <a:rPr lang="en-US" smtClean="0"/>
              <a:t>20</a:t>
            </a:fld>
            <a:endParaRPr lang="en-US"/>
          </a:p>
        </p:txBody>
      </p:sp>
    </p:spTree>
    <p:extLst>
      <p:ext uri="{BB962C8B-B14F-4D97-AF65-F5344CB8AC3E}">
        <p14:creationId xmlns:p14="http://schemas.microsoft.com/office/powerpoint/2010/main" val="354754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rest of this presentation, I introduce the implemented applications to show the capabilities of the proposed methods. The applications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Flying Paster that continuously provides paper for printing press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Autonomous Intersection Algorithm to </a:t>
            </a:r>
            <a:r>
              <a:rPr lang="en-US" sz="1200" b="0" i="0" kern="1200" dirty="0">
                <a:solidFill>
                  <a:schemeClr val="tx1"/>
                </a:solidFill>
                <a:effectLst/>
                <a:latin typeface="+mn-lt"/>
                <a:ea typeface="+mn-ea"/>
                <a:cs typeface="+mn-cs"/>
              </a:rPr>
              <a:t>improve the throughput of intersections of Connected Autonomous Vehicles (CAVs)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Responsibility Sensitive Safety (RSS) that proposes a set of rules for autonomous vehicles to keep the safe distance among all vehicles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do the right response in dangerous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Synchronized cameras that take pictures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Synchrophasor that contains two motors to be synchronized.</a:t>
            </a:r>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21</a:t>
            </a:fld>
            <a:endParaRPr lang="en-US"/>
          </a:p>
        </p:txBody>
      </p:sp>
    </p:spTree>
    <p:extLst>
      <p:ext uri="{BB962C8B-B14F-4D97-AF65-F5344CB8AC3E}">
        <p14:creationId xmlns:p14="http://schemas.microsoft.com/office/powerpoint/2010/main" val="3032804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Flying </a:t>
                </a:r>
                <a:r>
                  <a:rPr lang="en-US" baseline="0" dirty="0" err="1"/>
                  <a:t>paster</a:t>
                </a:r>
                <a:r>
                  <a:rPr lang="en-US" baseline="0" dirty="0"/>
                  <a:t> is a part of printing press that is used to replace a paper roll that is going to finish with a new full roll. In this application which is distributed, there are two rolls 1) Active roll and 2) Spare roll.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animation on the right demonstrates the operation of flying </a:t>
                </a:r>
                <a:r>
                  <a:rPr lang="en-US" sz="1200" kern="1200" dirty="0" err="1">
                    <a:solidFill>
                      <a:schemeClr val="tx1"/>
                    </a:solidFill>
                    <a:effectLst/>
                    <a:latin typeface="+mn-lt"/>
                    <a:ea typeface="+mn-ea"/>
                    <a:cs typeface="+mn-cs"/>
                  </a:rPr>
                  <a:t>paster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a roll provides the paper for the printing system and when it is going to finish, a new roll should replace it. In order to replace, the new roll should rotate as the same linear speed as old paper, and it should have a glue to connect two papers from two rolls and then cut the old paper. Connecting two papers should be 225 degrees after matching their speeds and after 270 degrees the old paper should be cut.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The figure on the left demonstrates a scaled model of the flying </a:t>
                </a:r>
                <a:r>
                  <a:rPr lang="en-US" sz="1200" b="0" i="0" u="none" strike="noStrike" kern="1200" baseline="0" dirty="0" err="1">
                    <a:solidFill>
                      <a:schemeClr val="tx1"/>
                    </a:solidFill>
                    <a:latin typeface="+mn-lt"/>
                    <a:ea typeface="+mn-ea"/>
                    <a:cs typeface="+mn-cs"/>
                  </a:rPr>
                  <a:t>paster</a:t>
                </a:r>
                <a:r>
                  <a:rPr lang="en-US" sz="1200" b="0" i="0" u="none" strike="noStrike" kern="1200" baseline="0" dirty="0">
                    <a:solidFill>
                      <a:schemeClr val="tx1"/>
                    </a:solidFill>
                    <a:latin typeface="+mn-lt"/>
                    <a:ea typeface="+mn-ea"/>
                    <a:cs typeface="+mn-cs"/>
                  </a:rPr>
                  <a:t>. Rolls A and S are implemented using two Hansen DC motors with disks dialed 0-360 degrees. Disks have a drilled hole at zero degrees, which is detected by a photo-micro sensor. The sensors implement the H, and F sensors in the animation.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paper is modeled in software with the initial length of 125m and 0.05mm of thickness.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right top shows a schematic of flying </a:t>
                </a:r>
                <a:r>
                  <a:rPr lang="en-US" sz="1200" kern="1200" dirty="0" err="1">
                    <a:solidFill>
                      <a:schemeClr val="tx1"/>
                    </a:solidFill>
                    <a:effectLst/>
                    <a:latin typeface="+mn-lt"/>
                    <a:ea typeface="+mn-ea"/>
                    <a:cs typeface="+mn-cs"/>
                  </a:rPr>
                  <a:t>paster</a:t>
                </a:r>
                <a:r>
                  <a:rPr lang="en-US" sz="1200" kern="1200" dirty="0">
                    <a:solidFill>
                      <a:schemeClr val="tx1"/>
                    </a:solidFill>
                    <a:effectLst/>
                    <a:latin typeface="+mn-lt"/>
                    <a:ea typeface="+mn-ea"/>
                    <a:cs typeface="+mn-cs"/>
                  </a:rPr>
                  <a:t> with the active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which feeds the web.  When the radius of paper in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is less than a given threshold, the roll is replaced by the spare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radius of the paper in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𝑟</m:t>
                        </m:r>
                      </m:e>
                      <m:sub>
                        <m:r>
                          <a:rPr lang="en-US" sz="1200" i="1" kern="1200">
                            <a:solidFill>
                              <a:schemeClr val="tx1"/>
                            </a:solidFill>
                            <a:effectLst/>
                            <a:latin typeface="Cambria Math" panose="02040503050406030204" pitchFamily="18" charset="0"/>
                            <a:ea typeface="+mn-ea"/>
                            <a:cs typeface="+mn-cs"/>
                          </a:rPr>
                          <m:t>𝐴</m:t>
                        </m:r>
                      </m:sub>
                    </m:sSub>
                  </m:oMath>
                </a14:m>
                <a:r>
                  <a:rPr lang="en-US" sz="1200" kern="1200" dirty="0">
                    <a:solidFill>
                      <a:schemeClr val="tx1"/>
                    </a:solidFill>
                    <a:effectLst/>
                    <a:latin typeface="+mn-lt"/>
                    <a:ea typeface="+mn-ea"/>
                    <a:cs typeface="+mn-cs"/>
                  </a:rPr>
                  <a:t>), is measured by sensor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𝐻</m:t>
                    </m:r>
                  </m:oMath>
                </a14:m>
                <a:r>
                  <a:rPr lang="en-US" sz="1200" kern="1200" dirty="0">
                    <a:solidFill>
                      <a:schemeClr val="tx1"/>
                    </a:solidFill>
                    <a:effectLst/>
                    <a:latin typeface="+mn-lt"/>
                    <a:ea typeface="+mn-ea"/>
                    <a:cs typeface="+mn-cs"/>
                  </a:rPr>
                  <a:t>.  When this radius falls below a given threshold, the Approaching Out of Paper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𝐴𝑂𝑃</m:t>
                    </m:r>
                  </m:oMath>
                </a14:m>
                <a:r>
                  <a:rPr lang="en-US" sz="1200" kern="1200" dirty="0">
                    <a:solidFill>
                      <a:schemeClr val="tx1"/>
                    </a:solidFill>
                    <a:effectLst/>
                    <a:latin typeface="+mn-lt"/>
                    <a:ea typeface="+mn-ea"/>
                    <a:cs typeface="+mn-cs"/>
                  </a:rPr>
                  <a:t>) event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𝜑</m:t>
                        </m:r>
                      </m:e>
                      <m:sub>
                        <m:r>
                          <a:rPr lang="en-US" sz="1200" i="1" kern="1200">
                            <a:solidFill>
                              <a:schemeClr val="tx1"/>
                            </a:solidFill>
                            <a:effectLst/>
                            <a:latin typeface="Cambria Math" panose="02040503050406030204" pitchFamily="18" charset="0"/>
                            <a:ea typeface="+mn-ea"/>
                            <a:cs typeface="+mn-cs"/>
                          </a:rPr>
                          <m:t>𝐴𝑂𝑃</m:t>
                        </m:r>
                      </m:sub>
                    </m:sSub>
                  </m:oMath>
                </a14:m>
                <a:r>
                  <a:rPr lang="en-US" sz="1200" kern="1200" dirty="0">
                    <a:solidFill>
                      <a:schemeClr val="tx1"/>
                    </a:solidFill>
                    <a:effectLst/>
                    <a:latin typeface="+mn-lt"/>
                    <a:ea typeface="+mn-ea"/>
                    <a:cs typeface="+mn-cs"/>
                  </a:rPr>
                  <a:t>) is generated, which initiates the paper roll replacement process by starting the rotation of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strip of adhesive tape on paper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is used to attach the paper from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to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The location of the tape is detected by sensor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𝐹</m:t>
                    </m:r>
                    <m:r>
                      <a:rPr lang="en-US" sz="1200" b="0" i="0" kern="1200" smtClean="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Once the linear velocities of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are equal,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𝑀𝑎𝑡𝑐h</m:t>
                    </m:r>
                  </m:oMath>
                </a14:m>
                <a:r>
                  <a:rPr lang="en-US" sz="1200" kern="1200" dirty="0">
                    <a:solidFill>
                      <a:schemeClr val="tx1"/>
                    </a:solidFill>
                    <a:effectLst/>
                    <a:latin typeface="+mn-lt"/>
                    <a:ea typeface="+mn-ea"/>
                    <a:cs typeface="+mn-cs"/>
                  </a:rPr>
                  <a:t> event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𝜑</m:t>
                        </m:r>
                      </m:e>
                      <m:sub>
                        <m:r>
                          <a:rPr lang="en-US" sz="1200" i="1" kern="1200">
                            <a:solidFill>
                              <a:schemeClr val="tx1"/>
                            </a:solidFill>
                            <a:effectLst/>
                            <a:latin typeface="Cambria Math" panose="02040503050406030204" pitchFamily="18" charset="0"/>
                            <a:ea typeface="+mn-ea"/>
                            <a:cs typeface="+mn-cs"/>
                          </a:rPr>
                          <m:t>𝑀𝑎𝑡𝑐h</m:t>
                        </m:r>
                      </m:sub>
                    </m:sSub>
                  </m:oMath>
                </a14:m>
                <a:r>
                  <a:rPr lang="en-US" sz="1200" kern="1200" dirty="0">
                    <a:solidFill>
                      <a:schemeClr val="tx1"/>
                    </a:solidFill>
                    <a:effectLst/>
                    <a:latin typeface="+mn-lt"/>
                    <a:ea typeface="+mn-ea"/>
                    <a:cs typeface="+mn-cs"/>
                  </a:rPr>
                  <a:t>) is generated. When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match is generated, after two complete rotations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the idler wheel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𝐸</m:t>
                    </m:r>
                  </m:oMath>
                </a14:m>
                <a:r>
                  <a:rPr lang="en-US" sz="1200" kern="1200" dirty="0">
                    <a:solidFill>
                      <a:schemeClr val="tx1"/>
                    </a:solidFill>
                    <a:effectLst/>
                    <a:latin typeface="+mn-lt"/>
                    <a:ea typeface="+mn-ea"/>
                    <a:cs typeface="+mn-cs"/>
                  </a:rPr>
                  <a:t> pushes the paper from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towards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at which point the paper from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𝑆</m:t>
                    </m:r>
                  </m:oMath>
                </a14:m>
                <a:r>
                  <a:rPr lang="en-US" sz="1200" kern="1200" dirty="0">
                    <a:solidFill>
                      <a:schemeClr val="tx1"/>
                    </a:solidFill>
                    <a:effectLst/>
                    <a:latin typeface="+mn-lt"/>
                    <a:ea typeface="+mn-ea"/>
                    <a:cs typeface="+mn-cs"/>
                  </a:rPr>
                  <a:t> adheres to the outgoing paper from roll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This is contact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occurs after 255 degrees after TDC. Immediately after contact, the Cutter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𝐷</m:t>
                    </m:r>
                  </m:oMath>
                </a14:m>
                <a:r>
                  <a:rPr lang="en-US" sz="1200" kern="1200" dirty="0">
                    <a:solidFill>
                      <a:schemeClr val="tx1"/>
                    </a:solidFill>
                    <a:effectLst/>
                    <a:latin typeface="+mn-lt"/>
                    <a:ea typeface="+mn-ea"/>
                    <a:cs typeface="+mn-cs"/>
                  </a:rPr>
                  <a:t> cuts the paper from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at </a:t>
                </a:r>
                <a14:m>
                  <m:oMath xmlns:m="http://schemas.openxmlformats.org/officeDocument/2006/math">
                    <m:r>
                      <a:rPr lang="en-US" sz="1200" b="0" i="1" kern="1200" smtClean="0">
                        <a:solidFill>
                          <a:schemeClr val="tx1"/>
                        </a:solidFill>
                        <a:effectLst/>
                        <a:latin typeface="Cambria Math" panose="02040503050406030204" pitchFamily="18" charset="0"/>
                        <a:ea typeface="+mn-ea"/>
                        <a:cs typeface="+mn-cs"/>
                      </a:rPr>
                      <m:t>270</m:t>
                    </m:r>
                  </m:oMath>
                </a14:m>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Flying </a:t>
                </a:r>
                <a:r>
                  <a:rPr lang="en-US" baseline="0" err="1"/>
                  <a:t>paster</a:t>
                </a:r>
                <a:r>
                  <a:rPr lang="en-US" baseline="0"/>
                  <a:t> is a part of printing press that is used to replace a paper roll that is going to finish with a new full roll. In this application which is distributed, there are two rolls 1) Active roll and 2) Spare roll.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video on the left demonstrates the operation of flying </a:t>
                </a:r>
                <a:r>
                  <a:rPr lang="en-US" sz="1200" kern="1200" err="1">
                    <a:solidFill>
                      <a:schemeClr val="tx1"/>
                    </a:solidFill>
                    <a:effectLst/>
                    <a:latin typeface="+mn-lt"/>
                    <a:ea typeface="+mn-ea"/>
                    <a:cs typeface="+mn-cs"/>
                  </a:rPr>
                  <a:t>paster</a:t>
                </a:r>
                <a:r>
                  <a:rPr lang="en-US" sz="1200" kern="1200">
                    <a:solidFill>
                      <a:schemeClr val="tx1"/>
                    </a:solidFill>
                    <a:effectLst/>
                    <a:latin typeface="+mn-lt"/>
                    <a:ea typeface="+mn-ea"/>
                    <a:cs typeface="+mn-cs"/>
                  </a:rPr>
                  <a:t>. Let’s watch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figure right top shows a schematic of flying </a:t>
                </a:r>
                <a:r>
                  <a:rPr lang="en-US" sz="1200" kern="1200" err="1">
                    <a:solidFill>
                      <a:schemeClr val="tx1"/>
                    </a:solidFill>
                    <a:effectLst/>
                    <a:latin typeface="+mn-lt"/>
                    <a:ea typeface="+mn-ea"/>
                    <a:cs typeface="+mn-cs"/>
                  </a:rPr>
                  <a:t>paster</a:t>
                </a:r>
                <a:r>
                  <a:rPr lang="en-US" sz="1200" kern="1200">
                    <a:solidFill>
                      <a:schemeClr val="tx1"/>
                    </a:solidFill>
                    <a:effectLst/>
                    <a:latin typeface="+mn-lt"/>
                    <a:ea typeface="+mn-ea"/>
                    <a:cs typeface="+mn-cs"/>
                  </a:rPr>
                  <a:t> with the active roll,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which feeds the web.  When the radius of paper in roll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is less than a given threshold, the roll is replaced by the spare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radius of the paper in roll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a:t>
                </a:r>
                <a:r>
                  <a:rPr lang="en-US" sz="1200" i="0" kern="1200">
                    <a:solidFill>
                      <a:schemeClr val="tx1"/>
                    </a:solidFill>
                    <a:effectLst/>
                    <a:latin typeface="Cambria Math" panose="02040503050406030204" pitchFamily="18" charset="0"/>
                    <a:ea typeface="+mn-ea"/>
                    <a:cs typeface="+mn-cs"/>
                  </a:rPr>
                  <a:t>𝑟_𝐴</a:t>
                </a:r>
                <a:r>
                  <a:rPr lang="en-US" sz="1200" kern="1200">
                    <a:solidFill>
                      <a:schemeClr val="tx1"/>
                    </a:solidFill>
                    <a:effectLst/>
                    <a:latin typeface="+mn-lt"/>
                    <a:ea typeface="+mn-ea"/>
                    <a:cs typeface="+mn-cs"/>
                  </a:rPr>
                  <a:t>), is measured by sensor </a:t>
                </a:r>
                <a:r>
                  <a:rPr lang="en-US" sz="1200" i="0" kern="1200">
                    <a:solidFill>
                      <a:schemeClr val="tx1"/>
                    </a:solidFill>
                    <a:effectLst/>
                    <a:latin typeface="Cambria Math" panose="02040503050406030204" pitchFamily="18" charset="0"/>
                    <a:ea typeface="+mn-ea"/>
                    <a:cs typeface="+mn-cs"/>
                  </a:rPr>
                  <a:t>𝐻</a:t>
                </a:r>
                <a:r>
                  <a:rPr lang="en-US" sz="1200" kern="1200">
                    <a:solidFill>
                      <a:schemeClr val="tx1"/>
                    </a:solidFill>
                    <a:effectLst/>
                    <a:latin typeface="+mn-lt"/>
                    <a:ea typeface="+mn-ea"/>
                    <a:cs typeface="+mn-cs"/>
                  </a:rPr>
                  <a:t>.  When this radius falls below a given threshold, the Approaching Out of Paper (</a:t>
                </a:r>
                <a:r>
                  <a:rPr lang="en-US" sz="1200" i="0" kern="1200">
                    <a:solidFill>
                      <a:schemeClr val="tx1"/>
                    </a:solidFill>
                    <a:effectLst/>
                    <a:latin typeface="Cambria Math" panose="02040503050406030204" pitchFamily="18" charset="0"/>
                    <a:ea typeface="+mn-ea"/>
                    <a:cs typeface="+mn-cs"/>
                  </a:rPr>
                  <a:t>𝐴𝑂𝑃</a:t>
                </a:r>
                <a:r>
                  <a:rPr lang="en-US" sz="1200" kern="1200">
                    <a:solidFill>
                      <a:schemeClr val="tx1"/>
                    </a:solidFill>
                    <a:effectLst/>
                    <a:latin typeface="+mn-lt"/>
                    <a:ea typeface="+mn-ea"/>
                    <a:cs typeface="+mn-cs"/>
                  </a:rPr>
                  <a:t>) event (</a:t>
                </a:r>
                <a:r>
                  <a:rPr lang="en-US" sz="1200" i="0" kern="1200">
                    <a:solidFill>
                      <a:schemeClr val="tx1"/>
                    </a:solidFill>
                    <a:effectLst/>
                    <a:latin typeface="Cambria Math" panose="02040503050406030204" pitchFamily="18" charset="0"/>
                    <a:ea typeface="+mn-ea"/>
                    <a:cs typeface="+mn-cs"/>
                  </a:rPr>
                  <a:t>𝜑_𝐴𝑂𝑃</a:t>
                </a:r>
                <a:r>
                  <a:rPr lang="en-US" sz="1200" kern="1200">
                    <a:solidFill>
                      <a:schemeClr val="tx1"/>
                    </a:solidFill>
                    <a:effectLst/>
                    <a:latin typeface="+mn-lt"/>
                    <a:ea typeface="+mn-ea"/>
                    <a:cs typeface="+mn-cs"/>
                  </a:rPr>
                  <a:t>) is generated, which initiates the paper roll replacement process by starting the rotation of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strip of adhesive tape on paper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is used to attach the paper from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to roll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The location of the tape is detected by sensor </a:t>
                </a:r>
                <a:r>
                  <a:rPr lang="en-US" sz="1200" i="0" kern="1200">
                    <a:solidFill>
                      <a:schemeClr val="tx1"/>
                    </a:solidFill>
                    <a:effectLst/>
                    <a:latin typeface="Cambria Math" panose="02040503050406030204" pitchFamily="18" charset="0"/>
                    <a:ea typeface="+mn-ea"/>
                    <a:cs typeface="+mn-cs"/>
                  </a:rPr>
                  <a:t>𝐹</a:t>
                </a:r>
                <a:r>
                  <a:rPr lang="en-US" sz="1200" b="0" i="0" kern="1200">
                    <a:solidFill>
                      <a:schemeClr val="tx1"/>
                    </a:solidFill>
                    <a:effectLst/>
                    <a:latin typeface="Cambria Math" panose="02040503050406030204" pitchFamily="18" charset="0"/>
                    <a:ea typeface="+mn-ea"/>
                    <a:cs typeface="+mn-cs"/>
                  </a:rPr>
                  <a:t>.</a:t>
                </a:r>
                <a:r>
                  <a:rPr lang="en-US" sz="1200" kern="1200">
                    <a:solidFill>
                      <a:schemeClr val="tx1"/>
                    </a:solidFill>
                    <a:effectLst/>
                    <a:latin typeface="+mn-lt"/>
                    <a:ea typeface="+mn-ea"/>
                    <a:cs typeface="+mn-cs"/>
                  </a:rPr>
                  <a:t> Once the linear velocities of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are equal, </a:t>
                </a:r>
                <a:r>
                  <a:rPr lang="en-US" sz="1200" i="0" kern="1200">
                    <a:solidFill>
                      <a:schemeClr val="tx1"/>
                    </a:solidFill>
                    <a:effectLst/>
                    <a:latin typeface="Cambria Math" panose="02040503050406030204" pitchFamily="18" charset="0"/>
                    <a:ea typeface="+mn-ea"/>
                    <a:cs typeface="+mn-cs"/>
                  </a:rPr>
                  <a:t>𝑀𝑎𝑡𝑐ℎ</a:t>
                </a:r>
                <a:r>
                  <a:rPr lang="en-US" sz="1200" kern="1200">
                    <a:solidFill>
                      <a:schemeClr val="tx1"/>
                    </a:solidFill>
                    <a:effectLst/>
                    <a:latin typeface="+mn-lt"/>
                    <a:ea typeface="+mn-ea"/>
                    <a:cs typeface="+mn-cs"/>
                  </a:rPr>
                  <a:t> event (</a:t>
                </a:r>
                <a:r>
                  <a:rPr lang="en-US" sz="1200" i="0" kern="1200">
                    <a:solidFill>
                      <a:schemeClr val="tx1"/>
                    </a:solidFill>
                    <a:effectLst/>
                    <a:latin typeface="Cambria Math" panose="02040503050406030204" pitchFamily="18" charset="0"/>
                    <a:ea typeface="+mn-ea"/>
                    <a:cs typeface="+mn-cs"/>
                  </a:rPr>
                  <a:t>𝜑_𝑀𝑎𝑡𝑐ℎ</a:t>
                </a:r>
                <a:r>
                  <a:rPr lang="en-US" sz="1200" kern="1200">
                    <a:solidFill>
                      <a:schemeClr val="tx1"/>
                    </a:solidFill>
                    <a:effectLst/>
                    <a:latin typeface="+mn-lt"/>
                    <a:ea typeface="+mn-ea"/>
                    <a:cs typeface="+mn-cs"/>
                  </a:rPr>
                  <a:t>) is generated. When</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match is generated, after two complete rotations of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the idler wheel </a:t>
                </a:r>
                <a:r>
                  <a:rPr lang="en-US" sz="1200" i="0" kern="1200">
                    <a:solidFill>
                      <a:schemeClr val="tx1"/>
                    </a:solidFill>
                    <a:effectLst/>
                    <a:latin typeface="Cambria Math" panose="02040503050406030204" pitchFamily="18" charset="0"/>
                    <a:ea typeface="+mn-ea"/>
                    <a:cs typeface="+mn-cs"/>
                  </a:rPr>
                  <a:t>𝐸</a:t>
                </a:r>
                <a:r>
                  <a:rPr lang="en-US" sz="1200" kern="1200">
                    <a:solidFill>
                      <a:schemeClr val="tx1"/>
                    </a:solidFill>
                    <a:effectLst/>
                    <a:latin typeface="+mn-lt"/>
                    <a:ea typeface="+mn-ea"/>
                    <a:cs typeface="+mn-cs"/>
                  </a:rPr>
                  <a:t> pushes the paper from roll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towards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at which point the paper from roll </a:t>
                </a:r>
                <a:r>
                  <a:rPr lang="en-US" sz="1200" i="0" kern="1200">
                    <a:solidFill>
                      <a:schemeClr val="tx1"/>
                    </a:solidFill>
                    <a:effectLst/>
                    <a:latin typeface="Cambria Math" panose="02040503050406030204" pitchFamily="18" charset="0"/>
                    <a:ea typeface="+mn-ea"/>
                    <a:cs typeface="+mn-cs"/>
                  </a:rPr>
                  <a:t>𝑆</a:t>
                </a:r>
                <a:r>
                  <a:rPr lang="en-US" sz="1200" kern="1200">
                    <a:solidFill>
                      <a:schemeClr val="tx1"/>
                    </a:solidFill>
                    <a:effectLst/>
                    <a:latin typeface="+mn-lt"/>
                    <a:ea typeface="+mn-ea"/>
                    <a:cs typeface="+mn-cs"/>
                  </a:rPr>
                  <a:t> adheres to the outgoing paper from roll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This is contact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occurs after 255 degrees after TDC, which is </a:t>
                </a:r>
                <a:r>
                  <a:rPr lang="en-US" sz="1200" i="0" kern="1200">
                    <a:solidFill>
                      <a:schemeClr val="tx1"/>
                    </a:solidFill>
                    <a:effectLst/>
                    <a:latin typeface="Cambria Math" panose="02040503050406030204" pitchFamily="18" charset="0"/>
                    <a:ea typeface="+mn-ea"/>
                    <a:cs typeface="+mn-cs"/>
                  </a:rPr>
                  <a:t>𝑡𝑎𝑝𝑒𝑇𝑜𝐶𝑜𝑛𝑡𝑎𝑐𝑡𝐴𝑛𝑔𝑙𝑒</a:t>
                </a:r>
                <a:r>
                  <a:rPr lang="en-US" sz="1200" kern="1200">
                    <a:solidFill>
                      <a:schemeClr val="tx1"/>
                    </a:solidFill>
                    <a:effectLst/>
                    <a:latin typeface="+mn-lt"/>
                    <a:ea typeface="+mn-ea"/>
                    <a:cs typeface="+mn-cs"/>
                  </a:rPr>
                  <a:t>= </a:t>
                </a:r>
                <a:r>
                  <a:rPr lang="en-US" sz="1200" i="0" kern="1200">
                    <a:solidFill>
                      <a:schemeClr val="tx1"/>
                    </a:solidFill>
                    <a:effectLst/>
                    <a:latin typeface="Cambria Math" panose="02040503050406030204" pitchFamily="18" charset="0"/>
                    <a:ea typeface="+mn-ea"/>
                    <a:cs typeface="+mn-cs"/>
                  </a:rPr>
                  <a:t>225°</a:t>
                </a:r>
                <a:r>
                  <a:rPr lang="en-US" sz="1200" kern="1200">
                    <a:solidFill>
                      <a:schemeClr val="tx1"/>
                    </a:solidFill>
                    <a:effectLst/>
                    <a:latin typeface="+mn-lt"/>
                    <a:ea typeface="+mn-ea"/>
                    <a:cs typeface="+mn-cs"/>
                  </a:rPr>
                  <a:t>.  Immediately after contact, the Cutter </a:t>
                </a:r>
                <a:r>
                  <a:rPr lang="en-US" sz="1200" i="0" kern="1200">
                    <a:solidFill>
                      <a:schemeClr val="tx1"/>
                    </a:solidFill>
                    <a:effectLst/>
                    <a:latin typeface="Cambria Math" panose="02040503050406030204" pitchFamily="18" charset="0"/>
                    <a:ea typeface="+mn-ea"/>
                    <a:cs typeface="+mn-cs"/>
                  </a:rPr>
                  <a:t>𝐷</a:t>
                </a:r>
                <a:r>
                  <a:rPr lang="en-US" sz="1200" kern="1200">
                    <a:solidFill>
                      <a:schemeClr val="tx1"/>
                    </a:solidFill>
                    <a:effectLst/>
                    <a:latin typeface="+mn-lt"/>
                    <a:ea typeface="+mn-ea"/>
                    <a:cs typeface="+mn-cs"/>
                  </a:rPr>
                  <a:t> cuts the paper from </a:t>
                </a:r>
                <a:r>
                  <a:rPr lang="en-US" sz="1200" i="0" kern="1200">
                    <a:solidFill>
                      <a:schemeClr val="tx1"/>
                    </a:solidFill>
                    <a:effectLst/>
                    <a:latin typeface="Cambria Math" panose="02040503050406030204" pitchFamily="18" charset="0"/>
                    <a:ea typeface="+mn-ea"/>
                    <a:cs typeface="+mn-cs"/>
                  </a:rPr>
                  <a:t>𝐴</a:t>
                </a:r>
                <a:r>
                  <a:rPr lang="en-US" sz="1200" kern="1200">
                    <a:solidFill>
                      <a:schemeClr val="tx1"/>
                    </a:solidFill>
                    <a:effectLst/>
                    <a:latin typeface="+mn-lt"/>
                    <a:ea typeface="+mn-ea"/>
                    <a:cs typeface="+mn-cs"/>
                  </a:rPr>
                  <a:t> at </a:t>
                </a:r>
                <a:r>
                  <a:rPr lang="en-US" sz="1200" b="0" i="0" kern="1200">
                    <a:solidFill>
                      <a:schemeClr val="tx1"/>
                    </a:solidFill>
                    <a:effectLst/>
                    <a:latin typeface="Cambria Math" panose="02040503050406030204" pitchFamily="18" charset="0"/>
                    <a:ea typeface="+mn-ea"/>
                    <a:cs typeface="+mn-cs"/>
                  </a:rPr>
                  <a:t>270°</a:t>
                </a:r>
                <a:r>
                  <a:rPr lang="en-US" sz="1200" kern="1200">
                    <a:solidFill>
                      <a:schemeClr val="tx1"/>
                    </a:solidFill>
                    <a:effectLst/>
                    <a:latin typeface="+mn-lt"/>
                    <a:ea typeface="+mn-ea"/>
                    <a:cs typeface="+mn-cs"/>
                  </a:rPr>
                  <a:t>.  Which</a:t>
                </a:r>
                <a:r>
                  <a:rPr lang="en-US" sz="1200" kern="1200" baseline="0">
                    <a:solidFill>
                      <a:schemeClr val="tx1"/>
                    </a:solidFill>
                    <a:effectLst/>
                    <a:latin typeface="+mn-lt"/>
                    <a:ea typeface="+mn-ea"/>
                    <a:cs typeface="+mn-cs"/>
                  </a:rPr>
                  <a:t> is </a:t>
                </a:r>
                <a:r>
                  <a:rPr lang="en-US" sz="1200" i="0" kern="1200">
                    <a:solidFill>
                      <a:schemeClr val="tx1"/>
                    </a:solidFill>
                    <a:effectLst/>
                    <a:latin typeface="Cambria Math" panose="02040503050406030204" pitchFamily="18" charset="0"/>
                    <a:ea typeface="+mn-ea"/>
                    <a:cs typeface="+mn-cs"/>
                  </a:rPr>
                  <a:t>𝑡𝑎𝑝𝑒𝑇𝑜𝐶𝑢𝑡𝐴𝑛𝑔𝑙𝑒= 270°</a:t>
                </a:r>
                <a:r>
                  <a:rPr lang="en-US" sz="1200" kern="1200">
                    <a:solidFill>
                      <a:schemeClr val="tx1"/>
                    </a:solidFill>
                    <a:effectLst/>
                    <a:latin typeface="+mn-lt"/>
                    <a:ea typeface="+mn-ea"/>
                    <a:cs typeface="+mn-cs"/>
                  </a:rPr>
                  <a:t> after TDC.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b="0" i="0" u="none" strike="noStrike" kern="1200" baseline="0">
                    <a:solidFill>
                      <a:schemeClr val="tx1"/>
                    </a:solidFill>
                    <a:latin typeface="+mn-lt"/>
                    <a:ea typeface="+mn-ea"/>
                    <a:cs typeface="+mn-cs"/>
                  </a:rPr>
                  <a:t>The figure on the right bottom demonstrates a scaled model of the flying </a:t>
                </a:r>
                <a:r>
                  <a:rPr lang="en-US" sz="1200" b="0" i="0" u="none" strike="noStrike" kern="1200" baseline="0" err="1">
                    <a:solidFill>
                      <a:schemeClr val="tx1"/>
                    </a:solidFill>
                    <a:latin typeface="+mn-lt"/>
                    <a:ea typeface="+mn-ea"/>
                    <a:cs typeface="+mn-cs"/>
                  </a:rPr>
                  <a:t>paster</a:t>
                </a:r>
                <a:r>
                  <a:rPr lang="en-US" sz="1200" b="0" i="0" u="none" strike="noStrike" kern="1200" baseline="0">
                    <a:solidFill>
                      <a:schemeClr val="tx1"/>
                    </a:solidFill>
                    <a:latin typeface="+mn-lt"/>
                    <a:ea typeface="+mn-ea"/>
                    <a:cs typeface="+mn-cs"/>
                  </a:rPr>
                  <a:t> Rolls A and S are implemented using two Hansen DC motors with disks dialed 0-360 degrees. They are driven by two Arduino Mega2560 boards. Disks have a drilled hole at zero degrees, which is detected by a photo-micro sensor. The sensors implement the sensor H, and F and are installed next to the disks. </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The paper is modeled in software with the initial length of 125m and 0.05mm of thickness.</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22</a:t>
            </a:fld>
            <a:endParaRPr lang="en-US"/>
          </a:p>
        </p:txBody>
      </p:sp>
    </p:spTree>
    <p:extLst>
      <p:ext uri="{BB962C8B-B14F-4D97-AF65-F5344CB8AC3E}">
        <p14:creationId xmlns:p14="http://schemas.microsoft.com/office/powerpoint/2010/main" val="275364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we have the timing specifications of flying </a:t>
                </a:r>
                <a:r>
                  <a:rPr lang="en-US" baseline="0" dirty="0" err="1"/>
                  <a:t>paster</a:t>
                </a:r>
                <a:r>
                  <a:rPr lang="en-US" baseline="0" dirty="0"/>
                  <a:t> which can be expressed by TTL. Indeed, There are some events and their related temporal specifications. </a:t>
                </a:r>
              </a:p>
              <a:p>
                <a:endParaRPr lang="en-US" baseline="0" dirty="0"/>
              </a:p>
              <a:p>
                <a:r>
                  <a:rPr lang="en-US" baseline="0" dirty="0"/>
                  <a:t>Some events are:</a:t>
                </a:r>
              </a:p>
              <a:p>
                <a:endParaRPr lang="en-US" baseline="0" dirty="0"/>
              </a:p>
              <a:p>
                <a:pPr marL="0" indent="0">
                  <a:buFont typeface="+mj-lt"/>
                  <a:buNone/>
                </a:pPr>
                <a:r>
                  <a:rPr lang="en-US" sz="1200" dirty="0"/>
                  <a:t>1. When the radius</a:t>
                </a:r>
                <a:r>
                  <a:rPr lang="en-US" sz="1200" baseline="0" dirty="0"/>
                  <a:t> </a:t>
                </a:r>
                <a:r>
                  <a:rPr lang="en-US" sz="1200" dirty="0"/>
                  <a:t>on roll 𝐴 is less than a given threshold, (we have </a:t>
                </a:r>
                <a:r>
                  <a:rPr lang="en-US" sz="1200" i="1" dirty="0" err="1"/>
                  <a:t>AoP</a:t>
                </a:r>
                <a:r>
                  <a:rPr lang="en-US" sz="1200" dirty="0"/>
                  <a:t> event).</a:t>
                </a:r>
              </a:p>
              <a:p>
                <a:pPr marL="0" indent="0">
                  <a:buFont typeface="+mj-lt"/>
                  <a:buNone/>
                </a:pPr>
                <a:r>
                  <a:rPr lang="en-US" sz="1200" i="1" dirty="0"/>
                  <a:t>2. </a:t>
                </a:r>
                <a:r>
                  <a:rPr lang="en-US" sz="1200" i="0" dirty="0"/>
                  <a:t>Roll </a:t>
                </a:r>
                <a:r>
                  <a:rPr lang="en-US" sz="1200" i="1" dirty="0"/>
                  <a:t>S</a:t>
                </a:r>
                <a:r>
                  <a:rPr lang="en-US" sz="1200" dirty="0"/>
                  <a:t> starts to rotate and when its linear velocity is the same as roll A, (we have </a:t>
                </a:r>
                <a:r>
                  <a:rPr lang="en-US" sz="1200" i="1" dirty="0"/>
                  <a:t>Match</a:t>
                </a:r>
                <a:r>
                  <a:rPr lang="en-US" sz="1200" dirty="0"/>
                  <a:t> event).</a:t>
                </a:r>
                <a:endParaRPr lang="fa-IR" sz="1200" dirty="0"/>
              </a:p>
              <a:p>
                <a:pPr marL="0" indent="0">
                  <a:buFont typeface="+mj-lt"/>
                  <a:buNone/>
                </a:pPr>
                <a:r>
                  <a:rPr lang="en-US" sz="1200" dirty="0"/>
                  <a:t>3. Idler wheel, E, pushes the new paper to contact to the old paper at double sided tape (we have</a:t>
                </a:r>
                <a:r>
                  <a:rPr lang="en-US" sz="1200" baseline="0" dirty="0"/>
                  <a:t> </a:t>
                </a:r>
                <a:r>
                  <a:rPr lang="en-US" sz="1200" i="1" dirty="0"/>
                  <a:t>contact</a:t>
                </a:r>
                <a:r>
                  <a:rPr lang="en-US" sz="1200" baseline="0" dirty="0"/>
                  <a:t> </a:t>
                </a:r>
                <a:r>
                  <a:rPr lang="en-US" sz="1200" dirty="0"/>
                  <a:t>event ).</a:t>
                </a:r>
              </a:p>
              <a:p>
                <a:pPr marL="0" indent="0">
                  <a:buFont typeface="+mj-lt"/>
                  <a:buNone/>
                </a:pPr>
                <a:r>
                  <a:rPr lang="en-US" sz="1200" dirty="0"/>
                  <a:t>4. Cutter D cuts the old paper (we have </a:t>
                </a:r>
                <a:r>
                  <a:rPr lang="en-US" sz="1200" i="1" dirty="0"/>
                  <a:t>Cut </a:t>
                </a:r>
                <a:r>
                  <a:rPr lang="en-US" sz="1200" i="0" dirty="0"/>
                  <a:t>event</a:t>
                </a:r>
                <a:r>
                  <a:rPr lang="en-US" sz="1200" dirty="0"/>
                  <a:t>).</a:t>
                </a:r>
              </a:p>
              <a:p>
                <a:endParaRPr lang="en-US" baseline="0" dirty="0"/>
              </a:p>
              <a:p>
                <a:r>
                  <a:rPr lang="en-US" baseline="0" dirty="0"/>
                  <a:t>The temporal constraints in TTL are listed here that show the tolerance in frequency is 5% of its velocity. And the tolerance in latency constraints is </a:t>
                </a:r>
                <a14:m>
                  <m:oMath xmlns:m="http://schemas.openxmlformats.org/officeDocument/2006/math">
                    <m:r>
                      <a:rPr lang="en-US" b="0" i="1" baseline="0" smtClean="0">
                        <a:latin typeface="Cambria Math" panose="02040503050406030204" pitchFamily="18" charset="0"/>
                      </a:rPr>
                      <m:t>100</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r>
                      <a:rPr lang="en-US" b="0" i="1" baseline="0" smtClean="0">
                        <a:latin typeface="Cambria Math" panose="02040503050406030204" pitchFamily="18" charset="0"/>
                      </a:rPr>
                      <m:t>.</m:t>
                    </m:r>
                  </m:oMath>
                </a14:m>
                <a:endParaRPr lang="en-US" baseline="0" dirty="0"/>
              </a:p>
              <a:p>
                <a:r>
                  <a:rPr lang="en-US" baseline="0" dirty="0"/>
                  <a:t>_________________________________________________________________</a:t>
                </a:r>
              </a:p>
              <a:p>
                <a:r>
                  <a:rPr lang="en-US" baseline="0" dirty="0"/>
                  <a:t>Some constraints in TTL are: The linear velocity of two papers should be the same with 0.5% error. It can be expressed based on the radius of each roll and the frequency of the rotation.</a:t>
                </a:r>
              </a:p>
              <a:p>
                <a:r>
                  <a:rPr lang="en-US" sz="1200" i="0" dirty="0"/>
                  <a:t>- The linear velocity of S should become the same as A.</a:t>
                </a:r>
                <a:endParaRPr lang="en-US" i="0" baseline="0" dirty="0"/>
              </a:p>
              <a:p>
                <a:r>
                  <a:rPr lang="en-US" baseline="0" dirty="0"/>
                  <a:t>- The latency between </a:t>
                </a:r>
                <a:r>
                  <a:rPr lang="en-US" baseline="0" dirty="0" err="1"/>
                  <a:t>AoP</a:t>
                </a:r>
                <a:r>
                  <a:rPr lang="en-US" baseline="0" dirty="0"/>
                  <a:t> and Match should be less than 5s.ontact should be at least two rotations plus 225 degrees.</a:t>
                </a:r>
              </a:p>
              <a:p>
                <a:r>
                  <a:rPr lang="en-US" baseline="0" dirty="0"/>
                  <a:t>-The latency between contact and cut events must be less then 1.5ms.</a:t>
                </a:r>
              </a:p>
              <a:p>
                <a:endParaRPr lang="en-US" baseline="0" dirty="0"/>
              </a:p>
              <a:p>
                <a:r>
                  <a:rPr lang="en-US" baseline="0" dirty="0"/>
                  <a:t>As you can see, those timing constraints are expressed by TTL here.</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we have the timing specifications of flying </a:t>
                </a:r>
                <a:r>
                  <a:rPr lang="en-US" baseline="0" dirty="0" err="1"/>
                  <a:t>paster</a:t>
                </a:r>
                <a:r>
                  <a:rPr lang="en-US" baseline="0" dirty="0"/>
                  <a:t> which can be expressed by TTL. Indeed, There are some events and their related temporal specifications. </a:t>
                </a:r>
              </a:p>
              <a:p>
                <a:endParaRPr lang="en-US" baseline="0" dirty="0"/>
              </a:p>
              <a:p>
                <a:r>
                  <a:rPr lang="en-US" baseline="0" dirty="0"/>
                  <a:t>For example, some events are:</a:t>
                </a:r>
              </a:p>
              <a:p>
                <a:endParaRPr lang="en-US" baseline="0" dirty="0"/>
              </a:p>
              <a:p>
                <a:pPr marL="0" indent="0">
                  <a:buFont typeface="+mj-lt"/>
                  <a:buNone/>
                </a:pPr>
                <a:r>
                  <a:rPr lang="en-US" sz="1200" dirty="0"/>
                  <a:t>1. When the paper on roll 𝐴 is less than a given threshold, the roll is replaced by the spare roll 𝑆 (event </a:t>
                </a:r>
                <a:r>
                  <a:rPr lang="en-US" sz="1200" i="1" dirty="0" err="1"/>
                  <a:t>AoP</a:t>
                </a:r>
                <a:r>
                  <a:rPr lang="en-US" sz="1200" dirty="0"/>
                  <a:t> is occurred).</a:t>
                </a:r>
              </a:p>
              <a:p>
                <a:pPr marL="0" indent="0">
                  <a:buFont typeface="+mj-lt"/>
                  <a:buNone/>
                </a:pPr>
                <a:r>
                  <a:rPr lang="en-US" sz="1200" i="1" dirty="0"/>
                  <a:t>2. S</a:t>
                </a:r>
                <a:r>
                  <a:rPr lang="en-US" sz="1200" dirty="0"/>
                  <a:t> starts to rotate and when its linear velocity is the same as A, it is ready to replace the old paper (we have event </a:t>
                </a:r>
                <a:r>
                  <a:rPr lang="en-US" sz="1200" i="1" dirty="0"/>
                  <a:t>Match</a:t>
                </a:r>
                <a:r>
                  <a:rPr lang="en-US" sz="1200" dirty="0"/>
                  <a:t>).</a:t>
                </a:r>
                <a:endParaRPr lang="fa-IR" sz="1200" dirty="0"/>
              </a:p>
              <a:p>
                <a:pPr marL="0" indent="0">
                  <a:buFont typeface="+mj-lt"/>
                  <a:buNone/>
                </a:pPr>
                <a:r>
                  <a:rPr lang="en-US" sz="1200" dirty="0"/>
                  <a:t>3. Idler wheel, E, pushes the new paper to contact to the old paper at double sided tape (event </a:t>
                </a:r>
                <a:r>
                  <a:rPr lang="en-US" sz="1200" i="1" dirty="0"/>
                  <a:t>contact</a:t>
                </a:r>
                <a:r>
                  <a:rPr lang="en-US" sz="1200" dirty="0"/>
                  <a:t>).</a:t>
                </a:r>
              </a:p>
              <a:p>
                <a:pPr marL="0" indent="0">
                  <a:buFont typeface="+mj-lt"/>
                  <a:buNone/>
                </a:pPr>
                <a:r>
                  <a:rPr lang="en-US" sz="1200" dirty="0"/>
                  <a:t>4. Cutter D, cuts the old paper (event </a:t>
                </a:r>
                <a:r>
                  <a:rPr lang="en-US" sz="1200" i="1" dirty="0"/>
                  <a:t>Cut</a:t>
                </a:r>
                <a:r>
                  <a:rPr lang="en-US" sz="1200" dirty="0"/>
                  <a:t>).</a:t>
                </a:r>
              </a:p>
              <a:p>
                <a:endParaRPr lang="en-US" baseline="0" dirty="0"/>
              </a:p>
              <a:p>
                <a:r>
                  <a:rPr lang="en-US" baseline="0" dirty="0"/>
                  <a:t>The temporal constraints in TTL are listed here that show the tolerance in frequency is 5% of its velocity, in the latency constraints they are </a:t>
                </a:r>
                <a:r>
                  <a:rPr lang="en-US" b="0" i="0" baseline="0">
                    <a:latin typeface="Cambria Math" panose="02040503050406030204" pitchFamily="18" charset="0"/>
                  </a:rPr>
                  <a:t>100𝜇𝑠.</a:t>
                </a:r>
                <a:endParaRPr lang="en-US" baseline="0" dirty="0"/>
              </a:p>
              <a:p>
                <a:r>
                  <a:rPr lang="en-US" baseline="0" dirty="0"/>
                  <a:t>_________________________________________________________________</a:t>
                </a:r>
              </a:p>
              <a:p>
                <a:r>
                  <a:rPr lang="en-US" baseline="0" dirty="0"/>
                  <a:t>Some constraints in TTL are: The linear velocity of two papers should be the same with 0.5% error. It can be expressed based on the radius of each roll and the frequency of the rotation.</a:t>
                </a:r>
              </a:p>
              <a:p>
                <a:r>
                  <a:rPr lang="en-US" sz="1200" i="0" dirty="0"/>
                  <a:t>- The linear velocity of S should become the same as A.</a:t>
                </a:r>
                <a:endParaRPr lang="en-US" i="0" baseline="0" dirty="0"/>
              </a:p>
              <a:p>
                <a:r>
                  <a:rPr lang="en-US" baseline="0" dirty="0"/>
                  <a:t>- The latency between </a:t>
                </a:r>
                <a:r>
                  <a:rPr lang="en-US" baseline="0" dirty="0" err="1"/>
                  <a:t>AoP</a:t>
                </a:r>
                <a:r>
                  <a:rPr lang="en-US" baseline="0" dirty="0"/>
                  <a:t> and Match should be less than 5s.ontact should be at least two rotations plus 225 degrees.</a:t>
                </a:r>
              </a:p>
              <a:p>
                <a:r>
                  <a:rPr lang="en-US" baseline="0" dirty="0"/>
                  <a:t>-The latency between contact and cut events must be less then 1.5ms.</a:t>
                </a:r>
              </a:p>
              <a:p>
                <a:endParaRPr lang="en-US" baseline="0" dirty="0"/>
              </a:p>
              <a:p>
                <a:r>
                  <a:rPr lang="en-US" baseline="0" dirty="0"/>
                  <a:t>As you can see, those timing constraints are expressed by TTL here.</a:t>
                </a:r>
                <a:endParaRPr lang="en-US" dirty="0"/>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23</a:t>
            </a:fld>
            <a:endParaRPr lang="en-US"/>
          </a:p>
        </p:txBody>
      </p:sp>
    </p:spTree>
    <p:extLst>
      <p:ext uri="{BB962C8B-B14F-4D97-AF65-F5344CB8AC3E}">
        <p14:creationId xmlns:p14="http://schemas.microsoft.com/office/powerpoint/2010/main" val="76003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One of the features of reasoning system is to define whether a group of statements are consistent.  Applying introduction and elimination rules on hypothesizes can do that for us. </a:t>
                </a:r>
              </a:p>
              <a:p>
                <a:endParaRPr lang="en-US" dirty="0"/>
              </a:p>
              <a:p>
                <a:r>
                  <a:rPr lang="en-US" dirty="0"/>
                  <a:t>There is an example here in the figure on the top-right. For the flying </a:t>
                </a:r>
                <a:r>
                  <a:rPr lang="en-US" dirty="0" err="1"/>
                  <a:t>paster</a:t>
                </a:r>
                <a:r>
                  <a:rPr lang="en-US" dirty="0"/>
                  <a:t>, we had 4 temporal specifications and one more to see if the latency between contact and cut events is less than 1.5 </a:t>
                </a:r>
                <a:r>
                  <a:rPr lang="en-US" dirty="0" err="1"/>
                  <a:t>ms.</a:t>
                </a:r>
                <a:r>
                  <a:rPr lang="en-US" dirty="0"/>
                  <a:t> The deduction steps demonstrated the latency between those two events is greater than 1.68 </a:t>
                </a:r>
                <a:r>
                  <a:rPr lang="en-US" dirty="0" err="1"/>
                  <a:t>ms</a:t>
                </a:r>
                <a:r>
                  <a:rPr lang="en-US" dirty="0"/>
                  <a:t> (if you look at line 17,</a:t>
                </a:r>
                <a:r>
                  <a:rPr lang="en-US" baseline="0" dirty="0"/>
                  <a:t> you can see</a:t>
                </a:r>
                <a:r>
                  <a:rPr lang="en-US" dirty="0"/>
                  <a:t>). </a:t>
                </a:r>
              </a:p>
              <a:p>
                <a:endParaRPr lang="en-US" dirty="0"/>
              </a:p>
              <a:p>
                <a:r>
                  <a:rPr lang="en-US" dirty="0"/>
                  <a:t>Therefore, we deduce that the latency between contact and cut should be greater than 1.68 </a:t>
                </a:r>
                <a:r>
                  <a:rPr lang="en-US" dirty="0" err="1"/>
                  <a:t>ms</a:t>
                </a:r>
                <a:r>
                  <a:rPr lang="en-US" dirty="0"/>
                  <a:t> which contradicts the statement in line 4. We change it to 3 </a:t>
                </a:r>
                <a:r>
                  <a:rPr lang="en-US" dirty="0" err="1"/>
                  <a:t>ms</a:t>
                </a:r>
                <a:r>
                  <a:rPr lang="en-US" dirty="0"/>
                  <a:t> and then applied the consistency check that has been passed.</a:t>
                </a:r>
              </a:p>
              <a:p>
                <a:endParaRPr lang="en-US" dirty="0"/>
              </a:p>
              <a:p>
                <a:endParaRPr lang="en-US" baseline="0" dirty="0"/>
              </a:p>
              <a:p>
                <a:r>
                  <a:rPr lang="en-US" baseline="0" dirty="0"/>
                  <a:t>The other benefit is simplifying statements to be implemented on FPGA or any other hardware platforms. Indeed , we can decrease the number of temporal requirements. For example, the figure on the bottom shows that </a:t>
                </a:r>
                <a:r>
                  <a:rPr lang="en-US" sz="1200" dirty="0">
                    <a:latin typeface="Calibri" panose="020F0502020204030204" pitchFamily="34" charset="0"/>
                    <a:cs typeface="Calibri" panose="020F0502020204030204" pitchFamily="34" charset="0"/>
                  </a:rPr>
                  <a:t>we had 6 related hypothesizes</a:t>
                </a:r>
                <a:r>
                  <a:rPr lang="en-US" sz="1200" baseline="0" dirty="0">
                    <a:latin typeface="Calibri" panose="020F0502020204030204" pitchFamily="34" charset="0"/>
                    <a:cs typeface="Calibri" panose="020F0502020204030204" pitchFamily="34" charset="0"/>
                  </a:rPr>
                  <a:t> </a:t>
                </a:r>
                <a:r>
                  <a:rPr lang="en-US" baseline="0" dirty="0"/>
                  <a:t>in flying </a:t>
                </a:r>
                <a:r>
                  <a:rPr lang="en-US" baseline="0" dirty="0" err="1"/>
                  <a:t>paster</a:t>
                </a:r>
                <a:r>
                  <a:rPr lang="en-US" baseline="0" dirty="0"/>
                  <a:t> case study. </a:t>
                </a:r>
                <a:r>
                  <a:rPr lang="en-US" sz="1200" dirty="0">
                    <a:latin typeface="Calibri" panose="020F0502020204030204" pitchFamily="34" charset="0"/>
                    <a:cs typeface="Calibri" panose="020F0502020204030204" pitchFamily="34" charset="0"/>
                  </a:rPr>
                  <a:t>By having a reasoning on those statements, a </a:t>
                </a:r>
                <a:r>
                  <a:rPr lang="en-US" sz="1200" i="1" dirty="0">
                    <a:latin typeface="Calibri" panose="020F0502020204030204" pitchFamily="34" charset="0"/>
                    <a:cs typeface="Calibri" panose="020F0502020204030204" pitchFamily="34" charset="0"/>
                  </a:rPr>
                  <a:t>Latency</a:t>
                </a:r>
                <a:r>
                  <a:rPr lang="en-US" sz="1200" dirty="0">
                    <a:latin typeface="Calibri" panose="020F0502020204030204" pitchFamily="34" charset="0"/>
                    <a:cs typeface="Calibri" panose="020F0502020204030204" pitchFamily="34" charset="0"/>
                  </a:rPr>
                  <a:t> constraint is deduced in line 13.</a:t>
                </a:r>
              </a:p>
              <a:p>
                <a:endParaRPr lang="en-US" sz="1200" baseline="0" dirty="0">
                  <a:latin typeface="Calibri" panose="020F0502020204030204" pitchFamily="34" charset="0"/>
                  <a:cs typeface="Calibri" panose="020F0502020204030204" pitchFamily="34" charset="0"/>
                </a:endParaRPr>
              </a:p>
              <a:p>
                <a:endParaRPr lang="en-US" baseline="0" dirty="0"/>
              </a:p>
              <a:p>
                <a:r>
                  <a:rPr lang="en-US" baseline="0" dirty="0"/>
                  <a:t>_____________________________</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cs typeface="Calibri" panose="020F0502020204030204" pitchFamily="34" charset="0"/>
                  </a:rPr>
                  <a:t>By monitoring lines 13 and lines 1 and 2 (that are not used in the proof), we can reduce size of monitoring device by half. Indeed, We need to monitor just 3 statements rather than 6 statements.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thing is about the accumulation of uncertainties.</a:t>
                </a:r>
                <a:r>
                  <a:rPr lang="en-US" baseline="0" dirty="0"/>
                  <a:t> </a:t>
                </a:r>
                <a:r>
                  <a:rPr lang="en-US" dirty="0"/>
                  <a:t>Since each temporal specification considers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if</a:t>
                </a:r>
                <a:r>
                  <a:rPr lang="en-US" baseline="0" dirty="0"/>
                  <a:t> we follow the rules in the deduction process, the final statement already considered such uncertainties.</a:t>
                </a:r>
              </a:p>
              <a:p>
                <a:endParaRPr lang="en-US" baseline="0"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a:t>One of the features of reasoning system is to define whether a group of statements are consistent.  Applying introduction and elimination rules on hypothesizes can do that for us. </a:t>
                </a:r>
              </a:p>
              <a:p>
                <a:endParaRPr lang="en-US"/>
              </a:p>
              <a:p>
                <a:r>
                  <a:rPr lang="en-US"/>
                  <a:t>There is an example here in the figure on the top-right. For the flying </a:t>
                </a:r>
                <a:r>
                  <a:rPr lang="en-US" err="1"/>
                  <a:t>paster</a:t>
                </a:r>
                <a:r>
                  <a:rPr lang="en-US"/>
                  <a:t>, we had 4 temporal specifications and one more to see if the latency between contact and cut events is less than 1.5 </a:t>
                </a:r>
                <a:r>
                  <a:rPr lang="en-US" err="1"/>
                  <a:t>ms.</a:t>
                </a:r>
                <a:r>
                  <a:rPr lang="en-US"/>
                  <a:t> The deduction steps demonstrated the latency between those two event is greater than 1.68 </a:t>
                </a:r>
                <a:r>
                  <a:rPr lang="en-US" err="1"/>
                  <a:t>ms</a:t>
                </a:r>
                <a:r>
                  <a:rPr lang="en-US"/>
                  <a:t> (if you look at line 17). Therefore, we deduce that the latency between contact and cut should be greater than 1.68 </a:t>
                </a:r>
                <a:r>
                  <a:rPr lang="en-US" err="1"/>
                  <a:t>ms</a:t>
                </a:r>
                <a:r>
                  <a:rPr lang="en-US"/>
                  <a:t> which contradicts the statement in line 4.</a:t>
                </a:r>
              </a:p>
              <a:p>
                <a:endParaRPr lang="en-US"/>
              </a:p>
              <a:p>
                <a:r>
                  <a:rPr lang="en-US"/>
                  <a:t>The other thing is about the accumulation of uncertainties.</a:t>
                </a:r>
                <a:r>
                  <a:rPr lang="en-US" baseline="0"/>
                  <a:t> </a:t>
                </a:r>
                <a:r>
                  <a:rPr lang="en-US"/>
                  <a:t>Since each temporal specification considers </a:t>
                </a:r>
                <a:r>
                  <a:rPr lang="en-US" b="0" i="0">
                    <a:latin typeface="Cambria Math" panose="02040503050406030204" pitchFamily="18" charset="0"/>
                  </a:rPr>
                  <a:t>𝜀</a:t>
                </a:r>
                <a:r>
                  <a:rPr lang="en-US"/>
                  <a:t> and </a:t>
                </a:r>
                <a:r>
                  <a:rPr lang="en-US" b="0" i="0">
                    <a:latin typeface="Cambria Math" panose="02040503050406030204" pitchFamily="18" charset="0"/>
                  </a:rPr>
                  <a:t>𝛿,</a:t>
                </a:r>
                <a:r>
                  <a:rPr lang="en-US"/>
                  <a:t> if</a:t>
                </a:r>
                <a:r>
                  <a:rPr lang="en-US" baseline="0"/>
                  <a:t> we follow the rules in the deduction process, the final statement already considered such uncertainties.</a:t>
                </a:r>
              </a:p>
              <a:p>
                <a:endParaRPr lang="en-US" baseline="0"/>
              </a:p>
              <a:p>
                <a:r>
                  <a:rPr lang="en-US" baseline="0"/>
                  <a:t>The other capabilities, is for simplifying logics to be implemented on FPGA or any other hardware platforms. Indeed , we can decrease the number of temporal requirement or make them in shorter statements by combining. For example, the figure on the </a:t>
                </a:r>
                <a:r>
                  <a:rPr lang="en-US" baseline="0" err="1"/>
                  <a:t>righ</a:t>
                </a:r>
                <a:r>
                  <a:rPr lang="en-US" baseline="0"/>
                  <a:t>-bottom shows, in flying </a:t>
                </a:r>
                <a:r>
                  <a:rPr lang="en-US" baseline="0" err="1"/>
                  <a:t>paster</a:t>
                </a:r>
                <a:r>
                  <a:rPr lang="en-US" baseline="0"/>
                  <a:t> case study, </a:t>
                </a:r>
                <a:r>
                  <a:rPr lang="en-US" sz="1200">
                    <a:latin typeface="Calibri" panose="020F0502020204030204" pitchFamily="34" charset="0"/>
                    <a:cs typeface="Calibri" panose="020F0502020204030204" pitchFamily="34" charset="0"/>
                  </a:rPr>
                  <a:t>we had 6 related hypothesizes. By having a reasoning on those, a </a:t>
                </a:r>
                <a:r>
                  <a:rPr lang="en-US" sz="1200" i="1">
                    <a:latin typeface="Calibri" panose="020F0502020204030204" pitchFamily="34" charset="0"/>
                    <a:cs typeface="Calibri" panose="020F0502020204030204" pitchFamily="34" charset="0"/>
                  </a:rPr>
                  <a:t>Latency</a:t>
                </a:r>
                <a:r>
                  <a:rPr lang="en-US" sz="1200">
                    <a:latin typeface="Calibri" panose="020F0502020204030204" pitchFamily="34" charset="0"/>
                    <a:cs typeface="Calibri" panose="020F0502020204030204" pitchFamily="34" charset="0"/>
                  </a:rPr>
                  <a:t> constraint is deduced in line 13.</a:t>
                </a:r>
              </a:p>
              <a:p>
                <a:endParaRPr lang="en-US" sz="1200" baseline="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Calibri" panose="020F0502020204030204" pitchFamily="34" charset="0"/>
                    <a:cs typeface="Calibri" panose="020F0502020204030204" pitchFamily="34" charset="0"/>
                  </a:rPr>
                  <a:t>By monitoring lines 13 and lines 1 and 2 (that are not used in the proof), we can reduce size of monitoring device by half. Indeed, We need to monitor just 3 statements rather than 6 statements.</a:t>
                </a:r>
              </a:p>
              <a:p>
                <a:endParaRPr lang="en-US" baseline="0"/>
              </a:p>
              <a:p>
                <a:endParaRPr lang="en-US" baseline="0"/>
              </a:p>
              <a:p>
                <a:endParaRPr lang="en-US"/>
              </a:p>
              <a:p>
                <a:endParaRPr lang="en-US"/>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24</a:t>
            </a:fld>
            <a:endParaRPr lang="en-US"/>
          </a:p>
        </p:txBody>
      </p:sp>
    </p:spTree>
    <p:extLst>
      <p:ext uri="{BB962C8B-B14F-4D97-AF65-F5344CB8AC3E}">
        <p14:creationId xmlns:p14="http://schemas.microsoft.com/office/powerpoint/2010/main" val="4018690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applying the reasoning system on flying Paster, we could get some more results</a:t>
            </a:r>
            <a:r>
              <a:rPr lang="en-US" baseline="0" dirty="0"/>
              <a:t>. In the bar chart on the right, it is shown that the reasoning system can calculate the right total measurement that is very close to the real implementation. And that is because it can consider uncertainties into account. The figure is about the time differences between contact and cut event in flying </a:t>
            </a:r>
            <a:r>
              <a:rPr lang="en-US" baseline="0" dirty="0" err="1"/>
              <a:t>paster</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shows the differences between the calculation when we consider the measurement uncertainty with when we do not consider the uncertainties in the calculations. It shows that when we take the measurement uncertainties into account in reasoning, the number are closer to the real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red bars are the velocities in which the timing constraint between contact and cut events is not met.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purple line shows the time calculated with considering the </a:t>
            </a:r>
            <a:r>
              <a:rPr lang="en-US" baseline="0" dirty="0"/>
              <a:t>uncertainties</a:t>
            </a:r>
            <a:r>
              <a:rPr lang="en-US" sz="1200" dirty="0"/>
              <a:t> and the brown line shows the time calculated without considering </a:t>
            </a:r>
            <a:r>
              <a:rPr lang="en-US" baseline="0" dirty="0"/>
              <a:t>uncertainties</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Moreover,</a:t>
            </a:r>
            <a:r>
              <a:rPr lang="en-US" sz="1200" baseline="0" dirty="0"/>
              <a:t> it is shown that using the deduction system we are able to simplify some statements and hence have a smaller monitoring circuit. Actually, we could reduce the size of monitoring circuit by about 40%.</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_______________________________________________________________________________</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i="1" dirty="0"/>
              <a:t>w”</a:t>
            </a:r>
            <a:r>
              <a:rPr lang="en-US" sz="1200" dirty="0"/>
              <a:t> is the </a:t>
            </a:r>
            <a:r>
              <a:rPr lang="en-US" baseline="0" dirty="0"/>
              <a:t>uncertainties</a:t>
            </a:r>
            <a:r>
              <a:rPr lang="en-US" sz="1200" dirty="0"/>
              <a:t> with considering the measurement </a:t>
            </a:r>
            <a:r>
              <a:rPr lang="en-US" baseline="0" dirty="0"/>
              <a:t>uncertainties</a:t>
            </a:r>
            <a:r>
              <a:rPr lang="en-US" sz="1200" dirty="0"/>
              <a:t> in the reasoning and “</a:t>
            </a:r>
            <a:r>
              <a:rPr lang="en-US" sz="1200" i="1" dirty="0"/>
              <a:t>E”</a:t>
            </a:r>
            <a:r>
              <a:rPr lang="en-US" sz="1200" dirty="0"/>
              <a:t> is the </a:t>
            </a:r>
            <a:r>
              <a:rPr lang="en-US" baseline="0" dirty="0"/>
              <a:t>uncertainties</a:t>
            </a:r>
            <a:r>
              <a:rPr lang="en-US" sz="1200" dirty="0"/>
              <a:t> value without considering measurement </a:t>
            </a:r>
            <a:r>
              <a:rPr lang="en-US" baseline="0" dirty="0"/>
              <a:t>uncertainties</a:t>
            </a:r>
            <a:r>
              <a:rPr lang="en-US" sz="1200" dirty="0"/>
              <a:t> in the reasoning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Intuitively, by considering the measurement</a:t>
            </a:r>
            <a:r>
              <a:rPr lang="en-US" sz="1200" baseline="0" dirty="0"/>
              <a:t> </a:t>
            </a:r>
            <a:r>
              <a:rPr lang="en-US" baseline="0" dirty="0"/>
              <a:t>uncertainties</a:t>
            </a:r>
            <a:r>
              <a:rPr lang="en-US" sz="1200" baseline="0" dirty="0"/>
              <a:t> in the calculation, the calculated constraints are close to the real implementation.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25</a:t>
            </a:fld>
            <a:endParaRPr lang="en-US"/>
          </a:p>
        </p:txBody>
      </p:sp>
    </p:spTree>
    <p:extLst>
      <p:ext uri="{BB962C8B-B14F-4D97-AF65-F5344CB8AC3E}">
        <p14:creationId xmlns:p14="http://schemas.microsoft.com/office/powerpoint/2010/main" val="348036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order to monitor flying Paster, we used National Instrument equipment. Firstly, we used NI-</a:t>
                </a:r>
                <a:r>
                  <a:rPr lang="en-US" dirty="0" err="1"/>
                  <a:t>cRIO</a:t>
                </a:r>
                <a:r>
                  <a:rPr lang="en-US" dirty="0"/>
                  <a:t> 9067 as chassis and NI-9381 module to read the signals. </a:t>
                </a:r>
              </a:p>
              <a:p>
                <a:endParaRPr lang="en-US" dirty="0"/>
              </a:p>
              <a:p>
                <a:r>
                  <a:rPr lang="en-US" dirty="0"/>
                  <a:t> This setup had about </a:t>
                </a:r>
                <a14:m>
                  <m:oMath xmlns:m="http://schemas.openxmlformats.org/officeDocument/2006/math">
                    <m:r>
                      <a:rPr lang="en-US" b="0" i="1" smtClean="0">
                        <a:latin typeface="Cambria Math" panose="02040503050406030204" pitchFamily="18" charset="0"/>
                      </a:rPr>
                      <m:t>106</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measurement uncertainty that is</a:t>
                </a:r>
                <a:r>
                  <a:rPr lang="en-US" baseline="0" dirty="0"/>
                  <a:t> big to measure a system with tolerance of </a:t>
                </a:r>
                <a14:m>
                  <m:oMath xmlns:m="http://schemas.openxmlformats.org/officeDocument/2006/math">
                    <m:r>
                      <a:rPr lang="en-US" b="0" i="1" baseline="0" smtClean="0">
                        <a:latin typeface="Cambria Math" panose="02040503050406030204" pitchFamily="18" charset="0"/>
                      </a:rPr>
                      <m:t>100</m:t>
                    </m:r>
                    <m:r>
                      <a:rPr lang="en-US" b="0" i="1" baseline="0" smtClean="0">
                        <a:latin typeface="Cambria Math" panose="02040503050406030204" pitchFamily="18" charset="0"/>
                      </a:rPr>
                      <m:t>𝜇</m:t>
                    </m:r>
                    <m:r>
                      <a:rPr lang="en-US" b="0" i="1" baseline="0" smtClean="0">
                        <a:latin typeface="Cambria Math" panose="02040503050406030204" pitchFamily="18" charset="0"/>
                      </a:rPr>
                      <m:t>𝑠</m:t>
                    </m:r>
                  </m:oMath>
                </a14:m>
                <a:r>
                  <a:rPr lang="en-US" dirty="0"/>
                  <a:t>.</a:t>
                </a:r>
              </a:p>
              <a:p>
                <a:endParaRPr lang="en-US" dirty="0"/>
              </a:p>
              <a:p>
                <a:r>
                  <a:rPr lang="en-US" dirty="0"/>
                  <a:t>We changed the equipment with an NI-9035 and 9232 module with the uncertainty of </a:t>
                </a:r>
                <a14:m>
                  <m:oMath xmlns:m="http://schemas.openxmlformats.org/officeDocument/2006/math">
                    <m:r>
                      <a:rPr lang="en-US" b="0" i="1" smtClean="0">
                        <a:latin typeface="Cambria Math" panose="02040503050406030204" pitchFamily="18" charset="0"/>
                      </a:rPr>
                      <m:t>15.7</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that was good enough to monitor flying </a:t>
                </a:r>
                <a:r>
                  <a:rPr lang="en-US" dirty="0" err="1"/>
                  <a:t>paster</a:t>
                </a:r>
                <a:r>
                  <a:rPr lang="en-US" dirty="0"/>
                  <a:t>.</a:t>
                </a:r>
              </a:p>
            </p:txBody>
          </p:sp>
        </mc:Choice>
        <mc:Fallback xmlns="">
          <p:sp>
            <p:nvSpPr>
              <p:cNvPr id="3" name="Notes Placeholder 2"/>
              <p:cNvSpPr>
                <a:spLocks noGrp="1"/>
              </p:cNvSpPr>
              <p:nvPr>
                <p:ph type="body" idx="1"/>
              </p:nvPr>
            </p:nvSpPr>
            <p:spPr/>
            <p:txBody>
              <a:bodyPr/>
              <a:lstStyle/>
              <a:p>
                <a:r>
                  <a:rPr lang="en-US" dirty="0"/>
                  <a:t>In order to monitor flying Paster we used National Instrument equipment. Firstly, we used NI-</a:t>
                </a:r>
                <a:r>
                  <a:rPr lang="en-US" dirty="0" err="1"/>
                  <a:t>cRIO</a:t>
                </a:r>
                <a:r>
                  <a:rPr lang="en-US" dirty="0"/>
                  <a:t> 9067 as chassis and NI-9381 module to read the signals. </a:t>
                </a:r>
              </a:p>
              <a:p>
                <a:endParaRPr lang="en-US" dirty="0"/>
              </a:p>
              <a:p>
                <a:endParaRPr lang="en-US" dirty="0"/>
              </a:p>
              <a:p>
                <a:r>
                  <a:rPr lang="en-US" dirty="0"/>
                  <a:t>---how I calculated 155.1?</a:t>
                </a:r>
              </a:p>
              <a:p>
                <a:endParaRPr lang="en-US" dirty="0"/>
              </a:p>
              <a:p>
                <a:r>
                  <a:rPr lang="en-US" dirty="0"/>
                  <a:t> This setup had about </a:t>
                </a:r>
                <a:r>
                  <a:rPr lang="en-US" b="0" i="0">
                    <a:latin typeface="Cambria Math" panose="02040503050406030204" pitchFamily="18" charset="0"/>
                  </a:rPr>
                  <a:t>155.1𝜇𝑠</a:t>
                </a:r>
                <a:r>
                  <a:rPr lang="en-US" dirty="0"/>
                  <a:t> measurement uncertainty that is</a:t>
                </a:r>
                <a:r>
                  <a:rPr lang="en-US" baseline="0" dirty="0"/>
                  <a:t> big to measure a system with tolerance of </a:t>
                </a:r>
                <a:r>
                  <a:rPr lang="en-US" b="0" i="0" baseline="0">
                    <a:latin typeface="Cambria Math" panose="02040503050406030204" pitchFamily="18" charset="0"/>
                  </a:rPr>
                  <a:t>100𝜇𝑠</a:t>
                </a:r>
                <a:r>
                  <a:rPr lang="en-US" dirty="0"/>
                  <a:t>.</a:t>
                </a:r>
              </a:p>
              <a:p>
                <a:endParaRPr lang="en-US" dirty="0"/>
              </a:p>
              <a:p>
                <a:r>
                  <a:rPr lang="en-US" dirty="0"/>
                  <a:t>We changed the equipment with an NI-9035 and 9232 module with the uncertainty of </a:t>
                </a:r>
                <a:r>
                  <a:rPr lang="en-US" b="0" i="0">
                    <a:latin typeface="Cambria Math" panose="02040503050406030204" pitchFamily="18" charset="0"/>
                  </a:rPr>
                  <a:t>14.8𝜇𝑠</a:t>
                </a:r>
                <a:r>
                  <a:rPr lang="en-US" dirty="0"/>
                  <a:t> that was good enough to monitor flying </a:t>
                </a:r>
                <a:r>
                  <a:rPr lang="en-US" dirty="0" err="1"/>
                  <a:t>paster</a:t>
                </a:r>
                <a:r>
                  <a:rPr lang="en-US" dirty="0"/>
                  <a:t>.</a:t>
                </a:r>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26</a:t>
            </a:fld>
            <a:endParaRPr lang="en-US"/>
          </a:p>
        </p:txBody>
      </p:sp>
    </p:spTree>
    <p:extLst>
      <p:ext uri="{BB962C8B-B14F-4D97-AF65-F5344CB8AC3E}">
        <p14:creationId xmlns:p14="http://schemas.microsoft.com/office/powerpoint/2010/main" val="1418628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could implement TMA to monitor the timing specifications of flying </a:t>
                </a:r>
                <a:r>
                  <a:rPr lang="en-US" dirty="0" err="1"/>
                  <a:t>paster</a:t>
                </a:r>
                <a:r>
                  <a:rPr lang="en-US" baseline="0" dirty="0"/>
                  <a:t>. The timing constraints of application have been implemented using three ways: the traditional method, the work in reference number [3] and TMA. </a:t>
                </a:r>
              </a:p>
              <a:p>
                <a:endParaRPr lang="en-US" baseline="0" dirty="0"/>
              </a:p>
              <a:p>
                <a:r>
                  <a:rPr lang="en-US" baseline="0" dirty="0"/>
                  <a:t>The application has been run in six different scenarios in which the velocity of the active roll is different. The table on the left, shows the scenarios.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𝑡</m:t>
                        </m:r>
                      </m:e>
                      <m:sub>
                        <m:r>
                          <a:rPr lang="en-US" b="0" i="1" baseline="0" smtClean="0">
                            <a:latin typeface="Cambria Math" panose="02040503050406030204" pitchFamily="18" charset="0"/>
                          </a:rPr>
                          <m:t>𝑎𝑐𝑡𝑖𝑜𝑛</m:t>
                        </m:r>
                      </m:sub>
                    </m:sSub>
                  </m:oMath>
                </a14:m>
                <a:r>
                  <a:rPr lang="en-US" dirty="0"/>
                  <a:t> is the time duration from Approaching Out of Paper, </a:t>
                </a:r>
                <a:r>
                  <a:rPr lang="en-US" dirty="0" err="1"/>
                  <a:t>AoP</a:t>
                </a:r>
                <a:r>
                  <a:rPr lang="en-US" dirty="0"/>
                  <a:t> </a:t>
                </a:r>
                <a:r>
                  <a:rPr lang="en-US" baseline="0" dirty="0"/>
                  <a:t>to contact event.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𝑡</m:t>
                        </m:r>
                      </m:e>
                      <m:sub>
                        <m:r>
                          <a:rPr lang="en-US" b="0" i="1" baseline="0" smtClean="0">
                            <a:latin typeface="Cambria Math" panose="02040503050406030204" pitchFamily="18" charset="0"/>
                          </a:rPr>
                          <m:t>𝑡𝑒𝑟𝑚𝑖𝑛𝑎𝑡𝑖𝑜𝑛</m:t>
                        </m:r>
                      </m:sub>
                    </m:sSub>
                  </m:oMath>
                </a14:m>
                <a:r>
                  <a:rPr lang="en-US" dirty="0"/>
                  <a:t> is when the scenario</a:t>
                </a:r>
                <a:r>
                  <a:rPr lang="en-US" baseline="0" dirty="0"/>
                  <a:t> is completed, and the old paper is replaced with the new one. </a:t>
                </a:r>
              </a:p>
              <a:p>
                <a:endParaRPr lang="en-US" baseline="0" dirty="0"/>
              </a:p>
              <a:p>
                <a:r>
                  <a:rPr lang="en-US" baseline="0" dirty="0"/>
                  <a:t>Intuitively, when the velocity of Active roll is decreased, the time of actuations are increased. One model of the application has been implemented using two DC motors and shown in the image. The paper for each roll was modeled. </a:t>
                </a:r>
              </a:p>
              <a:p>
                <a:endParaRPr lang="en-US" baseline="0" dirty="0"/>
              </a:p>
              <a:p>
                <a:r>
                  <a:rPr lang="en-US" baseline="0" dirty="0"/>
                  <a:t>The used percentage of Flip-Flops and LUTs for monitoring system is in the bar chart figure. As it shows, by decreasing the velocity of active roll, the required space for monitoring is increased linearly for the pervious methods. In two last scenarios, since the interval increases, the implementation for pervious methods could not been compiled because most of the space on FPGA is occupied. However, Since TMA does not depend on the interval, the required space for all intervals is constant. </a:t>
                </a:r>
              </a:p>
              <a:p>
                <a:endParaRPr lang="en-US" baseline="0" dirty="0"/>
              </a:p>
              <a:p>
                <a:r>
                  <a:rPr lang="en-US" baseline="0" dirty="0"/>
                  <a:t>The other evaluation is for single statement. The comparison is done for simple Globally statement for different intervals. As the table on the right shows, while the required space for the state-of-the-art depends on the interval, TMA needs a fixed space for a single operators as well.</a:t>
                </a:r>
              </a:p>
              <a:p>
                <a:endParaRPr lang="en-US" dirty="0"/>
              </a:p>
              <a:p>
                <a:endParaRPr lang="en-US" dirty="0"/>
              </a:p>
              <a:p>
                <a:r>
                  <a:rPr lang="en-US" dirty="0"/>
                  <a:t>_______________________________________________________________</a:t>
                </a:r>
              </a:p>
              <a:p>
                <a:r>
                  <a:rPr lang="en-US" dirty="0"/>
                  <a:t>----Two disks is not correct. Add the picture</a:t>
                </a:r>
              </a:p>
            </p:txBody>
          </p:sp>
        </mc:Choice>
        <mc:Fallback xmlns="">
          <p:sp>
            <p:nvSpPr>
              <p:cNvPr id="3" name="Notes Placeholder 2"/>
              <p:cNvSpPr>
                <a:spLocks noGrp="1"/>
              </p:cNvSpPr>
              <p:nvPr>
                <p:ph type="body" idx="1"/>
              </p:nvPr>
            </p:nvSpPr>
            <p:spPr/>
            <p:txBody>
              <a:bodyPr/>
              <a:lstStyle/>
              <a:p>
                <a:r>
                  <a:rPr lang="en-US"/>
                  <a:t>For evaluating the proposed method, flying </a:t>
                </a:r>
                <a:r>
                  <a:rPr lang="en-US" err="1"/>
                  <a:t>paster</a:t>
                </a:r>
                <a:r>
                  <a:rPr lang="en-US" baseline="0"/>
                  <a:t> has been implemented as the case study. The application has 7 timing constraints and they have been implemented using three ways, the traditional method, the work in reference number [3] and TMA. </a:t>
                </a:r>
              </a:p>
              <a:p>
                <a:endParaRPr lang="en-US" baseline="0"/>
              </a:p>
              <a:p>
                <a:r>
                  <a:rPr lang="en-US" baseline="0"/>
                  <a:t>The application has been run in six different scenarios in which the velocity of the active roll is different. The table on the left, shows the scenarios. </a:t>
                </a:r>
                <a:r>
                  <a:rPr lang="en-US" b="0" i="0" baseline="0">
                    <a:latin typeface="Cambria Math" panose="02040503050406030204" pitchFamily="18" charset="0"/>
                  </a:rPr>
                  <a:t>𝑡_𝑎𝑐𝑡𝑖𝑜𝑛</a:t>
                </a:r>
                <a:r>
                  <a:rPr lang="en-US"/>
                  <a:t> is the time duration from Approaching Out of Paper, </a:t>
                </a:r>
                <a:r>
                  <a:rPr lang="en-US" err="1"/>
                  <a:t>AoP</a:t>
                </a:r>
                <a:r>
                  <a:rPr lang="en-US"/>
                  <a:t>, on Active roll</a:t>
                </a:r>
                <a:r>
                  <a:rPr lang="en-US" baseline="0"/>
                  <a:t> to contacting the papers. </a:t>
                </a:r>
                <a:r>
                  <a:rPr lang="en-US" b="0" i="0" baseline="0">
                    <a:latin typeface="Cambria Math" panose="02040503050406030204" pitchFamily="18" charset="0"/>
                  </a:rPr>
                  <a:t>𝑡_𝑡𝑒𝑟𝑚𝑖𝑛𝑎𝑡𝑖𝑜𝑛</a:t>
                </a:r>
                <a:r>
                  <a:rPr lang="en-US"/>
                  <a:t> is when the scenario</a:t>
                </a:r>
                <a:r>
                  <a:rPr lang="en-US" baseline="0"/>
                  <a:t> is completed, and the old paper is replaced with the new one. </a:t>
                </a:r>
              </a:p>
              <a:p>
                <a:endParaRPr lang="en-US" baseline="0"/>
              </a:p>
              <a:p>
                <a:r>
                  <a:rPr lang="en-US" baseline="0"/>
                  <a:t>Intuitively, when the velocity of Active roll is decreased, the time of actuations are increased. One model of the application has been implemented using two DC motors and shown in the image. The paper for each roll was modeled and emulated.  7 timing requirements of flying </a:t>
                </a:r>
                <a:r>
                  <a:rPr lang="en-US" baseline="0" err="1"/>
                  <a:t>paster</a:t>
                </a:r>
                <a:r>
                  <a:rPr lang="en-US" baseline="0"/>
                  <a:t> have been implemented on the FPGA board of a National Instruments Device. </a:t>
                </a:r>
              </a:p>
              <a:p>
                <a:endParaRPr lang="en-US" baseline="0"/>
              </a:p>
              <a:p>
                <a:r>
                  <a:rPr lang="en-US" baseline="0"/>
                  <a:t>The used percentage of Flip-Flops and LUTs is in the bar chart figure. As it shows, by decreasing the velocity of active roll, the required space for monitoring is increased linearly for the pervious methods. In two last scenarios, since the interval increases, the implementation for pervious methods could not been compiled because the most space of FPGA occupied. However, Since TMA does not depend on the interval, its required space for al intervals is constant. </a:t>
                </a:r>
              </a:p>
              <a:p>
                <a:endParaRPr lang="en-US" baseline="0"/>
              </a:p>
              <a:p>
                <a:r>
                  <a:rPr lang="en-US" baseline="0"/>
                  <a:t>The other evaluation is for single statement. The comparison is done for simple Globally statement for different intervals. As the table on the right shows, while the required space for the state-of-the-art depends on the interval, TMA needs a fixed space for a single operators as well.</a:t>
                </a:r>
              </a:p>
              <a:p>
                <a:endParaRPr lang="en-US"/>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27</a:t>
            </a:fld>
            <a:endParaRPr lang="en-US"/>
          </a:p>
        </p:txBody>
      </p:sp>
    </p:spTree>
    <p:extLst>
      <p:ext uri="{BB962C8B-B14F-4D97-AF65-F5344CB8AC3E}">
        <p14:creationId xmlns:p14="http://schemas.microsoft.com/office/powerpoint/2010/main" val="35474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a:p>
                <a:r>
                  <a:rPr lang="en-US" dirty="0"/>
                  <a:t>The other application that has been used to show the benefits of TTL is Robust Intersection Management (RIM). RIM is a </a:t>
                </a:r>
                <a:r>
                  <a:rPr lang="en-US" sz="1200" b="0" i="0" u="none" strike="noStrike" kern="1200" baseline="0" dirty="0">
                    <a:solidFill>
                      <a:schemeClr val="tx1"/>
                    </a:solidFill>
                    <a:latin typeface="+mn-lt"/>
                    <a:ea typeface="+mn-ea"/>
                    <a:cs typeface="+mn-cs"/>
                  </a:rPr>
                  <a:t>frameworks for autonomous intersections that works in presence of variable round-trip delay in communication between a vehicle and the intersection and is robust against model mismatches and external disturbances.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a vehicle joins an intersection manager, it request the proper velocity and time to cross the intersection. The intersection manager (IM) assigns a Velocity of Arrival (</a:t>
                </a:r>
                <a:r>
                  <a:rPr lang="en-US" sz="1200" b="0" i="0" u="none" strike="noStrike" kern="1200" baseline="0" dirty="0" err="1">
                    <a:solidFill>
                      <a:schemeClr val="tx1"/>
                    </a:solidFill>
                    <a:latin typeface="+mn-lt"/>
                    <a:ea typeface="+mn-ea"/>
                    <a:cs typeface="+mn-cs"/>
                  </a:rPr>
                  <a:t>VoA</a:t>
                </a:r>
                <a:r>
                  <a:rPr lang="en-US" sz="1200" b="0" i="0" u="none" strike="noStrike" kern="1200" baseline="0" dirty="0">
                    <a:solidFill>
                      <a:schemeClr val="tx1"/>
                    </a:solidFill>
                    <a:latin typeface="+mn-lt"/>
                    <a:ea typeface="+mn-ea"/>
                    <a:cs typeface="+mn-cs"/>
                  </a:rPr>
                  <a:t>) and Time of Arrival (</a:t>
                </a:r>
                <a:r>
                  <a:rPr lang="en-US" sz="1200" b="0" i="0" u="none" strike="noStrike" kern="1200" baseline="0" dirty="0" err="1">
                    <a:solidFill>
                      <a:schemeClr val="tx1"/>
                    </a:solidFill>
                    <a:latin typeface="+mn-lt"/>
                    <a:ea typeface="+mn-ea"/>
                    <a:cs typeface="+mn-cs"/>
                  </a:rPr>
                  <a:t>ToA</a:t>
                </a:r>
                <a:r>
                  <a:rPr lang="en-US" sz="1200" b="0" i="0" u="none" strike="noStrike" kern="1200" baseline="0" dirty="0">
                    <a:solidFill>
                      <a:schemeClr val="tx1"/>
                    </a:solidFill>
                    <a:latin typeface="+mn-lt"/>
                    <a:ea typeface="+mn-ea"/>
                    <a:cs typeface="+mn-cs"/>
                  </a:rPr>
                  <a:t>) to it. Then, the vehicle is responsible to be at the intersection with </a:t>
                </a:r>
                <a:r>
                  <a:rPr lang="en-US" sz="1200" b="0" i="0" u="none" strike="noStrike" kern="1200" baseline="0" dirty="0" err="1">
                    <a:solidFill>
                      <a:schemeClr val="tx1"/>
                    </a:solidFill>
                    <a:latin typeface="+mn-lt"/>
                    <a:ea typeface="+mn-ea"/>
                    <a:cs typeface="+mn-cs"/>
                  </a:rPr>
                  <a:t>VoA</a:t>
                </a:r>
                <a:r>
                  <a:rPr lang="en-US" sz="1200" b="0" i="0" u="none" strike="noStrike" kern="1200" baseline="0" dirty="0">
                    <a:solidFill>
                      <a:schemeClr val="tx1"/>
                    </a:solidFill>
                    <a:latin typeface="+mn-lt"/>
                    <a:ea typeface="+mn-ea"/>
                    <a:cs typeface="+mn-cs"/>
                  </a:rPr>
                  <a:t> at </a:t>
                </a:r>
                <a:r>
                  <a:rPr lang="en-US" sz="1200" b="0" i="0" u="none" strike="noStrike" kern="1200" baseline="0" dirty="0" err="1">
                    <a:solidFill>
                      <a:schemeClr val="tx1"/>
                    </a:solidFill>
                    <a:latin typeface="+mn-lt"/>
                    <a:ea typeface="+mn-ea"/>
                    <a:cs typeface="+mn-cs"/>
                  </a:rPr>
                  <a:t>ToA</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video on the right demonstrates the implemented RIM using scaled cars implemented in CPS group by Mohammad </a:t>
                </a:r>
                <a:r>
                  <a:rPr lang="en-US" sz="1200" b="0" i="0" u="none" strike="noStrike" kern="1200" baseline="0" dirty="0" err="1">
                    <a:solidFill>
                      <a:schemeClr val="tx1"/>
                    </a:solidFill>
                    <a:latin typeface="+mn-lt"/>
                    <a:ea typeface="+mn-ea"/>
                    <a:cs typeface="+mn-cs"/>
                  </a:rPr>
                  <a:t>Khayatian</a:t>
                </a:r>
                <a:r>
                  <a:rPr lang="en-US" sz="1200" b="0" i="0" u="none" strike="noStrike" kern="1200" baseline="0" dirty="0">
                    <a:solidFill>
                      <a:schemeClr val="tx1"/>
                    </a:solidFill>
                    <a:latin typeface="+mn-lt"/>
                    <a:ea typeface="+mn-ea"/>
                    <a:cs typeface="+mn-cs"/>
                  </a:rPr>
                  <a:t> and I could apply TTL and reasoning system and implement online monitoring system for it.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you can see, there are six cars driving at an intersection without traffic light. The vehicles join the intersection and pass it without collision.</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__________________________________________________</a:t>
                </a:r>
              </a:p>
              <a:p>
                <a:r>
                  <a:rPr lang="en-US" sz="1200" b="0" i="0" u="none" strike="noStrike" kern="1200" baseline="0" dirty="0">
                    <a:solidFill>
                      <a:schemeClr val="tx1"/>
                    </a:solidFill>
                    <a:latin typeface="+mn-lt"/>
                    <a:ea typeface="+mn-ea"/>
                    <a:cs typeface="+mn-cs"/>
                  </a:rPr>
                  <a:t>When the vehicles are not joined an IM or left an Intersection, they avoid collisions using their Adaptive Cruise Control (ACC).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order to be safe when they are out of the intersection or inside the intersection there are some temporal specifications to meet.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they should not drive higher than the max velocity or lower than the allowed minimum velocity.</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The time between receiving </a:t>
                </a:r>
                <a:r>
                  <a:rPr lang="en-US" sz="1200" dirty="0" err="1">
                    <a:latin typeface="Calibri" panose="020F0502020204030204" pitchFamily="34" charset="0"/>
                    <a:cs typeface="Calibri" panose="020F0502020204030204" pitchFamily="34" charset="0"/>
                  </a:rPr>
                  <a:t>VoA</a:t>
                </a:r>
                <a:r>
                  <a:rPr lang="en-US" sz="1200" dirty="0">
                    <a:latin typeface="Calibri" panose="020F0502020204030204" pitchFamily="34" charset="0"/>
                    <a:cs typeface="Calibri" panose="020F0502020204030204" pitchFamily="34" charset="0"/>
                  </a:rPr>
                  <a:t>/</a:t>
                </a:r>
                <a:r>
                  <a:rPr lang="en-US" sz="1200" dirty="0" err="1">
                    <a:latin typeface="Calibri" panose="020F0502020204030204" pitchFamily="34" charset="0"/>
                    <a:cs typeface="Calibri" panose="020F0502020204030204" pitchFamily="34" charset="0"/>
                  </a:rPr>
                  <a:t>ToA</a:t>
                </a:r>
                <a:r>
                  <a:rPr lang="en-US" sz="1200" dirty="0">
                    <a:latin typeface="Calibri" panose="020F0502020204030204" pitchFamily="34" charset="0"/>
                    <a:cs typeface="Calibri" panose="020F0502020204030204" pitchFamily="34" charset="0"/>
                  </a:rPr>
                  <a:t>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𝜑</m:t>
                        </m:r>
                      </m:e>
                      <m:sub>
                        <m:r>
                          <a:rPr lang="en-US" sz="1200" i="1" dirty="0" smtClean="0">
                            <a:latin typeface="Cambria Math" panose="02040503050406030204" pitchFamily="18" charset="0"/>
                          </a:rPr>
                          <m:t>𝜃</m:t>
                        </m:r>
                      </m:sub>
                    </m:sSub>
                  </m:oMath>
                </a14:m>
                <a:r>
                  <a:rPr lang="en-US" sz="1200" dirty="0">
                    <a:latin typeface="Calibri" panose="020F0502020204030204" pitchFamily="34" charset="0"/>
                    <a:cs typeface="Calibri" panose="020F0502020204030204" pitchFamily="34" charset="0"/>
                  </a:rPr>
                  <a:t>) and crossing IL (</a:t>
                </a:r>
                <a14:m>
                  <m:oMath xmlns:m="http://schemas.openxmlformats.org/officeDocument/2006/math">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𝜑</m:t>
                        </m:r>
                      </m:e>
                      <m:sub>
                        <m:r>
                          <a:rPr lang="en-US" sz="1200" i="1" dirty="0" smtClean="0">
                            <a:latin typeface="Cambria Math" panose="02040503050406030204" pitchFamily="18" charset="0"/>
                          </a:rPr>
                          <m:t>𝐼𝐿</m:t>
                        </m:r>
                      </m:sub>
                    </m:sSub>
                  </m:oMath>
                </a14:m>
                <a:r>
                  <a:rPr lang="en-US" sz="1200" dirty="0">
                    <a:latin typeface="Calibri" panose="020F0502020204030204" pitchFamily="34" charset="0"/>
                    <a:cs typeface="Calibri" panose="020F0502020204030204" pitchFamily="34" charset="0"/>
                  </a:rPr>
                  <a:t>) must be greater than 1s. This is because they have enough time to catch </a:t>
                </a:r>
                <a:r>
                  <a:rPr lang="en-US" sz="1200" dirty="0" err="1">
                    <a:latin typeface="Calibri" panose="020F0502020204030204" pitchFamily="34" charset="0"/>
                    <a:cs typeface="Calibri" panose="020F0502020204030204" pitchFamily="34" charset="0"/>
                  </a:rPr>
                  <a:t>VoA</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ToA</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In this slide those timing specifications are expressed in TTL.</a:t>
                </a: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a:t>The other application that has been used to show the capabilities of TTL is Robust Intersection Management (RIM). RIM is a </a:t>
                </a:r>
                <a:r>
                  <a:rPr lang="en-US" sz="1200" b="0" i="0" u="none" strike="noStrike" kern="1200" baseline="0">
                    <a:solidFill>
                      <a:schemeClr val="tx1"/>
                    </a:solidFill>
                    <a:latin typeface="+mn-lt"/>
                    <a:ea typeface="+mn-ea"/>
                    <a:cs typeface="+mn-cs"/>
                  </a:rPr>
                  <a:t>frameworks for autonomous intersections that works in presence of variable round-trip delay in communication between the vehicle and the intersection and is robust against model mismatches and external disturbances.</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When a vehicle joins an intersection manager, it request the proper velocity and time to cross the intersection. The intersection manager (IM) assigns a Velocity of Arrival (</a:t>
                </a:r>
                <a:r>
                  <a:rPr lang="en-US" sz="1200" b="0" i="0" u="none" strike="noStrike" kern="1200" baseline="0" err="1">
                    <a:solidFill>
                      <a:schemeClr val="tx1"/>
                    </a:solidFill>
                    <a:latin typeface="+mn-lt"/>
                    <a:ea typeface="+mn-ea"/>
                    <a:cs typeface="+mn-cs"/>
                  </a:rPr>
                  <a:t>VoA</a:t>
                </a:r>
                <a:r>
                  <a:rPr lang="en-US" sz="1200" b="0" i="0" u="none" strike="noStrike" kern="1200" baseline="0">
                    <a:solidFill>
                      <a:schemeClr val="tx1"/>
                    </a:solidFill>
                    <a:latin typeface="+mn-lt"/>
                    <a:ea typeface="+mn-ea"/>
                    <a:cs typeface="+mn-cs"/>
                  </a:rPr>
                  <a:t>) and Time of </a:t>
                </a:r>
                <a:r>
                  <a:rPr lang="en-US" sz="1200" b="0" i="0" u="none" strike="noStrike" kern="1200" baseline="0" err="1">
                    <a:solidFill>
                      <a:schemeClr val="tx1"/>
                    </a:solidFill>
                    <a:latin typeface="+mn-lt"/>
                    <a:ea typeface="+mn-ea"/>
                    <a:cs typeface="+mn-cs"/>
                  </a:rPr>
                  <a:t>Arriaval</a:t>
                </a:r>
                <a:r>
                  <a:rPr lang="en-US" sz="1200" b="0" i="0" u="none" strike="noStrike" kern="1200" baseline="0">
                    <a:solidFill>
                      <a:schemeClr val="tx1"/>
                    </a:solidFill>
                    <a:latin typeface="+mn-lt"/>
                    <a:ea typeface="+mn-ea"/>
                    <a:cs typeface="+mn-cs"/>
                  </a:rPr>
                  <a:t> (</a:t>
                </a:r>
                <a:r>
                  <a:rPr lang="en-US" sz="1200" b="0" i="0" u="none" strike="noStrike" kern="1200" baseline="0" err="1">
                    <a:solidFill>
                      <a:schemeClr val="tx1"/>
                    </a:solidFill>
                    <a:latin typeface="+mn-lt"/>
                    <a:ea typeface="+mn-ea"/>
                    <a:cs typeface="+mn-cs"/>
                  </a:rPr>
                  <a:t>ToA</a:t>
                </a:r>
                <a:r>
                  <a:rPr lang="en-US" sz="1200" b="0" i="0" u="none" strike="noStrike" kern="1200" baseline="0">
                    <a:solidFill>
                      <a:schemeClr val="tx1"/>
                    </a:solidFill>
                    <a:latin typeface="+mn-lt"/>
                    <a:ea typeface="+mn-ea"/>
                    <a:cs typeface="+mn-cs"/>
                  </a:rPr>
                  <a:t>) to it. Then, the vehicle is responsible to be at the intersection with </a:t>
                </a:r>
                <a:r>
                  <a:rPr lang="en-US" sz="1200" b="0" i="0" u="none" strike="noStrike" kern="1200" baseline="0" err="1">
                    <a:solidFill>
                      <a:schemeClr val="tx1"/>
                    </a:solidFill>
                    <a:latin typeface="+mn-lt"/>
                    <a:ea typeface="+mn-ea"/>
                    <a:cs typeface="+mn-cs"/>
                  </a:rPr>
                  <a:t>VoA</a:t>
                </a:r>
                <a:r>
                  <a:rPr lang="en-US" sz="1200" b="0" i="0" u="none" strike="noStrike" kern="1200" baseline="0">
                    <a:solidFill>
                      <a:schemeClr val="tx1"/>
                    </a:solidFill>
                    <a:latin typeface="+mn-lt"/>
                    <a:ea typeface="+mn-ea"/>
                    <a:cs typeface="+mn-cs"/>
                  </a:rPr>
                  <a:t> at </a:t>
                </a:r>
                <a:r>
                  <a:rPr lang="en-US" sz="1200" b="0" i="0" u="none" strike="noStrike" kern="1200" baseline="0" err="1">
                    <a:solidFill>
                      <a:schemeClr val="tx1"/>
                    </a:solidFill>
                    <a:latin typeface="+mn-lt"/>
                    <a:ea typeface="+mn-ea"/>
                    <a:cs typeface="+mn-cs"/>
                  </a:rPr>
                  <a:t>ToA</a:t>
                </a:r>
                <a:r>
                  <a:rPr lang="en-US" sz="1200" b="0" i="0" u="none" strike="noStrike" kern="1200" baseline="0">
                    <a:solidFill>
                      <a:schemeClr val="tx1"/>
                    </a:solidFill>
                    <a:latin typeface="+mn-lt"/>
                    <a:ea typeface="+mn-ea"/>
                    <a:cs typeface="+mn-cs"/>
                  </a:rPr>
                  <a: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When the vehicles are not joined an IM or left an Intersection, they avoid collisions using their Adaptive Cruise Control (ACC).</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In order to be safe when they are out of the intersection or inside the intersection there are some temporal specifications to meet.</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For example, they should not drive higher than the max velocity or lower than the allowed minimum velocity.</a:t>
                </a:r>
              </a:p>
              <a:p>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The time between receiving </a:t>
                </a:r>
                <a:r>
                  <a:rPr lang="en-US" sz="1200" err="1">
                    <a:latin typeface="Calibri" panose="020F0502020204030204" pitchFamily="34" charset="0"/>
                    <a:cs typeface="Calibri" panose="020F0502020204030204" pitchFamily="34" charset="0"/>
                  </a:rPr>
                  <a:t>VoA</a:t>
                </a:r>
                <a:r>
                  <a:rPr lang="en-US" sz="1200">
                    <a:latin typeface="Calibri" panose="020F0502020204030204" pitchFamily="34" charset="0"/>
                    <a:cs typeface="Calibri" panose="020F0502020204030204" pitchFamily="34" charset="0"/>
                  </a:rPr>
                  <a:t>/</a:t>
                </a:r>
                <a:r>
                  <a:rPr lang="en-US" sz="1200" err="1">
                    <a:latin typeface="Calibri" panose="020F0502020204030204" pitchFamily="34" charset="0"/>
                    <a:cs typeface="Calibri" panose="020F0502020204030204" pitchFamily="34" charset="0"/>
                  </a:rPr>
                  <a:t>ToA</a:t>
                </a:r>
                <a:r>
                  <a:rPr lang="en-US" sz="1200">
                    <a:latin typeface="Calibri" panose="020F0502020204030204" pitchFamily="34" charset="0"/>
                    <a:cs typeface="Calibri" panose="020F0502020204030204" pitchFamily="34" charset="0"/>
                  </a:rPr>
                  <a:t> (</a:t>
                </a:r>
                <a:r>
                  <a:rPr lang="en-US" sz="1200" i="0" dirty="0">
                    <a:latin typeface="Cambria Math" panose="02040503050406030204" pitchFamily="18" charset="0"/>
                  </a:rPr>
                  <a:t>𝜑</a:t>
                </a:r>
                <a:r>
                  <a:rPr lang="en-US" sz="1200" b="0" i="0" dirty="0">
                    <a:latin typeface="Cambria Math" panose="02040503050406030204" pitchFamily="18" charset="0"/>
                  </a:rPr>
                  <a:t>_</a:t>
                </a:r>
                <a:r>
                  <a:rPr lang="en-US" sz="1200" i="0" dirty="0">
                    <a:latin typeface="Cambria Math" panose="02040503050406030204" pitchFamily="18" charset="0"/>
                  </a:rPr>
                  <a:t>𝜃</a:t>
                </a:r>
                <a:r>
                  <a:rPr lang="en-US" sz="1200">
                    <a:latin typeface="Calibri" panose="020F0502020204030204" pitchFamily="34" charset="0"/>
                    <a:cs typeface="Calibri" panose="020F0502020204030204" pitchFamily="34" charset="0"/>
                  </a:rPr>
                  <a:t>) and crossing IL (</a:t>
                </a:r>
                <a:r>
                  <a:rPr lang="en-US" sz="1200" i="0" dirty="0">
                    <a:latin typeface="Cambria Math" panose="02040503050406030204" pitchFamily="18" charset="0"/>
                  </a:rPr>
                  <a:t>𝜑</a:t>
                </a:r>
                <a:r>
                  <a:rPr lang="en-US" sz="1200" b="0" i="0" dirty="0">
                    <a:latin typeface="Cambria Math" panose="02040503050406030204" pitchFamily="18" charset="0"/>
                  </a:rPr>
                  <a:t>_</a:t>
                </a:r>
                <a:r>
                  <a:rPr lang="en-US" sz="1200" i="0" dirty="0">
                    <a:latin typeface="Cambria Math" panose="02040503050406030204" pitchFamily="18" charset="0"/>
                  </a:rPr>
                  <a:t>𝐼𝐿</a:t>
                </a:r>
                <a:r>
                  <a:rPr lang="en-US" sz="1200">
                    <a:latin typeface="Calibri" panose="020F0502020204030204" pitchFamily="34" charset="0"/>
                    <a:cs typeface="Calibri" panose="020F0502020204030204" pitchFamily="34" charset="0"/>
                  </a:rPr>
                  <a:t>) must be greater than 1s. This is because they have enough time to catch </a:t>
                </a:r>
                <a:r>
                  <a:rPr lang="en-US" sz="1200" err="1">
                    <a:latin typeface="Calibri" panose="020F0502020204030204" pitchFamily="34" charset="0"/>
                    <a:cs typeface="Calibri" panose="020F0502020204030204" pitchFamily="34" charset="0"/>
                  </a:rPr>
                  <a:t>VoA</a:t>
                </a:r>
                <a:r>
                  <a:rPr lang="en-US" sz="1200">
                    <a:latin typeface="Calibri" panose="020F0502020204030204" pitchFamily="34" charset="0"/>
                    <a:cs typeface="Calibri" panose="020F0502020204030204" pitchFamily="34" charset="0"/>
                  </a:rPr>
                  <a:t> and </a:t>
                </a:r>
                <a:r>
                  <a:rPr lang="en-US" sz="1200" err="1">
                    <a:latin typeface="Calibri" panose="020F0502020204030204" pitchFamily="34" charset="0"/>
                    <a:cs typeface="Calibri" panose="020F0502020204030204" pitchFamily="34" charset="0"/>
                  </a:rPr>
                  <a:t>ToA</a:t>
                </a:r>
                <a:r>
                  <a:rPr lang="en-US" sz="120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In this slide those timing specifications are expressed in TTL.</a:t>
                </a:r>
              </a:p>
              <a:p>
                <a:endParaRPr lang="en-US" sz="1200" b="0" i="0" u="none" strike="noStrike" kern="1200" baseline="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0F65BDC8-F9A5-4F45-A7FA-B3A4658096E0}" type="slidenum">
              <a:rPr lang="en-US" smtClean="0"/>
              <a:t>28</a:t>
            </a:fld>
            <a:endParaRPr lang="en-US"/>
          </a:p>
        </p:txBody>
      </p:sp>
    </p:spTree>
    <p:extLst>
      <p:ext uri="{BB962C8B-B14F-4D97-AF65-F5344CB8AC3E}">
        <p14:creationId xmlns:p14="http://schemas.microsoft.com/office/powerpoint/2010/main" val="392687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application I implemented is </a:t>
            </a:r>
            <a:r>
              <a:rPr lang="en-US" sz="1200" dirty="0">
                <a:solidFill>
                  <a:srgbClr val="0070C0"/>
                </a:solidFill>
                <a:latin typeface="Calibri" panose="020F0502020204030204" pitchFamily="34" charset="0"/>
                <a:cs typeface="Calibri" panose="020F0502020204030204" pitchFamily="34" charset="0"/>
              </a:rPr>
              <a:t>Responsibility Sensitive Safety (RSS) proposed by intel for Connected Autonomous Vehicles. In fact, </a:t>
            </a:r>
            <a:r>
              <a:rPr lang="en-US" dirty="0"/>
              <a:t>RSS proposes a set of rules to make the safe distance between any pair of vehicles. I have implemented RSS and its monitoring system on a separated 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video shows, there are three vehicles running on two separated lanes and using RSS to avoid collisions.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rear vehicles keep the safe longitudinal and lateral distance and when they are so close, they avoid the accident. At the beginning, one of the rear vehicles gets close to the other rear vehicle and because of the lateral distance rules it gets back to its path.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end, although the rear vehicle drives with high speed, it can avoid the accident since it performs RSS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part of this project is implementing TMA on PYNQ FPGA boards to verify the system behavior. The attached circuit reads the real values of signals and make the judgements about the predefined timing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such application and verifying its operation is hard since, it is a distributed system with having imprecise agents. They do not have specific timer for distributed implementation and no specific synchronization protocols. In monitoring part, we have more challenges since with considering variable parameters like network delay, the monitoring system should be even more precise than the monitored CPS.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29</a:t>
            </a:fld>
            <a:endParaRPr lang="en-US"/>
          </a:p>
        </p:txBody>
      </p:sp>
    </p:spTree>
    <p:extLst>
      <p:ext uri="{BB962C8B-B14F-4D97-AF65-F5344CB8AC3E}">
        <p14:creationId xmlns:p14="http://schemas.microsoft.com/office/powerpoint/2010/main" val="57094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addition to mentioned challenges to make the right timings for CPS, the other important issue is the</a:t>
                </a:r>
                <a:r>
                  <a:rPr lang="en-US" baseline="0" dirty="0"/>
                  <a:t> role of </a:t>
                </a:r>
                <a:r>
                  <a:rPr lang="en-US" dirty="0"/>
                  <a:t>uncertainties in CPS.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fact, Uncertainty means the lack of knowledge about the exact value of some measured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CPS, the measured values or the time of measurement contain uncertainties. So, there are two types of uncertainties. Value and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uncertain values come form </a:t>
                </a:r>
                <a:r>
                  <a:rPr lang="en-US" sz="1200" dirty="0"/>
                  <a:t>Physical Processes, Sensor, Actuator, network, Time, and so on. For example, the uncertainty in sensor is about reading wrong values due to noise or having delay in reading.</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One example</a:t>
                </a:r>
                <a:r>
                  <a:rPr lang="en-US" sz="1200" baseline="0" dirty="0"/>
                  <a:t> to show the impact of uncertainties on CPS behavior </a:t>
                </a:r>
                <a:r>
                  <a:rPr lang="en-US" sz="1200" dirty="0"/>
                  <a:t>is depicted</a:t>
                </a:r>
                <a:r>
                  <a:rPr lang="en-US" sz="1200" baseline="0" dirty="0"/>
                  <a:t> in the figure.</a:t>
                </a:r>
              </a:p>
              <a:p>
                <a:pPr marL="171450" indent="-171450">
                  <a:buFont typeface="Arial" panose="020B0604020202020204" pitchFamily="34" charset="0"/>
                  <a:buChar char="•"/>
                </a:pPr>
                <a:endParaRPr lang="en-US" sz="1200" baseline="0" dirty="0"/>
              </a:p>
              <a:p>
                <a:pPr marL="171450" indent="-171450">
                  <a:buFont typeface="Arial" panose="020B0604020202020204" pitchFamily="34" charset="0"/>
                  <a:buChar char="•"/>
                </a:pPr>
                <a:r>
                  <a:rPr lang="en-US" sz="1200" dirty="0"/>
                  <a:t>The problem is maintaining the longitudinal safe distance between two vehicles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𝑟</m:t>
                        </m:r>
                      </m:sub>
                    </m:sSub>
                  </m:oMath>
                </a14:m>
                <a:r>
                  <a:rPr lang="en-US" sz="1200" dirty="0"/>
                  <a:t> and</a:t>
                </a:r>
                <a:r>
                  <a:rPr lang="en-US" sz="1200" baseline="0" dirty="0"/>
                  <a:t> </a:t>
                </a:r>
                <a14:m>
                  <m:oMath xmlns:m="http://schemas.openxmlformats.org/officeDocument/2006/math">
                    <m:sSub>
                      <m:sSubPr>
                        <m:ctrlPr>
                          <a:rPr lang="en-US" sz="1200" b="0" i="1" baseline="0" smtClean="0">
                            <a:latin typeface="Cambria Math" panose="02040503050406030204" pitchFamily="18" charset="0"/>
                          </a:rPr>
                        </m:ctrlPr>
                      </m:sSubPr>
                      <m:e>
                        <m:r>
                          <a:rPr lang="en-US" sz="1200" b="0" i="1" baseline="0" smtClean="0">
                            <a:latin typeface="Cambria Math" panose="02040503050406030204" pitchFamily="18" charset="0"/>
                          </a:rPr>
                          <m:t>𝐶</m:t>
                        </m:r>
                      </m:e>
                      <m:sub>
                        <m:r>
                          <a:rPr lang="en-US" sz="1200" b="0" i="1" baseline="0" smtClean="0">
                            <a:latin typeface="Cambria Math" panose="02040503050406030204" pitchFamily="18" charset="0"/>
                          </a:rPr>
                          <m:t>𝑓</m:t>
                        </m:r>
                      </m:sub>
                    </m:sSub>
                  </m:oMath>
                </a14:m>
                <a:r>
                  <a:rPr lang="en-US" sz="1200" dirty="0"/>
                  <a:t>. In order to keep the distance, we need the measured velocity of both front and rear vehicles.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If we do not consider uncertainties in the measured parameters, the calculated minimum distance may be less than the required one, so it puts the vehicles in danger.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To solve this problem, one solution is considering the worst-case possible values for uncertain parameters. By this solution, we actually make the system too conservative and lead it to a low-performance design. And it may not be a good solution for all applications.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Therefore,</a:t>
                </a:r>
                <a:r>
                  <a:rPr lang="en-US" sz="1200" baseline="0" dirty="0"/>
                  <a:t> we should handle uncertainties in a wisely manner.</a:t>
                </a:r>
                <a:endParaRPr lang="en-US" sz="1200" dirty="0"/>
              </a:p>
              <a:p>
                <a:pPr marL="171450" indent="-171450">
                  <a:buFont typeface="Arial" panose="020B0604020202020204"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addition to mentioned challenges to make the right timings for CPS, the other important issue is the</a:t>
                </a:r>
                <a:r>
                  <a:rPr lang="en-US" baseline="0"/>
                  <a:t> problems of </a:t>
                </a:r>
                <a:r>
                  <a:rPr lang="en-US"/>
                  <a:t>uncertainties in CPS.</a:t>
                </a:r>
              </a:p>
              <a:p>
                <a:pPr marL="171450" indent="-171450">
                  <a:buFont typeface="Arial" panose="020B0604020202020204" pitchFamily="34" charset="0"/>
                  <a:buChar char="•"/>
                </a:pPr>
                <a:r>
                  <a:rPr lang="en-US"/>
                  <a:t>Uncertainty means the lack of knowledge about the exact value of some measured parameters.</a:t>
                </a:r>
              </a:p>
              <a:p>
                <a:pPr marL="171450" indent="-171450">
                  <a:buFont typeface="Arial" panose="020B0604020202020204" pitchFamily="34" charset="0"/>
                  <a:buChar char="•"/>
                </a:pPr>
                <a:r>
                  <a:rPr lang="en-US"/>
                  <a:t>In measuring parameters, the time of measurement or the measured values contain uncertainties. So, there are two types of uncertainties. Value and Time.</a:t>
                </a:r>
              </a:p>
              <a:p>
                <a:pPr marL="171450" indent="-171450">
                  <a:buFont typeface="Arial" panose="020B0604020202020204" pitchFamily="34" charset="0"/>
                  <a:buChar char="•"/>
                </a:pPr>
                <a:r>
                  <a:rPr lang="en-US"/>
                  <a:t>The uncertain values come form </a:t>
                </a:r>
                <a:r>
                  <a:rPr lang="en-US" sz="1200"/>
                  <a:t>Physical Processes, Sensor, Actuator, network and Time. For example, the uncertainty in sensor is about reading wrong values due to noise or having delay in reading.</a:t>
                </a:r>
              </a:p>
              <a:p>
                <a:pPr marL="171450" indent="-171450">
                  <a:buFont typeface="Arial" panose="020B0604020202020204" pitchFamily="34" charset="0"/>
                  <a:buChar char="•"/>
                </a:pPr>
                <a:r>
                  <a:rPr lang="en-US" sz="1200"/>
                  <a:t>One example</a:t>
                </a:r>
                <a:r>
                  <a:rPr lang="en-US" sz="1200" baseline="0"/>
                  <a:t> to show the impact of uncertainties on the CPS behavior </a:t>
                </a:r>
                <a:r>
                  <a:rPr lang="en-US" sz="1200"/>
                  <a:t>is shown</a:t>
                </a:r>
                <a:r>
                  <a:rPr lang="en-US" sz="1200" baseline="0"/>
                  <a:t> in figure on the right</a:t>
                </a:r>
              </a:p>
              <a:p>
                <a:pPr marL="171450" indent="-171450">
                  <a:buFont typeface="Arial" panose="020B0604020202020204" pitchFamily="34" charset="0"/>
                  <a:buChar char="•"/>
                </a:pPr>
                <a:r>
                  <a:rPr lang="en-US" sz="1200"/>
                  <a:t>The problem is maintaining the longitudinal safe distance between two vehicles </a:t>
                </a:r>
                <a:r>
                  <a:rPr lang="en-US" sz="1200" b="0" i="0">
                    <a:latin typeface="Cambria Math" panose="02040503050406030204" pitchFamily="18" charset="0"/>
                  </a:rPr>
                  <a:t>𝐶_𝑟</a:t>
                </a:r>
                <a:r>
                  <a:rPr lang="en-US" sz="1200"/>
                  <a:t> and</a:t>
                </a:r>
                <a:r>
                  <a:rPr lang="en-US" sz="1200" baseline="0"/>
                  <a:t> </a:t>
                </a:r>
                <a:r>
                  <a:rPr lang="en-US" sz="1200" b="0" i="0" baseline="0">
                    <a:latin typeface="Cambria Math" panose="02040503050406030204" pitchFamily="18" charset="0"/>
                  </a:rPr>
                  <a:t>𝐶_𝑓</a:t>
                </a:r>
                <a:r>
                  <a:rPr lang="en-US" sz="1200"/>
                  <a:t>. In order to keep the distance, we need the velocity of the front vehicle and the velocity of rear vehicle that are measured online. </a:t>
                </a:r>
              </a:p>
              <a:p>
                <a:pPr marL="171450" indent="-171450">
                  <a:buFont typeface="Arial" panose="020B0604020202020204" pitchFamily="34" charset="0"/>
                  <a:buChar char="•"/>
                </a:pPr>
                <a:r>
                  <a:rPr lang="en-US" sz="1200"/>
                  <a:t>If we do not consider uncertainties in the measured parameters, the calculated minimum distance may be less that the required one, so it put the vehicles in danger.</a:t>
                </a:r>
              </a:p>
              <a:p>
                <a:pPr marL="171450" indent="-171450">
                  <a:buFont typeface="Arial" panose="020B0604020202020204" pitchFamily="34" charset="0"/>
                  <a:buChar char="•"/>
                </a:pPr>
                <a:r>
                  <a:rPr lang="en-US" sz="1200"/>
                  <a:t>To solve this problem, one solution is considering the worst-case possible values for uncertainties. By this solution, we actually make the system too conservative and lead it to a low-performance design.</a:t>
                </a:r>
              </a:p>
              <a:p>
                <a:pPr marL="171450" indent="-171450">
                  <a:buFont typeface="Arial" panose="020B0604020202020204" pitchFamily="34" charset="0"/>
                  <a:buChar char="•"/>
                </a:pPr>
                <a:r>
                  <a:rPr lang="en-US" sz="1200"/>
                  <a:t>Therefore,</a:t>
                </a:r>
                <a:r>
                  <a:rPr lang="en-US" sz="1200" baseline="0"/>
                  <a:t> we should handle uncertainties in a wisely manner.</a:t>
                </a:r>
                <a:endParaRPr lang="en-US" sz="1200"/>
              </a:p>
              <a:p>
                <a:pPr marL="171450" indent="-171450">
                  <a:buFont typeface="Arial" panose="020B0604020202020204" pitchFamily="34" charset="0"/>
                  <a:buChar char="•"/>
                </a:pPr>
                <a:endParaRPr lang="en-US"/>
              </a:p>
              <a:p>
                <a:endParaRPr lang="en-US"/>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3</a:t>
            </a:fld>
            <a:endParaRPr lang="en-US"/>
          </a:p>
        </p:txBody>
      </p:sp>
    </p:spTree>
    <p:extLst>
      <p:ext uri="{BB962C8B-B14F-4D97-AF65-F5344CB8AC3E}">
        <p14:creationId xmlns:p14="http://schemas.microsoft.com/office/powerpoint/2010/main" val="480294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other application is distributed cameras to take synchronized photos. It’s used to do 3D image reconstruction based on multiple 2D images taken from different angles. </a:t>
                </a:r>
              </a:p>
              <a:p>
                <a:endParaRPr lang="en-US" dirty="0"/>
              </a:p>
              <a:p>
                <a:r>
                  <a:rPr lang="en-US" dirty="0"/>
                  <a:t>As you can see in the video, the application implemented by my </a:t>
                </a:r>
                <a:r>
                  <a:rPr lang="en-US" dirty="0" err="1"/>
                  <a:t>labmate</a:t>
                </a:r>
                <a:r>
                  <a:rPr lang="en-US" baseline="0" dirty="0"/>
                  <a:t> </a:t>
                </a:r>
                <a:r>
                  <a:rPr lang="en-US" dirty="0"/>
                  <a:t>Mohammad </a:t>
                </a:r>
                <a:r>
                  <a:rPr lang="en-US" dirty="0" err="1"/>
                  <a:t>Khayatian</a:t>
                </a:r>
                <a:r>
                  <a:rPr lang="en-US" dirty="0"/>
                  <a:t> can take two photos at the same time. I implemented the monitoring system to make sure it can meet the requirements.</a:t>
                </a:r>
              </a:p>
              <a:p>
                <a:endParaRPr lang="en-US" dirty="0"/>
              </a:p>
              <a:p>
                <a:endParaRPr lang="en-US" dirty="0"/>
              </a:p>
              <a:p>
                <a:r>
                  <a:rPr lang="en-US" dirty="0"/>
                  <a:t>In this application, we had two cameras to take the images at the same time with tolerance of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𝜇</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t>
                </a:r>
                <a:endParaRPr lang="en-US" baseline="0" dirty="0"/>
              </a:p>
              <a:p>
                <a:r>
                  <a:rPr lang="en-US" baseline="0" dirty="0"/>
                  <a:t>__________________________________________</a:t>
                </a:r>
              </a:p>
              <a:p>
                <a:endParaRPr lang="en-US" baseline="0" dirty="0"/>
              </a:p>
              <a:p>
                <a:r>
                  <a:rPr lang="en-US" dirty="0"/>
                  <a:t>Also, they</a:t>
                </a:r>
                <a:r>
                  <a:rPr lang="en-US" baseline="0" dirty="0"/>
                  <a:t> should have taken the images at most 30 seconds after issuing the command. </a:t>
                </a:r>
              </a:p>
              <a:p>
                <a:endParaRPr lang="en-US" baseline="0" dirty="0"/>
              </a:p>
              <a:p>
                <a:r>
                  <a:rPr lang="en-US" baseline="0" dirty="0"/>
                  <a:t>Therefore, we had two timing specifications: One as simultaneity for the events at which the photos are taken, and the other is the latency between the command and the actuation.</a:t>
                </a:r>
              </a:p>
              <a:p>
                <a:endParaRPr lang="en-US" baseline="0" dirty="0"/>
              </a:p>
              <a:p>
                <a:r>
                  <a:rPr lang="en-US" baseline="0" dirty="0"/>
                  <a:t>Obviously, they are not inconsistent, but we examined them by the deduction system.</a:t>
                </a:r>
              </a:p>
              <a:p>
                <a:endParaRPr lang="en-US" baseline="0" dirty="0"/>
              </a:p>
              <a:p>
                <a:r>
                  <a:rPr lang="en-US" baseline="0" dirty="0"/>
                  <a:t>The monitoring system was NI-9035 chassis with </a:t>
                </a:r>
                <a:r>
                  <a:rPr lang="en-US" dirty="0">
                    <a:latin typeface="Calibri" panose="020F0502020204030204" pitchFamily="34" charset="0"/>
                    <a:cs typeface="Calibri" panose="020F0502020204030204" pitchFamily="34" charset="0"/>
                  </a:rPr>
                  <a:t>NI-9232 that had </a:t>
                </a:r>
                <a14:m>
                  <m:oMath xmlns:m="http://schemas.openxmlformats.org/officeDocument/2006/math">
                    <m:r>
                      <a:rPr lang="en-US" b="0" i="1" smtClean="0">
                        <a:latin typeface="Cambria Math" panose="02040503050406030204" pitchFamily="18" charset="0"/>
                        <a:cs typeface="Calibri" panose="020F0502020204030204" pitchFamily="34" charset="0"/>
                      </a:rPr>
                      <m:t>14.8</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oMath>
                </a14:m>
                <a:r>
                  <a:rPr lang="en-US" dirty="0"/>
                  <a:t> as measurement uncertainty that is small enough to monitor a system with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𝜇</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tolerance.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applications in many fields, including entertainment, autonomous driving, and sports.</a:t>
                </a:r>
              </a:p>
              <a:p>
                <a:endParaRPr lang="en-US" dirty="0"/>
              </a:p>
            </p:txBody>
          </p:sp>
        </mc:Choice>
        <mc:Fallback xmlns="">
          <p:sp>
            <p:nvSpPr>
              <p:cNvPr id="3" name="Notes Placeholder 2"/>
              <p:cNvSpPr>
                <a:spLocks noGrp="1"/>
              </p:cNvSpPr>
              <p:nvPr>
                <p:ph type="body" idx="1"/>
              </p:nvPr>
            </p:nvSpPr>
            <p:spPr/>
            <p:txBody>
              <a:bodyPr/>
              <a:lstStyle/>
              <a:p>
                <a:r>
                  <a:rPr lang="en-US" dirty="0"/>
                  <a:t>The other application is distributed cameras to take synchronized photos. In fact, 3D image reconstruction based on multiple 2D images taken from different angles of a scene has application in many fields, including entertainment, autonomous driving, and sports. </a:t>
                </a:r>
              </a:p>
              <a:p>
                <a:endParaRPr lang="en-US" dirty="0"/>
              </a:p>
              <a:p>
                <a:r>
                  <a:rPr lang="en-US" dirty="0"/>
                  <a:t>In this application, we had two cameras to take the images at the same time with tolerance of </a:t>
                </a:r>
                <a:r>
                  <a:rPr lang="en-US" b="0" i="0">
                    <a:latin typeface="Cambria Math" panose="02040503050406030204" pitchFamily="18" charset="0"/>
                  </a:rPr>
                  <a:t>100𝜇𝑠.</a:t>
                </a:r>
                <a:r>
                  <a:rPr lang="en-US" dirty="0"/>
                  <a:t> Also, they</a:t>
                </a:r>
                <a:r>
                  <a:rPr lang="en-US" baseline="0" dirty="0"/>
                  <a:t> should have taken the images at most 30 seconds after issuing the command. Therefore, we had two timing specifications: One as simultaneity for the events at which the photos are taken, and the other is the latency between the command and the actuation.</a:t>
                </a:r>
              </a:p>
              <a:p>
                <a:endParaRPr lang="en-US" baseline="0" dirty="0"/>
              </a:p>
              <a:p>
                <a:r>
                  <a:rPr lang="en-US" baseline="0" dirty="0"/>
                  <a:t>Obviously, they are not inconsistent, but we examined them by the deduction system.</a:t>
                </a:r>
              </a:p>
              <a:p>
                <a:endParaRPr lang="en-US" baseline="0" dirty="0"/>
              </a:p>
              <a:p>
                <a:r>
                  <a:rPr lang="en-US" baseline="0" dirty="0"/>
                  <a:t>The monitoring system was NI-9035 chassis with </a:t>
                </a:r>
                <a:r>
                  <a:rPr lang="en-US" dirty="0">
                    <a:latin typeface="Calibri" panose="020F0502020204030204" pitchFamily="34" charset="0"/>
                    <a:cs typeface="Calibri" panose="020F0502020204030204" pitchFamily="34" charset="0"/>
                  </a:rPr>
                  <a:t>NI-9232 that had </a:t>
                </a:r>
                <a:r>
                  <a:rPr lang="en-US" b="0" i="0">
                    <a:latin typeface="Cambria Math" panose="02040503050406030204" pitchFamily="18" charset="0"/>
                    <a:cs typeface="Calibri" panose="020F0502020204030204" pitchFamily="34" charset="0"/>
                  </a:rPr>
                  <a:t>14.8𝜇𝑠</a:t>
                </a:r>
                <a:r>
                  <a:rPr lang="en-US" dirty="0"/>
                  <a:t> as measurement uncertainty that is small enough to monitor a system with </a:t>
                </a:r>
                <a:r>
                  <a:rPr lang="en-US" b="0" i="0">
                    <a:latin typeface="Cambria Math" panose="02040503050406030204" pitchFamily="18" charset="0"/>
                  </a:rPr>
                  <a:t>100𝜇𝑠 </a:t>
                </a:r>
                <a:r>
                  <a:rPr lang="en-US" dirty="0"/>
                  <a:t>tolerance.</a:t>
                </a:r>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30</a:t>
            </a:fld>
            <a:endParaRPr lang="en-US"/>
          </a:p>
        </p:txBody>
      </p:sp>
    </p:spTree>
    <p:extLst>
      <p:ext uri="{BB962C8B-B14F-4D97-AF65-F5344CB8AC3E}">
        <p14:creationId xmlns:p14="http://schemas.microsoft.com/office/powerpoint/2010/main" val="3304707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application, I could implement two synchronized motors when they are place geographically distributed and they are connected generally using internet. The major problem to implement such a system is the variable packet delays on Internet. </a:t>
            </a:r>
          </a:p>
          <a:p>
            <a:endParaRPr lang="en-US" dirty="0"/>
          </a:p>
          <a:p>
            <a:r>
              <a:rPr lang="en-US" dirty="0"/>
              <a:t>In this video you can see the motors are synchronized at the beginning. They are connected through internet and have public IP addresses. When the internet cable is unplugged, the slave motor comes out of synchronization and when it is plugged it becomes synchronized again.</a:t>
            </a:r>
          </a:p>
          <a:p>
            <a:endParaRPr lang="en-US" dirty="0"/>
          </a:p>
          <a:p>
            <a:r>
              <a:rPr lang="en-US" dirty="0"/>
              <a:t>I could implement this application by having the synchronized controllers using IEEE 1588. In this application, it was around microsecond precision.</a:t>
            </a:r>
          </a:p>
          <a:p>
            <a:endParaRPr lang="en-US" dirty="0"/>
          </a:p>
          <a:p>
            <a:r>
              <a:rPr lang="en-US" dirty="0"/>
              <a:t>The way I implemented is using timestamp for everything. An fact, Timestamps are on each packet. </a:t>
            </a:r>
          </a:p>
          <a:p>
            <a:endParaRPr lang="en-US" dirty="0"/>
          </a:p>
          <a:p>
            <a:r>
              <a:rPr lang="en-US" dirty="0"/>
              <a:t>In the master side, where the motor sends its information to the slave motor as actuator, every packet has its own timestamp. </a:t>
            </a:r>
          </a:p>
          <a:p>
            <a:endParaRPr lang="en-US" dirty="0"/>
          </a:p>
          <a:p>
            <a:r>
              <a:rPr lang="en-US" dirty="0"/>
              <a:t>On the other side, based on the last actuation time and the timestamp received for each packet, it is decided to have the right actuation.</a:t>
            </a:r>
          </a:p>
          <a:p>
            <a:endParaRPr lang="en-US" dirty="0"/>
          </a:p>
          <a:p>
            <a:r>
              <a:rPr lang="en-US" dirty="0"/>
              <a:t>The results showed that the precision of the system, is the same as when we had two motors on a single controller.</a:t>
            </a:r>
          </a:p>
          <a:p>
            <a:endParaRPr lang="en-US" dirty="0"/>
          </a:p>
          <a:p>
            <a:r>
              <a:rPr lang="en-US" dirty="0"/>
              <a:t>_________________________________________________</a:t>
            </a:r>
          </a:p>
          <a:p>
            <a:r>
              <a:rPr lang="en-US" dirty="0"/>
              <a:t>The way by which traditionally it has been done is using control theory and not using the time of sensing and the time for actuation.</a:t>
            </a:r>
          </a:p>
        </p:txBody>
      </p:sp>
      <p:sp>
        <p:nvSpPr>
          <p:cNvPr id="4" name="Slide Number Placeholder 3"/>
          <p:cNvSpPr>
            <a:spLocks noGrp="1"/>
          </p:cNvSpPr>
          <p:nvPr>
            <p:ph type="sldNum" sz="quarter" idx="5"/>
          </p:nvPr>
        </p:nvSpPr>
        <p:spPr/>
        <p:txBody>
          <a:bodyPr/>
          <a:lstStyle/>
          <a:p>
            <a:fld id="{0F65BDC8-F9A5-4F45-A7FA-B3A4658096E0}" type="slidenum">
              <a:rPr lang="en-US" smtClean="0"/>
              <a:t>31</a:t>
            </a:fld>
            <a:endParaRPr lang="en-US"/>
          </a:p>
        </p:txBody>
      </p:sp>
    </p:spTree>
    <p:extLst>
      <p:ext uri="{BB962C8B-B14F-4D97-AF65-F5344CB8AC3E}">
        <p14:creationId xmlns:p14="http://schemas.microsoft.com/office/powerpoint/2010/main" val="3008302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finally, here it is the list of my publications.</a:t>
            </a:r>
          </a:p>
          <a:p>
            <a:endParaRPr lang="en-US" baseline="0" dirty="0"/>
          </a:p>
          <a:p>
            <a:r>
              <a:rPr lang="en-US" baseline="0" dirty="0"/>
              <a:t>I appreciate if let me know, any questions.</a:t>
            </a: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32</a:t>
            </a:fld>
            <a:endParaRPr lang="en-US"/>
          </a:p>
        </p:txBody>
      </p:sp>
    </p:spTree>
    <p:extLst>
      <p:ext uri="{BB962C8B-B14F-4D97-AF65-F5344CB8AC3E}">
        <p14:creationId xmlns:p14="http://schemas.microsoft.com/office/powerpoint/2010/main" val="427643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to handle uncertainty in CPS, we should consider the deviations for uncertain values in three different phases:</a:t>
            </a:r>
          </a:p>
          <a:p>
            <a:pPr marL="628650" lvl="1" indent="-171450">
              <a:buFont typeface="Arial" panose="020B0604020202020204" pitchFamily="34" charset="0"/>
              <a:buChar char="•"/>
            </a:pPr>
            <a:r>
              <a:rPr lang="en-US" dirty="0"/>
              <a:t>In system Specification,</a:t>
            </a:r>
          </a:p>
          <a:p>
            <a:pPr marL="628650" lvl="1" indent="-171450">
              <a:buFont typeface="Arial" panose="020B0604020202020204" pitchFamily="34" charset="0"/>
              <a:buChar char="•"/>
            </a:pPr>
            <a:r>
              <a:rPr lang="en-US" dirty="0"/>
              <a:t>In System Modeling, Simulation, and verification,</a:t>
            </a:r>
          </a:p>
          <a:p>
            <a:pPr marL="628650" lvl="1" indent="-171450">
              <a:buFont typeface="Arial" panose="020B0604020202020204" pitchFamily="34" charset="0"/>
              <a:buChar char="•"/>
            </a:pPr>
            <a:r>
              <a:rPr lang="en-US" dirty="0"/>
              <a:t>In system Validation and Testing.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In the system specification, the high-level specifications should be defined with considering uncertainties.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In modeling, simulation and verification, we need to convert high-level specifications into system properties with expressing tolerance as a part of expressions. This is because an expression should be clear enough to know within which level of accuracy it should be implemented and also tested. We call the level of accuracy as Tolerance. We need tolerance because measurement systems are not perfect, and we cannot do computations with infinite precision. </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 other thing about expressing the system properties is doing consistency check among all CPS specifications. This step is required, and it should be done with considering tolerance and existing uncertainties in the system. Otherwise, the consistency check is unrealistic and meaningless.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In the step of validation and testing, we need to take uncertainties and tolerances into account to have right validation. This is important since in this step we monitor the actual device interacting with real environment.</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As the last part, we also must validate the monitoring systems to make sure they are good enough to monitor a specific CPS. For example, if Tolerance is defined in the level of microsecond, we cannot monitor it by a monitoring device with precision of milliseconds.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4</a:t>
            </a:fld>
            <a:endParaRPr lang="en-US"/>
          </a:p>
        </p:txBody>
      </p:sp>
    </p:spTree>
    <p:extLst>
      <p:ext uri="{BB962C8B-B14F-4D97-AF65-F5344CB8AC3E}">
        <p14:creationId xmlns:p14="http://schemas.microsoft.com/office/powerpoint/2010/main" val="2233520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Therefore, my thesis focuses on Timing Uncertainties in CPS.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order to consider tolerance in the system specification, I proposed Timestamp Temporal Logic (TTL). In TTL, there is a room to add Tolerance and in order to evaluate the predicates, TTL proposes a set of mathematical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the second part, the reasoning system that is a set of axiom, rules, and the way to proof TTL statements, is proposed to check the consistency among all related TTL statements. This capability is done with taking uncertainties and tolerances into account so that the results will be very close to the real implementations.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order to choose the right equipment to monitor a certain CPS, some metrics are proposed in the third section. It shows whether a monitoring system is good enough for testing a specific CPS or not.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Finally, I will present TMA, which is an efficient monitoring method taking the events on the signals instead of their real values for monitoring. Since TMA utilizes TTL as its temporal logic language, it intrinsically considers tolerance and Uncertainties in synthesizing on FPGA.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5</a:t>
            </a:fld>
            <a:endParaRPr lang="en-US"/>
          </a:p>
        </p:txBody>
      </p:sp>
    </p:spTree>
    <p:extLst>
      <p:ext uri="{BB962C8B-B14F-4D97-AF65-F5344CB8AC3E}">
        <p14:creationId xmlns:p14="http://schemas.microsoft.com/office/powerpoint/2010/main" val="22101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present TTL.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part of my dissertation is about TTL that gives designers enough room to express tolerance in temporal statements. By knowing the tolerance, developers (containing the CPS and Verification developers) are aware of the required precision to implement or verify a specific temporal statement.</a:t>
            </a:r>
          </a:p>
          <a:p>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6</a:t>
            </a:fld>
            <a:endParaRPr lang="en-US"/>
          </a:p>
        </p:txBody>
      </p:sp>
    </p:spTree>
    <p:extLst>
      <p:ext uri="{BB962C8B-B14F-4D97-AF65-F5344CB8AC3E}">
        <p14:creationId xmlns:p14="http://schemas.microsoft.com/office/powerpoint/2010/main" val="4014048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Tx/>
                  <a:buChar char="-"/>
                </a:pPr>
                <a:r>
                  <a:rPr lang="en-US" baseline="0" dirty="0"/>
                  <a:t>In specifying the system properties, Tolerance should be a part of temporal logic since we always have uncertainties in the system and user should define the level of accuracy. Otherwise, it is not possible to make the timings for the system and also verify them.</a:t>
                </a:r>
              </a:p>
              <a:p>
                <a:pPr marL="171450" indent="-171450">
                  <a:buFontTx/>
                  <a:buChar char="-"/>
                </a:pPr>
                <a:endParaRPr lang="en-US" baseline="0" dirty="0"/>
              </a:p>
              <a:p>
                <a:pPr marL="171450" indent="-171450">
                  <a:buFontTx/>
                  <a:buChar char="-"/>
                </a:pPr>
                <a:r>
                  <a:rPr lang="en-US" baseline="0" dirty="0"/>
                  <a:t>Moreover, since some values are real numbers, it is not possible to do the computations with infinite precision. </a:t>
                </a:r>
              </a:p>
              <a:p>
                <a:pPr marL="171450" indent="-171450">
                  <a:buFontTx/>
                  <a:buChar char="-"/>
                </a:pPr>
                <a:endParaRPr lang="en-US" baseline="0" dirty="0"/>
              </a:p>
              <a:p>
                <a:pPr marL="171450" indent="-171450">
                  <a:buFontTx/>
                  <a:buChar char="-"/>
                </a:pPr>
                <a:r>
                  <a:rPr lang="en-US" baseline="0" dirty="0"/>
                  <a:t>For example, if a constraint is this: “two events, A and B, should occur at the same time”, because of the aforementioned reasons it is not possible to have both events exactly at the same time in the real world. </a:t>
                </a:r>
              </a:p>
              <a:p>
                <a:pPr marL="171450" indent="-171450">
                  <a:buFontTx/>
                  <a:buChar char="-"/>
                </a:pPr>
                <a:endParaRPr lang="en-US" baseline="0" dirty="0"/>
              </a:p>
              <a:p>
                <a:pPr marL="171450" indent="-171450">
                  <a:buFontTx/>
                  <a:buChar char="-"/>
                </a:pPr>
                <a:r>
                  <a:rPr lang="en-US" baseline="0" dirty="0"/>
                  <a:t>Therefore, we need to know whether A and B should occur at the same time in the level of millisecond precision, or microsecond precision or nanosecond. Intuitively, the level comes form the system specifications. For example, in a video game it can be in a level of hundred milliseconds, but in an airplane, it should be at level of 10 microseconds.</a:t>
                </a:r>
              </a:p>
              <a:p>
                <a:pPr marL="171450" indent="-171450">
                  <a:buFontTx/>
                  <a:buChar char="-"/>
                </a:pPr>
                <a:endParaRPr lang="en-US" baseline="0" dirty="0"/>
              </a:p>
              <a:p>
                <a:pPr marL="171450" indent="-171450">
                  <a:buFontTx/>
                  <a:buChar char="-"/>
                </a:pPr>
                <a:r>
                  <a:rPr lang="en-US" baseline="0" dirty="0"/>
                  <a:t>In order to express timing requirements of CPS, TTL has 5 temporal operators where epsilon is added. </a:t>
                </a:r>
              </a:p>
              <a:p>
                <a:pPr marL="171450" indent="-171450">
                  <a:buFontTx/>
                  <a:buChar char="-"/>
                </a:pPr>
                <a:endParaRPr lang="en-US" baseline="0" dirty="0"/>
              </a:p>
              <a:p>
                <a:pPr marL="171450" indent="-171450">
                  <a:buFontTx/>
                  <a:buChar char="-"/>
                </a:pPr>
                <a:r>
                  <a:rPr lang="en-US" baseline="0" dirty="0"/>
                  <a:t>Latency expresses the time delay between events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baseline="0" dirty="0"/>
                  <a:t> and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2</m:t>
                        </m:r>
                      </m:sub>
                    </m:sSub>
                  </m:oMath>
                </a14:m>
                <a:r>
                  <a:rPr lang="en-US" baseline="0" dirty="0"/>
                  <a:t>, Frequency is to express the frequency of a repetitive event </a:t>
                </a:r>
                <a14:m>
                  <m:oMath xmlns:m="http://schemas.openxmlformats.org/officeDocument/2006/math">
                    <m:r>
                      <a:rPr lang="en-US" b="0" i="1" baseline="0" smtClean="0">
                        <a:latin typeface="Cambria Math" panose="02040503050406030204" pitchFamily="18" charset="0"/>
                      </a:rPr>
                      <m:t>𝜙</m:t>
                    </m:r>
                  </m:oMath>
                </a14:m>
                <a:r>
                  <a:rPr lang="en-US" baseline="0" dirty="0"/>
                  <a:t>, phase defines the phase between two repetitive events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baseline="0" dirty="0"/>
                  <a:t> and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2</m:t>
                        </m:r>
                      </m:sub>
                    </m:sSub>
                  </m:oMath>
                </a14:m>
                <a:r>
                  <a:rPr lang="en-US" baseline="0" dirty="0"/>
                  <a:t> when their frequencies are equal, Simultaneity expresses events that occur at the same time within tolerance of epsilon, and Chronological shows the orders of events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baseline="0" dirty="0"/>
                  <a:t>to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𝑛</m:t>
                        </m:r>
                      </m:sub>
                    </m:sSub>
                  </m:oMath>
                </a14:m>
                <a:r>
                  <a:rPr lang="en-US" baseline="0" dirty="0"/>
                  <a:t>.</a:t>
                </a:r>
              </a:p>
              <a:p>
                <a:pPr marL="171450" indent="-171450">
                  <a:buFontTx/>
                  <a:buChar char="-"/>
                </a:pPr>
                <a:endParaRPr lang="en-US" baseline="0" dirty="0"/>
              </a:p>
              <a:p>
                <a:pPr marL="171450" indent="-171450">
                  <a:buFontTx/>
                  <a:buChar char="-"/>
                </a:pPr>
                <a:r>
                  <a:rPr lang="en-US" baseline="0" dirty="0"/>
                  <a:t>As the figure shows in the latency constraint, we calculate the time difference between two events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1</m:t>
                        </m:r>
                      </m:sub>
                    </m:sSub>
                  </m:oMath>
                </a14:m>
                <a:r>
                  <a:rPr lang="en-US" baseline="0" dirty="0"/>
                  <a:t> and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𝜙</m:t>
                        </m:r>
                      </m:e>
                      <m:sub>
                        <m:r>
                          <a:rPr lang="en-US" b="0" i="1" baseline="0" smtClean="0">
                            <a:latin typeface="Cambria Math" panose="02040503050406030204" pitchFamily="18" charset="0"/>
                          </a:rPr>
                          <m:t>2</m:t>
                        </m:r>
                      </m:sub>
                    </m:sSub>
                  </m:oMath>
                </a14:m>
                <a:r>
                  <a:rPr lang="en-US" baseline="0" dirty="0"/>
                  <a:t> when their analog signals cross specific thresholds.</a:t>
                </a:r>
              </a:p>
              <a:p>
                <a:pPr marL="171450" indent="-171450">
                  <a:buFontTx/>
                  <a:buChar char="-"/>
                </a:pPr>
                <a:endParaRPr lang="en-US" baseline="0" dirty="0"/>
              </a:p>
              <a:p>
                <a:pPr marL="171450" indent="-171450">
                  <a:buFontTx/>
                  <a:buChar char="-"/>
                </a:pPr>
                <a:r>
                  <a:rPr lang="en-US" baseline="0" dirty="0"/>
                  <a:t>___________________________________________________________________</a:t>
                </a:r>
              </a:p>
              <a:p>
                <a:pPr marL="171450" indent="-171450">
                  <a:buFontTx/>
                  <a:buChar char="-"/>
                </a:pPr>
                <a:endParaRPr lang="en-US" baseline="0" dirty="0"/>
              </a:p>
              <a:p>
                <a:endParaRPr lang="en-US" baseline="0" dirty="0"/>
              </a:p>
              <a:p>
                <a:r>
                  <a:rPr lang="en-US" baseline="0" dirty="0"/>
                  <a:t>Tolerance important to cover uncertainties</a:t>
                </a:r>
              </a:p>
              <a:p>
                <a:r>
                  <a:rPr lang="en-US" baseline="0" dirty="0"/>
                  <a:t>How tolerance is used to handle uncertainties (Example)</a:t>
                </a:r>
              </a:p>
            </p:txBody>
          </p:sp>
        </mc:Choice>
        <mc:Fallback xmlns="">
          <p:sp>
            <p:nvSpPr>
              <p:cNvPr id="3" name="Notes Placeholder 2"/>
              <p:cNvSpPr>
                <a:spLocks noGrp="1"/>
              </p:cNvSpPr>
              <p:nvPr>
                <p:ph type="body" idx="1"/>
              </p:nvPr>
            </p:nvSpPr>
            <p:spPr/>
            <p:txBody>
              <a:bodyPr/>
              <a:lstStyle/>
              <a:p>
                <a:r>
                  <a:rPr lang="en-US" baseline="0"/>
                  <a:t>- Tolerance should be a part of temporal logic since we always have uncertainties in the system and user should define the level of accuracy. Otherwise, it is not possible to make the timing for the system and also verify them.</a:t>
                </a:r>
              </a:p>
              <a:p>
                <a:r>
                  <a:rPr lang="en-US" baseline="0"/>
                  <a:t>- Moreover, since some values are real number, and it is not possible to do the computations with infinite precision. Therefore, the solution is having tolerance values. </a:t>
                </a:r>
              </a:p>
              <a:p>
                <a:pPr marL="171450" indent="-171450">
                  <a:buFontTx/>
                  <a:buChar char="-"/>
                </a:pPr>
                <a:r>
                  <a:rPr lang="en-US" baseline="0"/>
                  <a:t>For example, if a constraint is this: “two event A and B should occur at the same time”, it is not possible to have both exactly at the same time. Therefore, using tolerance we can determine an interval that covers the uncertainties.</a:t>
                </a:r>
              </a:p>
              <a:p>
                <a:pPr marL="171450" indent="-171450">
                  <a:buFontTx/>
                  <a:buChar char="-"/>
                </a:pPr>
                <a:r>
                  <a:rPr lang="en-US" baseline="0"/>
                  <a:t>TTL has 5 temporal operator where epsilon is added. Latency expresses the time delay between events </a:t>
                </a:r>
                <a:r>
                  <a:rPr lang="en-US" b="0" i="0" baseline="0">
                    <a:latin typeface="Cambria Math" panose="02040503050406030204" pitchFamily="18" charset="0"/>
                  </a:rPr>
                  <a:t>𝜙_1</a:t>
                </a:r>
                <a:r>
                  <a:rPr lang="en-US" baseline="0"/>
                  <a:t> and </a:t>
                </a:r>
                <a:r>
                  <a:rPr lang="en-US" b="0" i="0" baseline="0">
                    <a:latin typeface="Cambria Math" panose="02040503050406030204" pitchFamily="18" charset="0"/>
                  </a:rPr>
                  <a:t>𝜙_2</a:t>
                </a:r>
                <a:r>
                  <a:rPr lang="en-US" baseline="0"/>
                  <a:t>, Frequency is to express the frequency of a reputative event </a:t>
                </a:r>
                <a:r>
                  <a:rPr lang="en-US" b="0" i="0" baseline="0">
                    <a:latin typeface="Cambria Math" panose="02040503050406030204" pitchFamily="18" charset="0"/>
                  </a:rPr>
                  <a:t>𝜙</a:t>
                </a:r>
                <a:r>
                  <a:rPr lang="en-US" baseline="0"/>
                  <a:t>, phase defines the phase between two repetitive events </a:t>
                </a:r>
                <a:r>
                  <a:rPr lang="en-US" b="0" i="0" baseline="0">
                    <a:latin typeface="Cambria Math" panose="02040503050406030204" pitchFamily="18" charset="0"/>
                  </a:rPr>
                  <a:t>𝜙_1</a:t>
                </a:r>
                <a:r>
                  <a:rPr lang="en-US" baseline="0"/>
                  <a:t> and </a:t>
                </a:r>
                <a:r>
                  <a:rPr lang="en-US" b="0" i="0" baseline="0">
                    <a:latin typeface="Cambria Math" panose="02040503050406030204" pitchFamily="18" charset="0"/>
                  </a:rPr>
                  <a:t>𝜙_2</a:t>
                </a:r>
                <a:r>
                  <a:rPr lang="en-US" baseline="0"/>
                  <a:t> when their frequencies are equal, Simultaneity expresses events that occur at the same time with tolerance of epsilon, and Chronological shows the orders of events </a:t>
                </a:r>
                <a:r>
                  <a:rPr lang="en-US" b="0" i="0" baseline="0">
                    <a:latin typeface="Cambria Math" panose="02040503050406030204" pitchFamily="18" charset="0"/>
                  </a:rPr>
                  <a:t>𝜙_1</a:t>
                </a:r>
                <a:r>
                  <a:rPr lang="en-US" baseline="0"/>
                  <a:t>to </a:t>
                </a:r>
                <a:r>
                  <a:rPr lang="en-US" b="0" i="0" baseline="0">
                    <a:latin typeface="Cambria Math" panose="02040503050406030204" pitchFamily="18" charset="0"/>
                  </a:rPr>
                  <a:t>𝜙_𝑛</a:t>
                </a:r>
                <a:r>
                  <a:rPr lang="en-US" baseline="0"/>
                  <a:t>.</a:t>
                </a:r>
              </a:p>
              <a:p>
                <a:pPr marL="171450" indent="-171450">
                  <a:buFontTx/>
                  <a:buChar char="-"/>
                </a:pPr>
                <a:r>
                  <a:rPr lang="en-US" baseline="0"/>
                  <a:t>As the condition shows in the latency constraint, it is provable that to have right implementation epsilon should be greater than measurement error that is considered uncertainty.</a:t>
                </a:r>
              </a:p>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baseline="0"/>
              </a:p>
              <a:p>
                <a:r>
                  <a:rPr lang="en-US" baseline="0"/>
                  <a:t>Tolerance important to cover uncertainties</a:t>
                </a:r>
              </a:p>
              <a:p>
                <a:r>
                  <a:rPr lang="en-US" baseline="0"/>
                  <a:t>How tolerance is used to handle uncertainties (Example)</a:t>
                </a:r>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7</a:t>
            </a:fld>
            <a:endParaRPr lang="en-US"/>
          </a:p>
        </p:txBody>
      </p:sp>
    </p:spTree>
    <p:extLst>
      <p:ext uri="{BB962C8B-B14F-4D97-AF65-F5344CB8AC3E}">
        <p14:creationId xmlns:p14="http://schemas.microsoft.com/office/powerpoint/2010/main" val="288602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part of my dissertation is about natural deduction on TTL where there are axiom and rules to work on a set of hypotheses and deduce new set of rules. Using the rules, we can do the consistency check on timing specifications of CPS.</a:t>
            </a:r>
          </a:p>
          <a:p>
            <a:endParaRPr lang="en-US" dirty="0"/>
          </a:p>
        </p:txBody>
      </p:sp>
      <p:sp>
        <p:nvSpPr>
          <p:cNvPr id="4" name="Slide Number Placeholder 3"/>
          <p:cNvSpPr>
            <a:spLocks noGrp="1"/>
          </p:cNvSpPr>
          <p:nvPr>
            <p:ph type="sldNum" sz="quarter" idx="10"/>
          </p:nvPr>
        </p:nvSpPr>
        <p:spPr/>
        <p:txBody>
          <a:bodyPr/>
          <a:lstStyle/>
          <a:p>
            <a:fld id="{0F65BDC8-F9A5-4F45-A7FA-B3A4658096E0}" type="slidenum">
              <a:rPr lang="en-US" smtClean="0"/>
              <a:t>8</a:t>
            </a:fld>
            <a:endParaRPr lang="en-US"/>
          </a:p>
        </p:txBody>
      </p:sp>
    </p:spTree>
    <p:extLst>
      <p:ext uri="{BB962C8B-B14F-4D97-AF65-F5344CB8AC3E}">
        <p14:creationId xmlns:p14="http://schemas.microsoft.com/office/powerpoint/2010/main" val="4058643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slide, we have the axiom and rules used in the TTL natural deduction. In the table on the left, the columns show the Introduction and Elimination rules for each TTL operator. In fact, The elimination rules define how to convert a TTL statement to mathematical equations considering timestamps, tolerance, and measurement uncertainty</a:t>
                </a:r>
                <a:r>
                  <a:rPr lang="en-US" baseline="0" dirty="0"/>
                  <a:t> </a:t>
                </a:r>
                <a:r>
                  <a:rPr lang="en-US" dirty="0"/>
                  <a:t>(that</a:t>
                </a:r>
                <a:r>
                  <a:rPr lang="en-US" baseline="0" dirty="0"/>
                  <a:t> is </a:t>
                </a:r>
                <a14:m>
                  <m:oMath xmlns:m="http://schemas.openxmlformats.org/officeDocument/2006/math">
                    <m:r>
                      <a:rPr lang="en-US" b="0" i="1" smtClean="0">
                        <a:latin typeface="Cambria Math" panose="02040503050406030204" pitchFamily="18" charset="0"/>
                      </a:rPr>
                      <m:t>𝛿</m:t>
                    </m:r>
                  </m:oMath>
                </a14:m>
                <a:r>
                  <a:rPr lang="en-US" dirty="0"/>
                  <a:t>). </a:t>
                </a:r>
              </a:p>
              <a:p>
                <a:endParaRPr lang="en-US" dirty="0"/>
              </a:p>
              <a:p>
                <a:r>
                  <a:rPr lang="en-US" dirty="0"/>
                  <a:t>The introduction rules explain if we have some relation among the timestamps, measurement uncertainty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tolerance</a:t>
                </a:r>
                <a:r>
                  <a:rPr lang="en-US" baseline="0" dirty="0"/>
                  <a:t>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oMath>
                </a14:m>
                <a:r>
                  <a:rPr lang="en-US" dirty="0"/>
                  <a:t>, how we can convert those</a:t>
                </a:r>
                <a:r>
                  <a:rPr lang="en-US" baseline="0" dirty="0"/>
                  <a:t> relations into TTL timing expressions.</a:t>
                </a:r>
                <a:endParaRPr lang="en-US" dirty="0"/>
              </a:p>
              <a:p>
                <a:endParaRPr lang="en-US" dirty="0"/>
              </a:p>
              <a:p>
                <a:r>
                  <a:rPr lang="en-US" dirty="0"/>
                  <a:t>For example, in the first row, the introduction rule for minimum latency elaborates that if the subtraction between two timestamps of two events are bigger than a certain value, we can conclude a latency constraint between those two events.</a:t>
                </a:r>
              </a:p>
              <a:p>
                <a:endParaRPr lang="en-US" dirty="0"/>
              </a:p>
              <a:p>
                <a:r>
                  <a:rPr lang="en-US" dirty="0"/>
                  <a:t>The elimination rule for minimum latency says if we have a latency constraint between two events that is evaluated to true, the difference between their timestamps is greater than a certain value. </a:t>
                </a:r>
              </a:p>
              <a:p>
                <a:endParaRPr lang="en-US" dirty="0"/>
              </a:p>
              <a:p>
                <a:r>
                  <a:rPr lang="en-US" dirty="0"/>
                  <a:t>The right table, demonstrates a set of arithmetic rules that are used to combine statements. </a:t>
                </a:r>
              </a:p>
              <a:p>
                <a:endParaRPr lang="en-US" dirty="0"/>
              </a:p>
              <a:p>
                <a:r>
                  <a:rPr lang="en-US" dirty="0"/>
                  <a:t>______________________________________________________________________________</a:t>
                </a:r>
              </a:p>
              <a:p>
                <a:r>
                  <a:rPr lang="en-US" dirty="0"/>
                  <a:t>Arithmetic rules are used in Introduction rules to have TTL statements.</a:t>
                </a:r>
              </a:p>
              <a:p>
                <a:endParaRPr lang="en-US" dirty="0"/>
              </a:p>
            </p:txBody>
          </p:sp>
        </mc:Choice>
        <mc:Fallback xmlns="">
          <p:sp>
            <p:nvSpPr>
              <p:cNvPr id="3" name="Notes Placeholder 2"/>
              <p:cNvSpPr>
                <a:spLocks noGrp="1"/>
              </p:cNvSpPr>
              <p:nvPr>
                <p:ph type="body" idx="1"/>
              </p:nvPr>
            </p:nvSpPr>
            <p:spPr/>
            <p:txBody>
              <a:bodyPr/>
              <a:lstStyle/>
              <a:p>
                <a:r>
                  <a:rPr lang="en-US"/>
                  <a:t>In this slide, we have the rules used in the TTL natural deduction. The table shows the TTL rules. Indeed, the columns show the Introduction and Elimination rule for each TTL operator. In fact, The elimination rules define how to convert a TTL statement to a mathematical equations considering timestamps, </a:t>
                </a:r>
                <a:r>
                  <a:rPr lang="en-US" b="0" i="0">
                    <a:latin typeface="Cambria Math" panose="02040503050406030204" pitchFamily="18" charset="0"/>
                  </a:rPr>
                  <a:t>𝜀</a:t>
                </a:r>
                <a:r>
                  <a:rPr lang="en-US"/>
                  <a:t>, and measurement error (</a:t>
                </a:r>
                <a:r>
                  <a:rPr lang="en-US" b="0" i="0">
                    <a:latin typeface="Cambria Math" panose="02040503050406030204" pitchFamily="18" charset="0"/>
                  </a:rPr>
                  <a:t>𝛿</a:t>
                </a:r>
                <a:r>
                  <a:rPr lang="en-US"/>
                  <a:t>). </a:t>
                </a:r>
              </a:p>
              <a:p>
                <a:endParaRPr lang="en-US"/>
              </a:p>
              <a:p>
                <a:r>
                  <a:rPr lang="en-US"/>
                  <a:t>The introduction rules explain if we have some relation among the timestamps, </a:t>
                </a:r>
                <a:r>
                  <a:rPr lang="en-US" b="0" i="0">
                    <a:latin typeface="Cambria Math" panose="02040503050406030204" pitchFamily="18" charset="0"/>
                  </a:rPr>
                  <a:t>𝛿</a:t>
                </a:r>
                <a:r>
                  <a:rPr lang="en-US"/>
                  <a:t>, and </a:t>
                </a:r>
                <a:r>
                  <a:rPr lang="en-US" b="0" i="0">
                    <a:latin typeface="Cambria Math" panose="02040503050406030204" pitchFamily="18" charset="0"/>
                  </a:rPr>
                  <a:t>𝜀</a:t>
                </a:r>
                <a:r>
                  <a:rPr lang="en-US"/>
                  <a:t>, how we can convert those</a:t>
                </a:r>
                <a:r>
                  <a:rPr lang="en-US" baseline="0"/>
                  <a:t> relations into TTL timing constraints.</a:t>
                </a:r>
                <a:endParaRPr lang="en-US"/>
              </a:p>
              <a:p>
                <a:endParaRPr lang="en-US"/>
              </a:p>
              <a:p>
                <a:r>
                  <a:rPr lang="en-US"/>
                  <a:t>For example, in the first row, the introduction rule for minimum latency elaborates that if the subtraction between two timestamps of two events are bigger than a certain value, we can conclude a latency constraint between those two events.</a:t>
                </a:r>
              </a:p>
              <a:p>
                <a:endParaRPr lang="en-US"/>
              </a:p>
              <a:p>
                <a:r>
                  <a:rPr lang="en-US"/>
                  <a:t>The elimination rule for minimum latency, says if we have a latency constraint between two event that is true, we can conclude the difference between their timestamps is greater than a certain value. In the next slide I talk more about Introduction and Elimination rules.</a:t>
                </a:r>
              </a:p>
              <a:p>
                <a:endParaRPr lang="en-US"/>
              </a:p>
              <a:p>
                <a:r>
                  <a:rPr lang="en-US"/>
                  <a:t>The right table, demonstrates a set of arithmetic rules that are used to combine statements. Arithmetic rules are used in Introduction rules to have TTL statements.</a:t>
                </a:r>
              </a:p>
              <a:p>
                <a:endParaRPr lang="en-US"/>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9</a:t>
            </a:fld>
            <a:endParaRPr lang="en-US"/>
          </a:p>
        </p:txBody>
      </p:sp>
    </p:spTree>
    <p:extLst>
      <p:ext uri="{BB962C8B-B14F-4D97-AF65-F5344CB8AC3E}">
        <p14:creationId xmlns:p14="http://schemas.microsoft.com/office/powerpoint/2010/main" val="2750753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511300" y="1114425"/>
            <a:ext cx="9448800" cy="1280160"/>
          </a:xfrm>
        </p:spPr>
        <p:txBody>
          <a:bodyPr anchor="t" anchorCtr="0"/>
          <a:lstStyle>
            <a:lvl1pPr algn="r">
              <a:defRPr sz="3200">
                <a:solidFill>
                  <a:schemeClr val="tx1"/>
                </a:solidFill>
              </a:defRPr>
            </a:lvl1pPr>
          </a:lstStyle>
          <a:p>
            <a:r>
              <a:rPr kumimoji="0" lang="en-US"/>
              <a:t>Click to edit Master title style</a:t>
            </a:r>
            <a:endParaRPr kumimoji="0" lang="en-US" dirty="0"/>
          </a:p>
        </p:txBody>
      </p:sp>
      <p:sp>
        <p:nvSpPr>
          <p:cNvPr id="9" name="Subtitle 8"/>
          <p:cNvSpPr>
            <a:spLocks noGrp="1"/>
          </p:cNvSpPr>
          <p:nvPr>
            <p:ph type="subTitle" idx="1"/>
          </p:nvPr>
        </p:nvSpPr>
        <p:spPr>
          <a:xfrm>
            <a:off x="1524000" y="3124200"/>
            <a:ext cx="9436100" cy="762000"/>
          </a:xfrm>
        </p:spPr>
        <p:txBody>
          <a:bodyPr/>
          <a:lstStyle>
            <a:lvl1pPr marL="0" indent="0" algn="r">
              <a:buNone/>
              <a:defRPr sz="2000">
                <a:solidFill>
                  <a:schemeClr val="tx2"/>
                </a:solidFill>
                <a:latin typeface="Candara" panose="020E0502030303020204" pitchFamily="34"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21" name="Rectangle 20"/>
          <p:cNvSpPr/>
          <p:nvPr/>
        </p:nvSpPr>
        <p:spPr>
          <a:xfrm>
            <a:off x="1206500" y="111442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3124200"/>
            <a:ext cx="9753600" cy="7620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111442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3124200"/>
            <a:ext cx="304800" cy="7620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BCE0B330-C09A-8B4E-AA0B-69C4967F3F7C}"/>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7" name="Picture 16" descr="A picture containing object, clock, screen, room&#10;&#10;Description automatically generated">
            <a:extLst>
              <a:ext uri="{FF2B5EF4-FFF2-40B4-BE49-F238E27FC236}">
                <a16:creationId xmlns:a16="http://schemas.microsoft.com/office/drawing/2014/main" id="{CDD5D102-CB1C-F145-B6F8-B83F3880C7D9}"/>
              </a:ext>
            </a:extLst>
          </p:cNvPr>
          <p:cNvPicPr>
            <a:picLocks noChangeAspect="1"/>
          </p:cNvPicPr>
          <p:nvPr/>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214370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8" name="Group 13"/>
          <p:cNvGrpSpPr>
            <a:grpSpLocks/>
          </p:cNvGrpSpPr>
          <p:nvPr/>
        </p:nvGrpSpPr>
        <p:grpSpPr bwMode="auto">
          <a:xfrm>
            <a:off x="10570634" y="5932488"/>
            <a:ext cx="1722966" cy="1008062"/>
            <a:chOff x="4850" y="3497"/>
            <a:chExt cx="814" cy="635"/>
          </a:xfrm>
        </p:grpSpPr>
        <p:sp>
          <p:nvSpPr>
            <p:cNvPr id="9"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0"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1"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2"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BB22BF41-9245-E84D-99B0-C150039F09A3}" type="datetimeFigureOut">
              <a:rPr lang="en-US" smtClean="0"/>
              <a:t>8/26/2021</a:t>
            </a:fld>
            <a:endParaRPr lang="en-US"/>
          </a:p>
        </p:txBody>
      </p:sp>
    </p:spTree>
    <p:extLst>
      <p:ext uri="{BB962C8B-B14F-4D97-AF65-F5344CB8AC3E}">
        <p14:creationId xmlns:p14="http://schemas.microsoft.com/office/powerpoint/2010/main" val="26935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1" name="Group 13"/>
          <p:cNvGrpSpPr>
            <a:grpSpLocks/>
          </p:cNvGrpSpPr>
          <p:nvPr/>
        </p:nvGrpSpPr>
        <p:grpSpPr bwMode="auto">
          <a:xfrm>
            <a:off x="10570634" y="5932488"/>
            <a:ext cx="1722966" cy="1008062"/>
            <a:chOff x="4850" y="3497"/>
            <a:chExt cx="814" cy="635"/>
          </a:xfrm>
        </p:grpSpPr>
        <p:sp>
          <p:nvSpPr>
            <p:cNvPr id="12"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3"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4"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5"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BB22BF41-9245-E84D-99B0-C150039F09A3}" type="datetimeFigureOut">
              <a:rPr lang="en-US" smtClean="0"/>
              <a:t>8/26/2021</a:t>
            </a:fld>
            <a:endParaRPr lang="en-US"/>
          </a:p>
        </p:txBody>
      </p:sp>
      <p:sp>
        <p:nvSpPr>
          <p:cNvPr id="17" name="TextBox 16"/>
          <p:cNvSpPr txBox="1"/>
          <p:nvPr/>
        </p:nvSpPr>
        <p:spPr>
          <a:xfrm>
            <a:off x="2540000" y="6397824"/>
            <a:ext cx="4572000" cy="307777"/>
          </a:xfrm>
          <a:prstGeom prst="rect">
            <a:avLst/>
          </a:prstGeom>
          <a:noFill/>
        </p:spPr>
        <p:txBody>
          <a:bodyPr wrap="square" rtlCol="0">
            <a:spAutoFit/>
          </a:bodyPr>
          <a:lstStyle/>
          <a:p>
            <a:r>
              <a:rPr kumimoji="0" lang="en-US" sz="1400" kern="1200" dirty="0">
                <a:solidFill>
                  <a:srgbClr val="0808C0"/>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79055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16610"/>
          </a:xfrm>
        </p:spPr>
        <p:txBody>
          <a:bodyPr/>
          <a:lstStyle/>
          <a:p>
            <a:r>
              <a:rPr kumimoji="0" lang="en-US"/>
              <a:t>Click to edit Master title style</a:t>
            </a:r>
            <a:endParaRPr kumimoji="0" lang="en-US" dirty="0"/>
          </a:p>
        </p:txBody>
      </p:sp>
      <p:sp>
        <p:nvSpPr>
          <p:cNvPr id="6" name="Slide Number Placeholder 5"/>
          <p:cNvSpPr>
            <a:spLocks noGrp="1"/>
          </p:cNvSpPr>
          <p:nvPr>
            <p:ph type="sldNum" sz="quarter" idx="12"/>
          </p:nvPr>
        </p:nvSpPr>
        <p:spPr>
          <a:xfrm>
            <a:off x="886950" y="6338389"/>
            <a:ext cx="1261164" cy="365760"/>
          </a:xfrm>
          <a:prstGeom prst="rect">
            <a:avLst/>
          </a:prstGeom>
        </p:spPr>
        <p:txBody>
          <a:bodyPr/>
          <a:lstStyle/>
          <a:p>
            <a:fld id="{86E00D81-A243-204E-9897-44BD133A87DB}" type="slidenum">
              <a:rPr lang="en-US" smtClean="0"/>
              <a:t>‹#›</a:t>
            </a:fld>
            <a:endParaRPr lang="en-US" dirty="0"/>
          </a:p>
        </p:txBody>
      </p:sp>
      <p:sp>
        <p:nvSpPr>
          <p:cNvPr id="8" name="Content Placeholder 7"/>
          <p:cNvSpPr>
            <a:spLocks noGrp="1"/>
          </p:cNvSpPr>
          <p:nvPr>
            <p:ph sz="quarter" idx="1"/>
          </p:nvPr>
        </p:nvSpPr>
        <p:spPr>
          <a:xfrm>
            <a:off x="157507" y="1032691"/>
            <a:ext cx="11508922" cy="4792617"/>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4" name="Date Placeholder 27"/>
          <p:cNvSpPr>
            <a:spLocks noGrp="1"/>
          </p:cNvSpPr>
          <p:nvPr>
            <p:ph type="dt" sz="half" idx="10"/>
          </p:nvPr>
        </p:nvSpPr>
        <p:spPr>
          <a:xfrm>
            <a:off x="4820050" y="6365810"/>
            <a:ext cx="2551899" cy="365760"/>
          </a:xfrm>
          <a:prstGeom prst="rect">
            <a:avLst/>
          </a:prstGeom>
        </p:spPr>
        <p:txBody>
          <a:bodyPr/>
          <a:lstStyle>
            <a:lvl1pPr algn="ctr">
              <a:defRPr sz="1800">
                <a:latin typeface="Candara" panose="020E0502030303020204" pitchFamily="34" charset="0"/>
              </a:defRPr>
            </a:lvl1pPr>
          </a:lstStyle>
          <a:p>
            <a:r>
              <a:rPr lang="en-US" dirty="0">
                <a:hlinkClick r:id="rId2"/>
              </a:rPr>
              <a:t>http://aviral.lab.asu.edu/</a:t>
            </a:r>
            <a:endParaRPr lang="en-US" dirty="0"/>
          </a:p>
        </p:txBody>
      </p:sp>
    </p:spTree>
    <p:extLst>
      <p:ext uri="{BB962C8B-B14F-4D97-AF65-F5344CB8AC3E}">
        <p14:creationId xmlns:p14="http://schemas.microsoft.com/office/powerpoint/2010/main" val="388844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66800"/>
            <a:ext cx="9448800" cy="1280160"/>
          </a:xfrm>
        </p:spPr>
        <p:txBody>
          <a:bodyPr anchor="t" anchorCtr="0"/>
          <a:lstStyle>
            <a:lvl1pPr algn="r">
              <a:buNone/>
              <a:defRPr sz="3200" b="0" cap="none" baseline="0">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727200" y="28956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a:xfrm>
            <a:off x="1219200" y="10668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10668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8092CCAB-AB79-FF48-BB64-9B731D39FE94}"/>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dirty="0">
                <a:hlinkClick r:id="rId2"/>
              </a:rPr>
              <a:t>http://aviral.lab.asu.edu/</a:t>
            </a:r>
            <a:endParaRPr lang="en-US" dirty="0"/>
          </a:p>
        </p:txBody>
      </p:sp>
      <p:pic>
        <p:nvPicPr>
          <p:cNvPr id="18" name="Picture 17" descr="A picture containing object, clock, screen, room&#10;&#10;Description automatically generated">
            <a:extLst>
              <a:ext uri="{FF2B5EF4-FFF2-40B4-BE49-F238E27FC236}">
                <a16:creationId xmlns:a16="http://schemas.microsoft.com/office/drawing/2014/main" id="{3A78478A-CCF5-A64D-882E-20C5BAD06934}"/>
              </a:ext>
            </a:extLst>
          </p:cNvPr>
          <p:cNvPicPr>
            <a:picLocks noChangeAspect="1"/>
          </p:cNvPicPr>
          <p:nvPr/>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11032261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a:t>Click to edit Master title style</a:t>
            </a:r>
            <a:endParaRPr kumimoji="0" lang="en-US" dirty="0"/>
          </a:p>
        </p:txBody>
      </p:sp>
      <p:sp>
        <p:nvSpPr>
          <p:cNvPr id="9" name="Content Placeholder 8"/>
          <p:cNvSpPr>
            <a:spLocks noGrp="1"/>
          </p:cNvSpPr>
          <p:nvPr>
            <p:ph sz="quarter" idx="1"/>
          </p:nvPr>
        </p:nvSpPr>
        <p:spPr>
          <a:xfrm>
            <a:off x="336550" y="1007758"/>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Content Placeholder 10"/>
          <p:cNvSpPr>
            <a:spLocks noGrp="1"/>
          </p:cNvSpPr>
          <p:nvPr>
            <p:ph sz="quarter" idx="2"/>
          </p:nvPr>
        </p:nvSpPr>
        <p:spPr>
          <a:xfrm>
            <a:off x="6231297" y="1048793"/>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6" name="Date Placeholder 27">
            <a:extLst>
              <a:ext uri="{FF2B5EF4-FFF2-40B4-BE49-F238E27FC236}">
                <a16:creationId xmlns:a16="http://schemas.microsoft.com/office/drawing/2014/main" id="{AF625E83-E07C-2D4D-BD0C-10946C3C975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18221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0857"/>
          </a:xfrm>
        </p:spPr>
        <p:txBody>
          <a:bodyPr anchor="ctr"/>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8" name="Date Placeholder 27">
            <a:extLst>
              <a:ext uri="{FF2B5EF4-FFF2-40B4-BE49-F238E27FC236}">
                <a16:creationId xmlns:a16="http://schemas.microsoft.com/office/drawing/2014/main" id="{E7970657-EC88-024C-8290-A7B6534FF319}"/>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dirty="0">
                <a:hlinkClick r:id="rId2"/>
              </a:rPr>
              <a:t>http://aviral.lab.asu.edu/</a:t>
            </a:r>
            <a:endParaRPr lang="en-US" dirty="0"/>
          </a:p>
        </p:txBody>
      </p:sp>
    </p:spTree>
    <p:extLst>
      <p:ext uri="{BB962C8B-B14F-4D97-AF65-F5344CB8AC3E}">
        <p14:creationId xmlns:p14="http://schemas.microsoft.com/office/powerpoint/2010/main" val="330501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a:t>Click to edit Master title style</a:t>
            </a:r>
            <a:endParaRPr kumimoji="0"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3" name="Date Placeholder 27">
            <a:extLst>
              <a:ext uri="{FF2B5EF4-FFF2-40B4-BE49-F238E27FC236}">
                <a16:creationId xmlns:a16="http://schemas.microsoft.com/office/drawing/2014/main" id="{CAF2259C-C183-3640-A509-F39E34FA1F70}"/>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2844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3" name="Date Placeholder 27">
            <a:extLst>
              <a:ext uri="{FF2B5EF4-FFF2-40B4-BE49-F238E27FC236}">
                <a16:creationId xmlns:a16="http://schemas.microsoft.com/office/drawing/2014/main" id="{483D13DE-6015-8A4F-BDFC-71BF62E8204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6" name="Picture 15" descr="A picture containing object, clock, screen, room&#10;&#10;Description automatically generated">
            <a:extLst>
              <a:ext uri="{FF2B5EF4-FFF2-40B4-BE49-F238E27FC236}">
                <a16:creationId xmlns:a16="http://schemas.microsoft.com/office/drawing/2014/main" id="{29EBD462-D640-5448-9ABD-588D241C240E}"/>
              </a:ext>
            </a:extLst>
          </p:cNvPr>
          <p:cNvPicPr>
            <a:picLocks noChangeAspect="1"/>
          </p:cNvPicPr>
          <p:nvPr/>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335093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endParaRPr kumimoji="0" lang="en-US" dirty="0"/>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9" name="TextBox 18"/>
          <p:cNvSpPr txBox="1"/>
          <p:nvPr/>
        </p:nvSpPr>
        <p:spPr>
          <a:xfrm>
            <a:off x="5234432" y="6353175"/>
            <a:ext cx="1723136" cy="338554"/>
          </a:xfrm>
          <a:prstGeom prst="rect">
            <a:avLst/>
          </a:prstGeom>
          <a:noFill/>
        </p:spPr>
        <p:txBody>
          <a:bodyPr wrap="square" rtlCol="0">
            <a:spAutoFit/>
          </a:bodyPr>
          <a:lstStyle/>
          <a:p>
            <a:r>
              <a:rPr kumimoji="0" lang="en-US" sz="1600" kern="1200" dirty="0" err="1">
                <a:solidFill>
                  <a:srgbClr val="0808C0"/>
                </a:solidFill>
                <a:latin typeface="Candara" panose="020E0502030303020204" pitchFamily="34" charset="0"/>
                <a:ea typeface="+mn-ea"/>
                <a:cs typeface="+mn-cs"/>
              </a:rPr>
              <a:t>aviral.lab.asu.edu</a:t>
            </a:r>
            <a:endParaRPr kumimoji="0" lang="en-US" sz="1600" kern="1200" dirty="0">
              <a:solidFill>
                <a:srgbClr val="0808C0"/>
              </a:solidFill>
              <a:latin typeface="Candara" panose="020E0502030303020204" pitchFamily="34" charset="0"/>
              <a:ea typeface="+mn-ea"/>
              <a:cs typeface="+mn-cs"/>
            </a:endParaRPr>
          </a:p>
        </p:txBody>
      </p:sp>
      <p:pic>
        <p:nvPicPr>
          <p:cNvPr id="18" name="Picture 17" descr="A picture containing object, clock, screen, room&#10;&#10;Description automatically generated">
            <a:extLst>
              <a:ext uri="{FF2B5EF4-FFF2-40B4-BE49-F238E27FC236}">
                <a16:creationId xmlns:a16="http://schemas.microsoft.com/office/drawing/2014/main" id="{732FA9EB-AFF4-3F4C-84AF-EC57F8F87443}"/>
              </a:ext>
            </a:extLst>
          </p:cNvPr>
          <p:cNvPicPr>
            <a:picLocks noChangeAspect="1"/>
          </p:cNvPicPr>
          <p:nvPr/>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5098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endParaRPr kumimoji="0" lang="en-US" dirty="0"/>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2" name="Group 13"/>
          <p:cNvGrpSpPr>
            <a:grpSpLocks/>
          </p:cNvGrpSpPr>
          <p:nvPr/>
        </p:nvGrpSpPr>
        <p:grpSpPr bwMode="auto">
          <a:xfrm>
            <a:off x="10570634" y="5932488"/>
            <a:ext cx="1722966" cy="1008062"/>
            <a:chOff x="4850" y="3497"/>
            <a:chExt cx="814" cy="635"/>
          </a:xfrm>
        </p:grpSpPr>
        <p:sp>
          <p:nvSpPr>
            <p:cNvPr id="13"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4"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5"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6"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BB22BF41-9245-E84D-99B0-C150039F09A3}" type="datetimeFigureOut">
              <a:rPr lang="en-US" smtClean="0"/>
              <a:t>8/26/2021</a:t>
            </a:fld>
            <a:endParaRPr lang="en-US"/>
          </a:p>
        </p:txBody>
      </p:sp>
      <p:sp>
        <p:nvSpPr>
          <p:cNvPr id="18" name="TextBox 17"/>
          <p:cNvSpPr txBox="1"/>
          <p:nvPr/>
        </p:nvSpPr>
        <p:spPr>
          <a:xfrm>
            <a:off x="2540000" y="6397824"/>
            <a:ext cx="4572000" cy="307777"/>
          </a:xfrm>
          <a:prstGeom prst="rect">
            <a:avLst/>
          </a:prstGeom>
          <a:noFill/>
        </p:spPr>
        <p:txBody>
          <a:bodyPr wrap="square" rtlCol="0">
            <a:spAutoFit/>
          </a:bodyPr>
          <a:lstStyle/>
          <a:p>
            <a:r>
              <a:rPr kumimoji="0" lang="en-US" sz="1400" kern="1200" dirty="0">
                <a:solidFill>
                  <a:schemeClr val="tx1"/>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96831753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aviral.lab.asu.edu/"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0"/>
            <a:ext cx="12192000" cy="838200"/>
          </a:xfrm>
          <a:prstGeom prst="rect">
            <a:avLst/>
          </a:prstGeom>
        </p:spPr>
        <p:txBody>
          <a:bodyPr vert="horz" anchor="b" anchorCtr="0">
            <a:no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203201" y="990600"/>
            <a:ext cx="11696700" cy="52578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28" name="Straight Connector 27"/>
          <p:cNvSpPr>
            <a:spLocks noChangeShapeType="1"/>
          </p:cNvSpPr>
          <p:nvPr/>
        </p:nvSpPr>
        <p:spPr bwMode="auto">
          <a:xfrm>
            <a:off x="609600" y="6353174"/>
            <a:ext cx="8295861" cy="3175"/>
          </a:xfrm>
          <a:prstGeom prst="line">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0" y="838200"/>
            <a:ext cx="12192000" cy="0"/>
          </a:xfrm>
          <a:prstGeom prst="line">
            <a:avLst/>
          </a:prstGeom>
          <a:noFill/>
          <a:ln w="63500" cap="flat" cmpd="sng" algn="ctr">
            <a:gradFill flip="none" rotWithShape="1">
              <a:gsLst>
                <a:gs pos="0">
                  <a:srgbClr val="0808C0"/>
                </a:gs>
                <a:gs pos="50000">
                  <a:schemeClr val="accent1">
                    <a:tint val="44500"/>
                    <a:satMod val="160000"/>
                  </a:schemeClr>
                </a:gs>
                <a:gs pos="100000">
                  <a:schemeClr val="accent1">
                    <a:tint val="23500"/>
                    <a:satMod val="160000"/>
                  </a:schemeClr>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4"/>
          </p:nvPr>
        </p:nvSpPr>
        <p:spPr>
          <a:xfrm>
            <a:off x="816864" y="6356350"/>
            <a:ext cx="1723136" cy="365760"/>
          </a:xfrm>
          <a:prstGeom prst="rect">
            <a:avLst/>
          </a:prstGeom>
        </p:spPr>
        <p:txBody>
          <a:bodyPr/>
          <a:lstStyle>
            <a:lvl1pPr>
              <a:defRPr>
                <a:latin typeface="Candara" panose="020E0502030303020204" pitchFamily="34" charset="0"/>
              </a:defRPr>
            </a:lvl1pPr>
          </a:lstStyle>
          <a:p>
            <a:fld id="{86E00D81-A243-204E-9897-44BD133A87DB}" type="slidenum">
              <a:rPr lang="en-US" smtClean="0"/>
              <a:pPr/>
              <a:t>‹#›</a:t>
            </a:fld>
            <a:endParaRPr lang="en-US"/>
          </a:p>
        </p:txBody>
      </p:sp>
      <p:pic>
        <p:nvPicPr>
          <p:cNvPr id="3" name="Picture 2" descr="A picture containing object, clock, screen, room&#10;&#10;Description automatically generated">
            <a:extLst>
              <a:ext uri="{FF2B5EF4-FFF2-40B4-BE49-F238E27FC236}">
                <a16:creationId xmlns:a16="http://schemas.microsoft.com/office/drawing/2014/main" id="{08BFDCC2-5E3C-F64F-A838-CACDA0738A6A}"/>
              </a:ext>
            </a:extLst>
          </p:cNvPr>
          <p:cNvPicPr>
            <a:picLocks noChangeAspect="1"/>
          </p:cNvPicPr>
          <p:nvPr/>
        </p:nvPicPr>
        <p:blipFill>
          <a:blip r:embed="rId13"/>
          <a:stretch>
            <a:fillRect/>
          </a:stretch>
        </p:blipFill>
        <p:spPr>
          <a:xfrm>
            <a:off x="9009128" y="5797598"/>
            <a:ext cx="3315392" cy="1044111"/>
          </a:xfrm>
          <a:prstGeom prst="rect">
            <a:avLst/>
          </a:prstGeom>
        </p:spPr>
      </p:pic>
      <p:sp>
        <p:nvSpPr>
          <p:cNvPr id="21" name="Date Placeholder 27">
            <a:extLst>
              <a:ext uri="{FF2B5EF4-FFF2-40B4-BE49-F238E27FC236}">
                <a16:creationId xmlns:a16="http://schemas.microsoft.com/office/drawing/2014/main" id="{301C601F-B298-1347-BC11-1F805E41861E}"/>
              </a:ext>
            </a:extLst>
          </p:cNvPr>
          <p:cNvSpPr>
            <a:spLocks noGrp="1"/>
          </p:cNvSpPr>
          <p:nvPr>
            <p:ph type="dt" sz="half" idx="2"/>
          </p:nvPr>
        </p:nvSpPr>
        <p:spPr>
          <a:xfrm>
            <a:off x="4820050" y="6365810"/>
            <a:ext cx="2551899" cy="365760"/>
          </a:xfrm>
          <a:prstGeom prst="rect">
            <a:avLst/>
          </a:prstGeom>
        </p:spPr>
        <p:txBody>
          <a:bodyPr/>
          <a:lstStyle>
            <a:lvl1pPr algn="ctr">
              <a:defRPr sz="1800"/>
            </a:lvl1pPr>
          </a:lstStyle>
          <a:p>
            <a:r>
              <a:rPr lang="en-US">
                <a:hlinkClick r:id="rId14"/>
              </a:rPr>
              <a:t>http://aviral.lab.asu.edu/</a:t>
            </a:r>
            <a:endParaRPr lang="en-US" dirty="0"/>
          </a:p>
        </p:txBody>
      </p:sp>
    </p:spTree>
    <p:extLst>
      <p:ext uri="{BB962C8B-B14F-4D97-AF65-F5344CB8AC3E}">
        <p14:creationId xmlns:p14="http://schemas.microsoft.com/office/powerpoint/2010/main" val="130329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b="1" kern="1200">
          <a:solidFill>
            <a:srgbClr val="000066"/>
          </a:solidFill>
          <a:effectLst>
            <a:outerShdw blurRad="38100" dist="38100" dir="2700000" algn="tl">
              <a:srgbClr val="000000">
                <a:alpha val="43137"/>
              </a:srgbClr>
            </a:outerShdw>
          </a:effectLst>
          <a:latin typeface="Candara" pitchFamily="34" charset="0"/>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2.png"/><Relationship Id="rId3" Type="http://schemas.openxmlformats.org/officeDocument/2006/relationships/image" Target="../media/image405.png"/><Relationship Id="rId21" Type="http://schemas.openxmlformats.org/officeDocument/2006/relationships/image" Target="../media/image48.png"/><Relationship Id="rId7" Type="http://schemas.openxmlformats.org/officeDocument/2006/relationships/image" Target="../media/image409.png"/><Relationship Id="rId12" Type="http://schemas.openxmlformats.org/officeDocument/2006/relationships/image" Target="../media/image411.png"/><Relationship Id="rId17" Type="http://schemas.openxmlformats.org/officeDocument/2006/relationships/image" Target="../media/image322.png"/><Relationship Id="rId2" Type="http://schemas.openxmlformats.org/officeDocument/2006/relationships/notesSlide" Target="../notesSlides/notesSlide14.xml"/><Relationship Id="rId20" Type="http://schemas.openxmlformats.org/officeDocument/2006/relationships/image" Target="../media/image217.png"/><Relationship Id="rId16" Type="http://schemas.openxmlformats.org/officeDocument/2006/relationships/image" Target="../media/image414.png"/><Relationship Id="rId1" Type="http://schemas.openxmlformats.org/officeDocument/2006/relationships/slideLayout" Target="../slideLayouts/slideLayout2.xml"/><Relationship Id="rId6" Type="http://schemas.openxmlformats.org/officeDocument/2006/relationships/image" Target="../media/image408.png"/><Relationship Id="rId11" Type="http://schemas.openxmlformats.org/officeDocument/2006/relationships/image" Target="../media/image316.png"/><Relationship Id="rId5" Type="http://schemas.openxmlformats.org/officeDocument/2006/relationships/image" Target="../media/image407.png"/><Relationship Id="rId15" Type="http://schemas.openxmlformats.org/officeDocument/2006/relationships/image" Target="../media/image413.png"/><Relationship Id="rId19" Type="http://schemas.openxmlformats.org/officeDocument/2006/relationships/image" Target="../media/image416.png"/><Relationship Id="rId10" Type="http://schemas.openxmlformats.org/officeDocument/2006/relationships/image" Target="../media/image315.png"/><Relationship Id="rId4" Type="http://schemas.openxmlformats.org/officeDocument/2006/relationships/image" Target="../media/image406.png"/><Relationship Id="rId9" Type="http://schemas.openxmlformats.org/officeDocument/2006/relationships/image" Target="../media/image47.png"/><Relationship Id="rId14" Type="http://schemas.openxmlformats.org/officeDocument/2006/relationships/image" Target="../media/image319.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3311.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15.xml"/><Relationship Id="rId16" Type="http://schemas.openxmlformats.org/officeDocument/2006/relationships/image" Target="../media/image4611.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4511.png"/><Relationship Id="rId10" Type="http://schemas.openxmlformats.org/officeDocument/2006/relationships/image" Target="../media/image140.png"/><Relationship Id="rId4" Type="http://schemas.openxmlformats.org/officeDocument/2006/relationships/image" Target="../media/image4411.png"/><Relationship Id="rId9" Type="http://schemas.openxmlformats.org/officeDocument/2006/relationships/image" Target="../media/image139.png"/><Relationship Id="rId14" Type="http://schemas.openxmlformats.org/officeDocument/2006/relationships/image" Target="../media/image3411.png"/></Relationships>
</file>

<file path=ppt/slides/_rels/slide16.xml.rels><?xml version="1.0" encoding="UTF-8" standalone="yes"?>
<Relationships xmlns="http://schemas.openxmlformats.org/package/2006/relationships"><Relationship Id="rId8" Type="http://schemas.openxmlformats.org/officeDocument/2006/relationships/image" Target="../media/image3810.png"/><Relationship Id="rId13" Type="http://schemas.openxmlformats.org/officeDocument/2006/relationships/image" Target="../media/image4310.png"/><Relationship Id="rId18" Type="http://schemas.openxmlformats.org/officeDocument/2006/relationships/image" Target="../media/image4810.png"/><Relationship Id="rId3" Type="http://schemas.openxmlformats.org/officeDocument/2006/relationships/image" Target="../media/image3310.png"/><Relationship Id="rId21" Type="http://schemas.openxmlformats.org/officeDocument/2006/relationships/image" Target="../media/image51.png"/><Relationship Id="rId7" Type="http://schemas.openxmlformats.org/officeDocument/2006/relationships/image" Target="../media/image3710.png"/><Relationship Id="rId12" Type="http://schemas.openxmlformats.org/officeDocument/2006/relationships/image" Target="../media/image4210.png"/><Relationship Id="rId17" Type="http://schemas.openxmlformats.org/officeDocument/2006/relationships/image" Target="../media/image4710.png"/><Relationship Id="rId2" Type="http://schemas.openxmlformats.org/officeDocument/2006/relationships/notesSlide" Target="../notesSlides/notesSlide16.xml"/><Relationship Id="rId16" Type="http://schemas.openxmlformats.org/officeDocument/2006/relationships/image" Target="../media/image4610.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10.png"/><Relationship Id="rId11" Type="http://schemas.openxmlformats.org/officeDocument/2006/relationships/image" Target="../media/image4110.png"/><Relationship Id="rId5" Type="http://schemas.openxmlformats.org/officeDocument/2006/relationships/image" Target="../media/image3510.png"/><Relationship Id="rId15" Type="http://schemas.openxmlformats.org/officeDocument/2006/relationships/image" Target="../media/image4510.png"/><Relationship Id="rId10" Type="http://schemas.openxmlformats.org/officeDocument/2006/relationships/image" Target="../media/image4010.png"/><Relationship Id="rId19" Type="http://schemas.openxmlformats.org/officeDocument/2006/relationships/image" Target="../media/image4910.png"/><Relationship Id="rId4" Type="http://schemas.openxmlformats.org/officeDocument/2006/relationships/image" Target="../media/image3410.png"/><Relationship Id="rId9" Type="http://schemas.openxmlformats.org/officeDocument/2006/relationships/image" Target="../media/image3910.png"/><Relationship Id="rId14" Type="http://schemas.openxmlformats.org/officeDocument/2006/relationships/image" Target="../media/image4410.png"/><Relationship Id="rId22"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110.png"/><Relationship Id="rId18" Type="http://schemas.openxmlformats.org/officeDocument/2006/relationships/image" Target="../media/image63.png"/><Relationship Id="rId3" Type="http://schemas.openxmlformats.org/officeDocument/2006/relationships/image" Target="../media/image3410.png"/><Relationship Id="rId21" Type="http://schemas.openxmlformats.org/officeDocument/2006/relationships/image" Target="../media/image66.pn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17.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4710.pn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8.png"/><Relationship Id="rId19" Type="http://schemas.openxmlformats.org/officeDocument/2006/relationships/image" Target="../media/image64.png"/><Relationship Id="rId4" Type="http://schemas.openxmlformats.org/officeDocument/2006/relationships/image" Target="../media/image3510.png"/><Relationship Id="rId9" Type="http://schemas.openxmlformats.org/officeDocument/2006/relationships/image" Target="../media/image57.png"/><Relationship Id="rId14" Type="http://schemas.openxmlformats.org/officeDocument/2006/relationships/image" Target="../media/image3710.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notesSlide" Target="../notesSlides/notesSlide18.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2" Type="http://schemas.openxmlformats.org/officeDocument/2006/relationships/notesSlide" Target="../notesSlides/notesSlide19.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jpeg"/><Relationship Id="rId7" Type="http://schemas.openxmlformats.org/officeDocument/2006/relationships/diagramLayout" Target="../diagrams/layout1.xml"/><Relationship Id="rId12"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6.jpeg"/><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4.jpe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notesSlide" Target="../notesSlides/notesSlide20.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24.xml.rels><?xml version="1.0" encoding="UTF-8" standalone="yes"?>
<Relationships xmlns="http://schemas.openxmlformats.org/package/2006/relationships"><Relationship Id="rId3" Type="http://schemas.openxmlformats.org/officeDocument/2006/relationships/image" Target="../media/image1440.png"/><Relationship Id="rId7"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6.png"/><Relationship Id="rId4" Type="http://schemas.openxmlformats.org/officeDocument/2006/relationships/image" Target="../media/image145.png"/></Relationships>
</file>

<file path=ppt/slides/_rels/slide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62.jpeg"/><Relationship Id="rId4" Type="http://schemas.openxmlformats.org/officeDocument/2006/relationships/image" Target="../media/image16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30.png"/><Relationship Id="rId21" Type="http://schemas.openxmlformats.org/officeDocument/2006/relationships/image" Target="../media/image33.png"/><Relationship Id="rId12" Type="http://schemas.openxmlformats.org/officeDocument/2006/relationships/image" Target="../media/image22.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customXml" Target="../ink/ink2.xml"/><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6.png"/><Relationship Id="rId22"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F3FD-1D74-8042-BBF0-76362775E93B}"/>
              </a:ext>
            </a:extLst>
          </p:cNvPr>
          <p:cNvSpPr>
            <a:spLocks noGrp="1"/>
          </p:cNvSpPr>
          <p:nvPr>
            <p:ph type="ctrTitle"/>
          </p:nvPr>
        </p:nvSpPr>
        <p:spPr/>
        <p:txBody>
          <a:bodyPr>
            <a:normAutofit/>
          </a:bodyPr>
          <a:lstStyle/>
          <a:p>
            <a:r>
              <a:rPr lang="en-US" dirty="0"/>
              <a:t>A Methodology and Formalism to Handle Timing Uncertainties in Cyber-Physical Systems</a:t>
            </a:r>
          </a:p>
        </p:txBody>
      </p:sp>
      <p:sp>
        <p:nvSpPr>
          <p:cNvPr id="3" name="Subtitle 2">
            <a:extLst>
              <a:ext uri="{FF2B5EF4-FFF2-40B4-BE49-F238E27FC236}">
                <a16:creationId xmlns:a16="http://schemas.microsoft.com/office/drawing/2014/main" id="{7878F3A0-ADEF-0142-9835-0EE3811D020E}"/>
              </a:ext>
            </a:extLst>
          </p:cNvPr>
          <p:cNvSpPr>
            <a:spLocks noGrp="1"/>
          </p:cNvSpPr>
          <p:nvPr>
            <p:ph type="subTitle" idx="1"/>
          </p:nvPr>
        </p:nvSpPr>
        <p:spPr/>
        <p:txBody>
          <a:bodyPr/>
          <a:lstStyle/>
          <a:p>
            <a:r>
              <a:rPr lang="en-US"/>
              <a:t>Mohammadreza Mehrabian</a:t>
            </a:r>
          </a:p>
        </p:txBody>
      </p:sp>
    </p:spTree>
    <p:extLst>
      <p:ext uri="{BB962C8B-B14F-4D97-AF65-F5344CB8AC3E}">
        <p14:creationId xmlns:p14="http://schemas.microsoft.com/office/powerpoint/2010/main" val="449078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How to Use Natural Deduction in TTL for Consistency Check</a:t>
            </a:r>
          </a:p>
        </p:txBody>
      </p:sp>
      <p:sp>
        <p:nvSpPr>
          <p:cNvPr id="6" name="Content Placeholder 2">
            <a:extLst>
              <a:ext uri="{FF2B5EF4-FFF2-40B4-BE49-F238E27FC236}">
                <a16:creationId xmlns:a16="http://schemas.microsoft.com/office/drawing/2014/main" id="{2F3712F5-BFD8-8042-86F8-214BB8D25B4C}"/>
              </a:ext>
            </a:extLst>
          </p:cNvPr>
          <p:cNvSpPr txBox="1">
            <a:spLocks/>
          </p:cNvSpPr>
          <p:nvPr/>
        </p:nvSpPr>
        <p:spPr>
          <a:xfrm>
            <a:off x="-33630" y="1046966"/>
            <a:ext cx="6801677"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A natural deduction proof begins with assumptions and/or hypotheses, and then applies the rules.</a:t>
            </a:r>
          </a:p>
          <a:p>
            <a:r>
              <a:rPr lang="en-US" sz="2400" dirty="0">
                <a:latin typeface="Calibri" panose="020F0502020204030204" pitchFamily="34" charset="0"/>
                <a:cs typeface="Calibri" panose="020F0502020204030204" pitchFamily="34" charset="0"/>
              </a:rPr>
              <a:t>Using the proposed monitoring method and a SMT solver we can check the consistency of statements.</a:t>
            </a:r>
          </a:p>
          <a:p>
            <a:pPr lvl="3"/>
            <a:endParaRPr lang="en-US" sz="2000" dirty="0">
              <a:latin typeface="Calibri" panose="020F0502020204030204" pitchFamily="34" charset="0"/>
              <a:cs typeface="Calibri" panose="020F0502020204030204" pitchFamily="34" charset="0"/>
            </a:endParaRPr>
          </a:p>
          <a:p>
            <a:pPr lvl="2"/>
            <a:endParaRPr lang="en-US" sz="2400" dirty="0">
              <a:latin typeface="Calibri" panose="020F0502020204030204" pitchFamily="34" charset="0"/>
              <a:cs typeface="Calibri" panose="020F0502020204030204" pitchFamily="34" charset="0"/>
            </a:endParaRPr>
          </a:p>
          <a:p>
            <a:pPr lvl="2"/>
            <a:endParaRPr lang="en-US" sz="2400" dirty="0">
              <a:latin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C4F7D978-13A4-4168-BB0C-7DD38268AF5F}"/>
              </a:ext>
            </a:extLst>
          </p:cNvPr>
          <p:cNvSpPr>
            <a:spLocks noGrp="1"/>
          </p:cNvSpPr>
          <p:nvPr>
            <p:ph type="sldNum" sz="quarter" idx="12"/>
          </p:nvPr>
        </p:nvSpPr>
        <p:spPr/>
        <p:txBody>
          <a:bodyPr/>
          <a:lstStyle/>
          <a:p>
            <a:fld id="{E8F92A37-2A0B-8E4C-9ABC-FE271A1E1749}" type="slidenum">
              <a:rPr lang="en-US" smtClean="0">
                <a:latin typeface="Calibri" panose="020F0502020204030204" pitchFamily="34" charset="0"/>
                <a:cs typeface="Calibri" panose="020F0502020204030204" pitchFamily="34" charset="0"/>
              </a:rPr>
              <a:t>10</a:t>
            </a:fld>
            <a:endParaRPr lang="en-US">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5BA144FF-E5F2-4EB9-819C-182495820193}"/>
              </a:ext>
            </a:extLst>
          </p:cNvPr>
          <p:cNvPicPr>
            <a:picLocks noChangeAspect="1"/>
          </p:cNvPicPr>
          <p:nvPr/>
        </p:nvPicPr>
        <p:blipFill>
          <a:blip r:embed="rId3"/>
          <a:stretch>
            <a:fillRect/>
          </a:stretch>
        </p:blipFill>
        <p:spPr>
          <a:xfrm>
            <a:off x="6701249" y="1604918"/>
            <a:ext cx="5097535" cy="2822891"/>
          </a:xfrm>
          <a:prstGeom prst="rect">
            <a:avLst/>
          </a:prstGeom>
        </p:spPr>
      </p:pic>
      <p:sp>
        <p:nvSpPr>
          <p:cNvPr id="21" name="Freeform 6">
            <a:extLst>
              <a:ext uri="{FF2B5EF4-FFF2-40B4-BE49-F238E27FC236}">
                <a16:creationId xmlns:a16="http://schemas.microsoft.com/office/drawing/2014/main" id="{73539D5E-F935-453F-9DA6-BB69C9113537}"/>
              </a:ext>
            </a:extLst>
          </p:cNvPr>
          <p:cNvSpPr/>
          <p:nvPr/>
        </p:nvSpPr>
        <p:spPr>
          <a:xfrm>
            <a:off x="7479451" y="890407"/>
            <a:ext cx="1704672" cy="1510162"/>
          </a:xfrm>
          <a:custGeom>
            <a:avLst/>
            <a:gdLst>
              <a:gd name="connsiteX0" fmla="*/ 0 w 1704672"/>
              <a:gd name="connsiteY0" fmla="*/ 648924 h 1510162"/>
              <a:gd name="connsiteX1" fmla="*/ 637954 w 1704672"/>
              <a:gd name="connsiteY1" fmla="*/ 338 h 1510162"/>
              <a:gd name="connsiteX2" fmla="*/ 1658680 w 1704672"/>
              <a:gd name="connsiteY2" fmla="*/ 723352 h 1510162"/>
              <a:gd name="connsiteX3" fmla="*/ 1541721 w 1704672"/>
              <a:gd name="connsiteY3" fmla="*/ 1510162 h 1510162"/>
              <a:gd name="connsiteX4" fmla="*/ 1541721 w 1704672"/>
              <a:gd name="connsiteY4" fmla="*/ 1510162 h 1510162"/>
              <a:gd name="connsiteX5" fmla="*/ 1541721 w 1704672"/>
              <a:gd name="connsiteY5" fmla="*/ 1510162 h 1510162"/>
              <a:gd name="connsiteX6" fmla="*/ 1541721 w 1704672"/>
              <a:gd name="connsiteY6" fmla="*/ 1510162 h 151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4672" h="1510162">
                <a:moveTo>
                  <a:pt x="0" y="648924"/>
                </a:moveTo>
                <a:cubicBezTo>
                  <a:pt x="180753" y="318428"/>
                  <a:pt x="361507" y="-12067"/>
                  <a:pt x="637954" y="338"/>
                </a:cubicBezTo>
                <a:cubicBezTo>
                  <a:pt x="914401" y="12743"/>
                  <a:pt x="1508052" y="471715"/>
                  <a:pt x="1658680" y="723352"/>
                </a:cubicBezTo>
                <a:cubicBezTo>
                  <a:pt x="1809308" y="974989"/>
                  <a:pt x="1541721" y="1510162"/>
                  <a:pt x="1541721" y="1510162"/>
                </a:cubicBezTo>
                <a:lnTo>
                  <a:pt x="1541721" y="1510162"/>
                </a:lnTo>
                <a:lnTo>
                  <a:pt x="1541721" y="1510162"/>
                </a:lnTo>
                <a:lnTo>
                  <a:pt x="1541721" y="1510162"/>
                </a:lnTo>
              </a:path>
            </a:pathLst>
          </a:custGeom>
          <a:noFill/>
          <a:ln w="190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Freeform 9">
            <a:extLst>
              <a:ext uri="{FF2B5EF4-FFF2-40B4-BE49-F238E27FC236}">
                <a16:creationId xmlns:a16="http://schemas.microsoft.com/office/drawing/2014/main" id="{7019E59F-0BF2-4AA5-9558-BA9D10D9E561}"/>
              </a:ext>
            </a:extLst>
          </p:cNvPr>
          <p:cNvSpPr/>
          <p:nvPr/>
        </p:nvSpPr>
        <p:spPr>
          <a:xfrm>
            <a:off x="8361953" y="1784209"/>
            <a:ext cx="1377195" cy="1020397"/>
          </a:xfrm>
          <a:custGeom>
            <a:avLst/>
            <a:gdLst>
              <a:gd name="connsiteX0" fmla="*/ 0 w 1377195"/>
              <a:gd name="connsiteY0" fmla="*/ 329281 h 1020397"/>
              <a:gd name="connsiteX1" fmla="*/ 637954 w 1377195"/>
              <a:gd name="connsiteY1" fmla="*/ 10304 h 1020397"/>
              <a:gd name="connsiteX2" fmla="*/ 1244009 w 1377195"/>
              <a:gd name="connsiteY2" fmla="*/ 127262 h 1020397"/>
              <a:gd name="connsiteX3" fmla="*/ 1339702 w 1377195"/>
              <a:gd name="connsiteY3" fmla="*/ 605727 h 1020397"/>
              <a:gd name="connsiteX4" fmla="*/ 754912 w 1377195"/>
              <a:gd name="connsiteY4" fmla="*/ 1020397 h 102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195" h="1020397">
                <a:moveTo>
                  <a:pt x="0" y="329281"/>
                </a:moveTo>
                <a:cubicBezTo>
                  <a:pt x="215309" y="186627"/>
                  <a:pt x="430619" y="43974"/>
                  <a:pt x="637954" y="10304"/>
                </a:cubicBezTo>
                <a:cubicBezTo>
                  <a:pt x="845289" y="-23366"/>
                  <a:pt x="1127051" y="28025"/>
                  <a:pt x="1244009" y="127262"/>
                </a:cubicBezTo>
                <a:cubicBezTo>
                  <a:pt x="1360967" y="226499"/>
                  <a:pt x="1421218" y="456871"/>
                  <a:pt x="1339702" y="605727"/>
                </a:cubicBezTo>
                <a:cubicBezTo>
                  <a:pt x="1258186" y="754583"/>
                  <a:pt x="1006549" y="887490"/>
                  <a:pt x="754912" y="1020397"/>
                </a:cubicBezTo>
              </a:path>
            </a:pathLst>
          </a:custGeom>
          <a:noFill/>
          <a:ln w="190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BD4F909-717E-4ABF-820F-E56273D6CCC0}"/>
              </a:ext>
            </a:extLst>
          </p:cNvPr>
          <p:cNvSpPr txBox="1"/>
          <p:nvPr/>
        </p:nvSpPr>
        <p:spPr>
          <a:xfrm>
            <a:off x="8558334" y="863045"/>
            <a:ext cx="1794081"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Elimination rules</a:t>
            </a:r>
          </a:p>
        </p:txBody>
      </p:sp>
      <p:sp>
        <p:nvSpPr>
          <p:cNvPr id="24" name="Freeform 11">
            <a:extLst>
              <a:ext uri="{FF2B5EF4-FFF2-40B4-BE49-F238E27FC236}">
                <a16:creationId xmlns:a16="http://schemas.microsoft.com/office/drawing/2014/main" id="{08CE20D1-47EE-4B72-AF21-5F304BA13EB4}"/>
              </a:ext>
            </a:extLst>
          </p:cNvPr>
          <p:cNvSpPr/>
          <p:nvPr/>
        </p:nvSpPr>
        <p:spPr>
          <a:xfrm>
            <a:off x="8664429" y="3937016"/>
            <a:ext cx="1238451" cy="1343539"/>
          </a:xfrm>
          <a:custGeom>
            <a:avLst/>
            <a:gdLst>
              <a:gd name="connsiteX0" fmla="*/ 850604 w 1238451"/>
              <a:gd name="connsiteY0" fmla="*/ 0 h 1127376"/>
              <a:gd name="connsiteX1" fmla="*/ 1233376 w 1238451"/>
              <a:gd name="connsiteY1" fmla="*/ 606055 h 1127376"/>
              <a:gd name="connsiteX2" fmla="*/ 606055 w 1238451"/>
              <a:gd name="connsiteY2" fmla="*/ 1127051 h 1127376"/>
              <a:gd name="connsiteX3" fmla="*/ 0 w 1238451"/>
              <a:gd name="connsiteY3" fmla="*/ 531627 h 1127376"/>
            </a:gdLst>
            <a:ahLst/>
            <a:cxnLst>
              <a:cxn ang="0">
                <a:pos x="connsiteX0" y="connsiteY0"/>
              </a:cxn>
              <a:cxn ang="0">
                <a:pos x="connsiteX1" y="connsiteY1"/>
              </a:cxn>
              <a:cxn ang="0">
                <a:pos x="connsiteX2" y="connsiteY2"/>
              </a:cxn>
              <a:cxn ang="0">
                <a:pos x="connsiteX3" y="connsiteY3"/>
              </a:cxn>
            </a:cxnLst>
            <a:rect l="l" t="t" r="r" b="b"/>
            <a:pathLst>
              <a:path w="1238451" h="1127376">
                <a:moveTo>
                  <a:pt x="850604" y="0"/>
                </a:moveTo>
                <a:cubicBezTo>
                  <a:pt x="1062369" y="209106"/>
                  <a:pt x="1274134" y="418213"/>
                  <a:pt x="1233376" y="606055"/>
                </a:cubicBezTo>
                <a:cubicBezTo>
                  <a:pt x="1192618" y="793897"/>
                  <a:pt x="811618" y="1139456"/>
                  <a:pt x="606055" y="1127051"/>
                </a:cubicBezTo>
                <a:cubicBezTo>
                  <a:pt x="400492" y="1114646"/>
                  <a:pt x="200246" y="823136"/>
                  <a:pt x="0" y="531627"/>
                </a:cubicBezTo>
              </a:path>
            </a:pathLst>
          </a:custGeom>
          <a:noFill/>
          <a:ln w="19050">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F73F59C0-8C57-4DB3-B357-FF5F3E4C3F74}"/>
              </a:ext>
            </a:extLst>
          </p:cNvPr>
          <p:cNvSpPr txBox="1"/>
          <p:nvPr/>
        </p:nvSpPr>
        <p:spPr>
          <a:xfrm>
            <a:off x="8472297" y="5239787"/>
            <a:ext cx="1834156"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Introduction rule</a:t>
            </a:r>
          </a:p>
        </p:txBody>
      </p:sp>
      <p:sp>
        <p:nvSpPr>
          <p:cNvPr id="26" name="Up Arrow 2">
            <a:extLst>
              <a:ext uri="{FF2B5EF4-FFF2-40B4-BE49-F238E27FC236}">
                <a16:creationId xmlns:a16="http://schemas.microsoft.com/office/drawing/2014/main" id="{C843ECAF-5ECD-4EAA-8090-858FDEA330E6}"/>
              </a:ext>
            </a:extLst>
          </p:cNvPr>
          <p:cNvSpPr/>
          <p:nvPr/>
        </p:nvSpPr>
        <p:spPr>
          <a:xfrm>
            <a:off x="6809338" y="4276417"/>
            <a:ext cx="196646" cy="7583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Up Arrow 13">
            <a:extLst>
              <a:ext uri="{FF2B5EF4-FFF2-40B4-BE49-F238E27FC236}">
                <a16:creationId xmlns:a16="http://schemas.microsoft.com/office/drawing/2014/main" id="{ADEC20E2-42FE-4699-90B7-CD040C022726}"/>
              </a:ext>
            </a:extLst>
          </p:cNvPr>
          <p:cNvSpPr/>
          <p:nvPr/>
        </p:nvSpPr>
        <p:spPr>
          <a:xfrm>
            <a:off x="7709234" y="4380353"/>
            <a:ext cx="196646" cy="134353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Up Arrow 14">
            <a:extLst>
              <a:ext uri="{FF2B5EF4-FFF2-40B4-BE49-F238E27FC236}">
                <a16:creationId xmlns:a16="http://schemas.microsoft.com/office/drawing/2014/main" id="{B2702521-C325-4BD3-8B91-4C0F5A50F7D3}"/>
              </a:ext>
            </a:extLst>
          </p:cNvPr>
          <p:cNvSpPr/>
          <p:nvPr/>
        </p:nvSpPr>
        <p:spPr>
          <a:xfrm rot="12679775">
            <a:off x="11358448" y="1724729"/>
            <a:ext cx="315650" cy="6429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BB6859ED-974F-48ED-BECC-535DCE1D9FDF}"/>
              </a:ext>
            </a:extLst>
          </p:cNvPr>
          <p:cNvSpPr txBox="1"/>
          <p:nvPr/>
        </p:nvSpPr>
        <p:spPr>
          <a:xfrm>
            <a:off x="7161485" y="5761519"/>
            <a:ext cx="1454244"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Applied rules</a:t>
            </a:r>
          </a:p>
        </p:txBody>
      </p:sp>
      <p:sp>
        <p:nvSpPr>
          <p:cNvPr id="31" name="TextBox 30">
            <a:extLst>
              <a:ext uri="{FF2B5EF4-FFF2-40B4-BE49-F238E27FC236}">
                <a16:creationId xmlns:a16="http://schemas.microsoft.com/office/drawing/2014/main" id="{4D1C612E-EC2E-4FE4-BA12-3A348400819C}"/>
              </a:ext>
            </a:extLst>
          </p:cNvPr>
          <p:cNvSpPr txBox="1"/>
          <p:nvPr/>
        </p:nvSpPr>
        <p:spPr>
          <a:xfrm>
            <a:off x="10574513" y="703570"/>
            <a:ext cx="1637154" cy="1200329"/>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The rule name and the line on which a rule is applied.</a:t>
            </a:r>
          </a:p>
        </p:txBody>
      </p:sp>
      <p:pic>
        <p:nvPicPr>
          <p:cNvPr id="7" name="Picture 6" descr="Graphical user interface, diagram, application, Word&#10;&#10;Description automatically generated">
            <a:extLst>
              <a:ext uri="{FF2B5EF4-FFF2-40B4-BE49-F238E27FC236}">
                <a16:creationId xmlns:a16="http://schemas.microsoft.com/office/drawing/2014/main" id="{81AE7723-8CC6-4F38-92F5-2983B2B646CD}"/>
              </a:ext>
            </a:extLst>
          </p:cNvPr>
          <p:cNvPicPr>
            <a:picLocks noChangeAspect="1"/>
          </p:cNvPicPr>
          <p:nvPr/>
        </p:nvPicPr>
        <p:blipFill>
          <a:blip r:embed="rId4"/>
          <a:stretch>
            <a:fillRect/>
          </a:stretch>
        </p:blipFill>
        <p:spPr>
          <a:xfrm>
            <a:off x="350745" y="3456929"/>
            <a:ext cx="5946931" cy="2152190"/>
          </a:xfrm>
          <a:prstGeom prst="rect">
            <a:avLst/>
          </a:prstGeom>
        </p:spPr>
      </p:pic>
      <p:sp>
        <p:nvSpPr>
          <p:cNvPr id="29" name="TextBox 28">
            <a:extLst>
              <a:ext uri="{FF2B5EF4-FFF2-40B4-BE49-F238E27FC236}">
                <a16:creationId xmlns:a16="http://schemas.microsoft.com/office/drawing/2014/main" id="{4449C690-4674-47B9-811D-AE736AD7DBD3}"/>
              </a:ext>
            </a:extLst>
          </p:cNvPr>
          <p:cNvSpPr txBox="1"/>
          <p:nvPr/>
        </p:nvSpPr>
        <p:spPr>
          <a:xfrm>
            <a:off x="6181916" y="5024357"/>
            <a:ext cx="140775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Line number</a:t>
            </a:r>
          </a:p>
        </p:txBody>
      </p:sp>
    </p:spTree>
    <p:extLst>
      <p:ext uri="{BB962C8B-B14F-4D97-AF65-F5344CB8AC3E}">
        <p14:creationId xmlns:p14="http://schemas.microsoft.com/office/powerpoint/2010/main" val="2907233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46570"/>
            <a:ext cx="121035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1">
                <a:solidFill>
                  <a:srgbClr val="0000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Thesis Statement: Timing Uncertainties Must be Handled in CPS Specification, Modeling, and Validation</a:t>
            </a:r>
          </a:p>
        </p:txBody>
      </p:sp>
      <p:sp>
        <p:nvSpPr>
          <p:cNvPr id="6" name="Slide Number Placeholder 5">
            <a:extLst>
              <a:ext uri="{FF2B5EF4-FFF2-40B4-BE49-F238E27FC236}">
                <a16:creationId xmlns:a16="http://schemas.microsoft.com/office/drawing/2014/main" id="{C230B5B6-F219-488E-929E-8AB59F086170}"/>
              </a:ext>
            </a:extLst>
          </p:cNvPr>
          <p:cNvSpPr>
            <a:spLocks noGrp="1"/>
          </p:cNvSpPr>
          <p:nvPr>
            <p:ph type="sldNum" sz="quarter" idx="12"/>
          </p:nvPr>
        </p:nvSpPr>
        <p:spPr>
          <a:xfrm>
            <a:off x="810461" y="6356350"/>
            <a:ext cx="1723136" cy="365760"/>
          </a:xfrm>
        </p:spPr>
        <p:txBody>
          <a:bodyPr/>
          <a:lstStyle/>
          <a:p>
            <a:fld id="{E8F92A37-2A0B-8E4C-9ABC-FE271A1E1749}" type="slidenum">
              <a:rPr lang="en-US" smtClean="0">
                <a:latin typeface="Calibri" panose="020F0502020204030204" pitchFamily="34" charset="0"/>
                <a:cs typeface="Calibri" panose="020F0502020204030204" pitchFamily="34" charset="0"/>
              </a:rPr>
              <a:t>11</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0</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m:t>
                    </m:r>
                    <m:r>
                      <a:rPr lang="en-US" sz="1200" b="0" i="1" smtClean="0">
                        <a:highlight>
                          <a:srgbClr val="CCFFCC"/>
                        </a:highlight>
                        <a:latin typeface="Cambria Math" panose="02040503050406030204" pitchFamily="18" charset="0"/>
                        <a:cs typeface="Calibri" panose="020F0502020204030204" pitchFamily="34" charset="0"/>
                      </a:rPr>
                      <m:t>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12" name="Oval 11">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13" name="Oval 12">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14" name="Oval 13">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16" name="Oval 15">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17" name="TextBox 16">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100</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5</m:t>
                    </m:r>
                    <m:r>
                      <a:rPr lang="en-US" sz="1200" b="0" i="1" dirty="0" smtClean="0">
                        <a:highlight>
                          <a:srgbClr val="CCFFCC"/>
                        </a:highlight>
                        <a:latin typeface="Cambria Math" panose="02040503050406030204" pitchFamily="18" charset="0"/>
                        <a:cs typeface="Calibri" panose="020F0502020204030204" pitchFamily="34" charset="0"/>
                      </a:rPr>
                      <m:t>)</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100</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5</m:t>
                    </m:r>
                    <m:r>
                      <a:rPr lang="en-US" sz="1200" b="0" i="1" dirty="0" smtClean="0">
                        <a:highlight>
                          <a:srgbClr val="CCFFCC"/>
                        </a:highlight>
                        <a:latin typeface="Cambria Math" panose="02040503050406030204" pitchFamily="18" charset="0"/>
                        <a:cs typeface="Calibri" panose="020F0502020204030204" pitchFamily="34" charset="0"/>
                      </a:rPr>
                      <m:t>)</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22" name="Group 21"/>
          <p:cNvGrpSpPr/>
          <p:nvPr/>
        </p:nvGrpSpPr>
        <p:grpSpPr>
          <a:xfrm>
            <a:off x="432853" y="1157195"/>
            <a:ext cx="4465770" cy="5036027"/>
            <a:chOff x="7014628" y="1042895"/>
            <a:chExt cx="4465770" cy="5036027"/>
          </a:xfrm>
        </p:grpSpPr>
        <p:pic>
          <p:nvPicPr>
            <p:cNvPr id="23" name="Picture 22">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4" name="Picture 23">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25" name="Group 24">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55"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26" name="Group 25">
              <a:extLst>
                <a:ext uri="{FF2B5EF4-FFF2-40B4-BE49-F238E27FC236}">
                  <a16:creationId xmlns:a16="http://schemas.microsoft.com/office/drawing/2014/main" id="{1759B4A4-1A64-4C80-8BD5-A8F47635EFCB}"/>
                </a:ext>
              </a:extLst>
            </p:cNvPr>
            <p:cNvGrpSpPr/>
            <p:nvPr/>
          </p:nvGrpSpPr>
          <p:grpSpPr>
            <a:xfrm>
              <a:off x="7014628" y="2898685"/>
              <a:ext cx="4465770" cy="1374411"/>
              <a:chOff x="6943990" y="2768561"/>
              <a:chExt cx="4465770" cy="1374411"/>
            </a:xfrm>
          </p:grpSpPr>
          <p:grpSp>
            <p:nvGrpSpPr>
              <p:cNvPr id="43" name="Group 42">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45" name="Group 44">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47" name="Picture 46">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48" name="Picture 47">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49" name="Group 48">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50" name="Straight Arrow Connector 49">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4" name="TextBox 43">
                <a:extLst>
                  <a:ext uri="{FF2B5EF4-FFF2-40B4-BE49-F238E27FC236}">
                    <a16:creationId xmlns:a16="http://schemas.microsoft.com/office/drawing/2014/main" id="{C57B5C68-3864-4471-A3C2-44A0EB13FB81}"/>
                  </a:ext>
                </a:extLst>
              </p:cNvPr>
              <p:cNvSpPr txBox="1"/>
              <p:nvPr/>
            </p:nvSpPr>
            <p:spPr>
              <a:xfrm>
                <a:off x="6980106" y="2831871"/>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27" name="Group 26">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30" name="Group 29">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32" name="Group 31">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5" name="Picture 34">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37" name="Group 36">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38" name="Straight Arrow Connector 37">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33"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31" name="TextBox 30">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28"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58" name="TextBox 57">
            <a:extLst>
              <a:ext uri="{FF2B5EF4-FFF2-40B4-BE49-F238E27FC236}">
                <a16:creationId xmlns:a16="http://schemas.microsoft.com/office/drawing/2014/main" id="{18D449CB-319E-4389-8DD9-0BF7FF9A4203}"/>
              </a:ext>
            </a:extLst>
          </p:cNvPr>
          <p:cNvSpPr txBox="1"/>
          <p:nvPr/>
        </p:nvSpPr>
        <p:spPr>
          <a:xfrm>
            <a:off x="1237326" y="6237702"/>
            <a:ext cx="7640363" cy="646331"/>
          </a:xfrm>
          <a:prstGeom prst="rect">
            <a:avLst/>
          </a:prstGeom>
          <a:noFill/>
        </p:spPr>
        <p:txBody>
          <a:bodyPr wrap="square" rtlCol="0">
            <a:spAutoFit/>
          </a:bodyPr>
          <a:lstStyle/>
          <a:p>
            <a:pPr algn="just"/>
            <a:r>
              <a:rPr lang="en-US" sz="1200">
                <a:latin typeface="Calibri" panose="020F0502020204030204" pitchFamily="34" charset="0"/>
                <a:cs typeface="Calibri" panose="020F0502020204030204" pitchFamily="34" charset="0"/>
              </a:rPr>
              <a:t>Shrivastava, Aviral, </a:t>
            </a:r>
            <a:r>
              <a:rPr lang="en-US" sz="1200" b="1">
                <a:latin typeface="Calibri" panose="020F0502020204030204" pitchFamily="34" charset="0"/>
                <a:cs typeface="Calibri" panose="020F0502020204030204" pitchFamily="34" charset="0"/>
              </a:rPr>
              <a:t>Mohammadreza Mehrabian</a:t>
            </a:r>
            <a:r>
              <a:rPr lang="en-US" sz="1200">
                <a:latin typeface="Calibri" panose="020F0502020204030204" pitchFamily="34" charset="0"/>
                <a:cs typeface="Calibri" panose="020F0502020204030204" pitchFamily="34" charset="0"/>
              </a:rPr>
              <a:t>, Mohammad </a:t>
            </a:r>
            <a:r>
              <a:rPr lang="en-US" sz="1200" err="1">
                <a:latin typeface="Calibri" panose="020F0502020204030204" pitchFamily="34" charset="0"/>
                <a:cs typeface="Calibri" panose="020F0502020204030204" pitchFamily="34" charset="0"/>
              </a:rPr>
              <a:t>Khayatian</a:t>
            </a:r>
            <a:r>
              <a:rPr lang="en-US" sz="1200">
                <a:latin typeface="Calibri" panose="020F0502020204030204" pitchFamily="34" charset="0"/>
                <a:cs typeface="Calibri" panose="020F0502020204030204" pitchFamily="34" charset="0"/>
              </a:rPr>
              <a:t>, Patricia </a:t>
            </a:r>
            <a:r>
              <a:rPr lang="en-US" sz="1200" err="1">
                <a:latin typeface="Calibri" panose="020F0502020204030204" pitchFamily="34" charset="0"/>
                <a:cs typeface="Calibri" panose="020F0502020204030204" pitchFamily="34" charset="0"/>
              </a:rPr>
              <a:t>Derler</a:t>
            </a:r>
            <a:r>
              <a:rPr lang="en-US" sz="1200">
                <a:latin typeface="Calibri" panose="020F0502020204030204" pitchFamily="34" charset="0"/>
                <a:cs typeface="Calibri" panose="020F0502020204030204" pitchFamily="34" charset="0"/>
              </a:rPr>
              <a:t>, Hugo Andrade, Kevin Stanton, </a:t>
            </a:r>
            <a:r>
              <a:rPr lang="en-US" sz="1200" err="1">
                <a:latin typeface="Calibri" panose="020F0502020204030204" pitchFamily="34" charset="0"/>
                <a:cs typeface="Calibri" panose="020F0502020204030204" pitchFamily="34" charset="0"/>
              </a:rPr>
              <a:t>Ya-Shian</a:t>
            </a:r>
            <a:r>
              <a:rPr lang="en-US" sz="1200">
                <a:latin typeface="Calibri" panose="020F0502020204030204" pitchFamily="34" charset="0"/>
                <a:cs typeface="Calibri" panose="020F0502020204030204" pitchFamily="34" charset="0"/>
              </a:rPr>
              <a:t> Li-</a:t>
            </a:r>
            <a:r>
              <a:rPr lang="en-US" sz="1200" err="1">
                <a:latin typeface="Calibri" panose="020F0502020204030204" pitchFamily="34" charset="0"/>
                <a:cs typeface="Calibri" panose="020F0502020204030204" pitchFamily="34" charset="0"/>
              </a:rPr>
              <a:t>Baboud</a:t>
            </a:r>
            <a:r>
              <a:rPr lang="en-US" sz="1200">
                <a:latin typeface="Calibri" panose="020F0502020204030204" pitchFamily="34" charset="0"/>
                <a:cs typeface="Calibri" panose="020F0502020204030204" pitchFamily="34" charset="0"/>
              </a:rPr>
              <a:t>, Edward </a:t>
            </a:r>
            <a:r>
              <a:rPr lang="en-US" sz="1200" err="1">
                <a:latin typeface="Calibri" panose="020F0502020204030204" pitchFamily="34" charset="0"/>
                <a:cs typeface="Calibri" panose="020F0502020204030204" pitchFamily="34" charset="0"/>
              </a:rPr>
              <a:t>Griffor</a:t>
            </a:r>
            <a:r>
              <a:rPr lang="en-US" sz="1200">
                <a:latin typeface="Calibri" panose="020F0502020204030204" pitchFamily="34" charset="0"/>
                <a:cs typeface="Calibri" panose="020F0502020204030204" pitchFamily="34" charset="0"/>
              </a:rPr>
              <a:t>, Marc Weiss, and John </a:t>
            </a:r>
            <a:r>
              <a:rPr lang="en-US" sz="1200" err="1">
                <a:latin typeface="Calibri" panose="020F0502020204030204" pitchFamily="34" charset="0"/>
                <a:cs typeface="Calibri" panose="020F0502020204030204" pitchFamily="34" charset="0"/>
              </a:rPr>
              <a:t>Eidson</a:t>
            </a:r>
            <a:r>
              <a:rPr lang="en-US" sz="1200">
                <a:latin typeface="Calibri" panose="020F0502020204030204" pitchFamily="34" charset="0"/>
                <a:cs typeface="Calibri" panose="020F0502020204030204" pitchFamily="34" charset="0"/>
              </a:rPr>
              <a:t>. "A testbed to verify the timing behavior of cyber-physical systems." In Proceedings of the 54th Annual Design Automation Conference 2017, pp. 1-6. 2017.</a:t>
            </a:r>
          </a:p>
        </p:txBody>
      </p:sp>
      <p:sp>
        <p:nvSpPr>
          <p:cNvPr id="59" name="Rectangle 58">
            <a:extLst>
              <a:ext uri="{FF2B5EF4-FFF2-40B4-BE49-F238E27FC236}">
                <a16:creationId xmlns:a16="http://schemas.microsoft.com/office/drawing/2014/main" id="{4F8192B9-FBBC-4A1B-A5E5-1E89B9687F72}"/>
              </a:ext>
            </a:extLst>
          </p:cNvPr>
          <p:cNvSpPr/>
          <p:nvPr/>
        </p:nvSpPr>
        <p:spPr>
          <a:xfrm>
            <a:off x="5249307" y="1459953"/>
            <a:ext cx="6841555" cy="1877437"/>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Tolerance Needs to be considered in the system properties.</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Timestamp Temporal Logic (TTL) explicitly expresses the Tolerance  with which system properties must be met </a:t>
            </a:r>
          </a:p>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System properties must be consistent, considering tolerances.</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TTL reasoning system that provides axioms and rules to perform consistency check among timing specifications while considering tolerances.</a:t>
            </a:r>
          </a:p>
        </p:txBody>
      </p:sp>
      <p:sp>
        <p:nvSpPr>
          <p:cNvPr id="60" name="Rectangle 59">
            <a:extLst>
              <a:ext uri="{FF2B5EF4-FFF2-40B4-BE49-F238E27FC236}">
                <a16:creationId xmlns:a16="http://schemas.microsoft.com/office/drawing/2014/main" id="{8C84FB0C-5A2B-4E73-8A2E-F0EB0C8DBAF2}"/>
              </a:ext>
            </a:extLst>
          </p:cNvPr>
          <p:cNvSpPr/>
          <p:nvPr/>
        </p:nvSpPr>
        <p:spPr>
          <a:xfrm>
            <a:off x="5167526" y="3583002"/>
            <a:ext cx="6990668" cy="2400657"/>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Uncertainties and tolerances should be considered when choosing testing equipment.</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a methodology to test if a monitoring device will allow system properties expressed in TTL (with tolerance) to validate the built CPS (with uncertainties).</a:t>
            </a:r>
          </a:p>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Testing methods must take uncertainties and tolerance into account.</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an efficient Monitoring Approach (TMA) that provides one-way guarantee that the built system meets the system properties expressed in TTL (with tolerance), even in the presence of measurement uncertainties.</a:t>
            </a:r>
          </a:p>
        </p:txBody>
      </p:sp>
    </p:spTree>
    <p:extLst>
      <p:ext uri="{BB962C8B-B14F-4D97-AF65-F5344CB8AC3E}">
        <p14:creationId xmlns:p14="http://schemas.microsoft.com/office/powerpoint/2010/main" val="122890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5D75-414D-4DF7-83C0-634532EE5C2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Testbed Should be Precise Enough for Monitoring</a:t>
            </a:r>
          </a:p>
        </p:txBody>
      </p:sp>
      <p:sp>
        <p:nvSpPr>
          <p:cNvPr id="3" name="Slide Number Placeholder 2">
            <a:extLst>
              <a:ext uri="{FF2B5EF4-FFF2-40B4-BE49-F238E27FC236}">
                <a16:creationId xmlns:a16="http://schemas.microsoft.com/office/drawing/2014/main" id="{41BB98FB-9E41-4E76-81B7-9E913CDF4993}"/>
              </a:ext>
            </a:extLst>
          </p:cNvPr>
          <p:cNvSpPr>
            <a:spLocks noGrp="1"/>
          </p:cNvSpPr>
          <p:nvPr>
            <p:ph type="sldNum" sz="quarter" idx="12"/>
          </p:nvPr>
        </p:nvSpPr>
        <p:spPr/>
        <p:txBody>
          <a:bodyPr/>
          <a:lstStyle/>
          <a:p>
            <a:fld id="{E8F92A37-2A0B-8E4C-9ABC-FE271A1E1749}" type="slidenum">
              <a:rPr lang="en-US" smtClean="0">
                <a:latin typeface="Calibri" panose="020F0502020204030204" pitchFamily="34" charset="0"/>
                <a:cs typeface="Calibri" panose="020F0502020204030204" pitchFamily="34" charset="0"/>
              </a:rPr>
              <a:t>12</a:t>
            </a:fld>
            <a:endParaRPr lang="en-US">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BAF0950E-4A4E-42A8-9CAE-E8E75A6C7166}"/>
              </a:ext>
            </a:extLst>
          </p:cNvPr>
          <p:cNvSpPr txBox="1">
            <a:spLocks/>
          </p:cNvSpPr>
          <p:nvPr/>
        </p:nvSpPr>
        <p:spPr>
          <a:xfrm>
            <a:off x="165557" y="3079613"/>
            <a:ext cx="6040325" cy="844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064C614-80D6-4398-B5BE-125BB1394951}"/>
              </a:ext>
            </a:extLst>
          </p:cNvPr>
          <p:cNvSpPr txBox="1"/>
          <p:nvPr/>
        </p:nvSpPr>
        <p:spPr>
          <a:xfrm>
            <a:off x="14779490" y="8213797"/>
            <a:ext cx="2360583"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ADC resolution impact</a:t>
            </a:r>
          </a:p>
        </p:txBody>
      </p:sp>
      <p:sp>
        <p:nvSpPr>
          <p:cNvPr id="12" name="TextBox 11">
            <a:extLst>
              <a:ext uri="{FF2B5EF4-FFF2-40B4-BE49-F238E27FC236}">
                <a16:creationId xmlns:a16="http://schemas.microsoft.com/office/drawing/2014/main" id="{3C7691C8-9422-47BC-936F-848B0926B0E5}"/>
              </a:ext>
            </a:extLst>
          </p:cNvPr>
          <p:cNvSpPr txBox="1"/>
          <p:nvPr/>
        </p:nvSpPr>
        <p:spPr>
          <a:xfrm>
            <a:off x="4061562" y="8948037"/>
            <a:ext cx="2550698"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Input impedance impact</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F3957BE4-1A2A-427B-BBD4-2684F60D38D2}"/>
                  </a:ext>
                </a:extLst>
              </p:cNvPr>
              <p:cNvSpPr txBox="1">
                <a:spLocks/>
              </p:cNvSpPr>
              <p:nvPr/>
            </p:nvSpPr>
            <p:spPr>
              <a:xfrm>
                <a:off x="153708" y="1058504"/>
                <a:ext cx="6966099" cy="5145971"/>
              </a:xfrm>
              <a:prstGeom prst="rect">
                <a:avLst/>
              </a:prstGeom>
            </p:spPr>
            <p:txBody>
              <a:bodyPr vert="horz">
                <a:normAutofit fontScale="62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900" dirty="0">
                    <a:latin typeface="Calibri" panose="020F0502020204030204" pitchFamily="34" charset="0"/>
                    <a:cs typeface="Calibri" panose="020F0502020204030204" pitchFamily="34" charset="0"/>
                  </a:rPr>
                  <a:t>If the precision of monitoring system is not less than tolerance of a specific CPS, it is not good enough for monitoring of that CPS.</a:t>
                </a:r>
              </a:p>
              <a:p>
                <a:r>
                  <a:rPr lang="en-US" sz="2900" dirty="0">
                    <a:latin typeface="Calibri" panose="020F0502020204030204" pitchFamily="34" charset="0"/>
                    <a:cs typeface="Calibri" panose="020F0502020204030204" pitchFamily="34" charset="0"/>
                  </a:rPr>
                  <a:t>Two important parameters in the testbed to calculate its precision are:</a:t>
                </a:r>
              </a:p>
              <a:p>
                <a:pPr lvl="1"/>
                <a:r>
                  <a:rPr lang="en-US" dirty="0">
                    <a:latin typeface="Calibri" panose="020F0502020204030204" pitchFamily="34" charset="0"/>
                    <a:cs typeface="Calibri" panose="020F0502020204030204" pitchFamily="34" charset="0"/>
                  </a:rPr>
                  <a:t>Sampling Frequency.</a:t>
                </a:r>
              </a:p>
              <a:p>
                <a:pPr lvl="2"/>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𝛿</m:t>
                        </m:r>
                      </m:e>
                      <m:sub>
                        <m:r>
                          <a:rPr lang="en-US" b="0" i="1" smtClean="0">
                            <a:latin typeface="Cambria Math" panose="02040503050406030204" pitchFamily="18" charset="0"/>
                            <a:cs typeface="Calibri" panose="020F0502020204030204" pitchFamily="34" charset="0"/>
                          </a:rPr>
                          <m:t>𝑠</m:t>
                        </m:r>
                      </m:sub>
                    </m:sSub>
                    <m:r>
                      <a:rPr lang="en-US" b="0" i="1" smtClean="0">
                        <a:latin typeface="Cambria Math" panose="02040503050406030204" pitchFamily="18" charset="0"/>
                        <a:cs typeface="Calibri" panose="020F0502020204030204" pitchFamily="34" charset="0"/>
                      </a:rPr>
                      <m:t>=</m:t>
                    </m:r>
                    <m:f>
                      <m:fPr>
                        <m:ctrlPr>
                          <a:rPr lang="en-US" b="0" i="1" smtClean="0">
                            <a:latin typeface="Cambria Math" panose="02040503050406030204" pitchFamily="18" charset="0"/>
                            <a:cs typeface="Calibri" panose="020F0502020204030204" pitchFamily="34" charset="0"/>
                          </a:rPr>
                        </m:ctrlPr>
                      </m:fPr>
                      <m:num>
                        <m:r>
                          <a:rPr lang="en-US" b="0" i="1" smtClean="0">
                            <a:latin typeface="Cambria Math" panose="02040503050406030204" pitchFamily="18" charset="0"/>
                            <a:cs typeface="Calibri" panose="020F0502020204030204" pitchFamily="34" charset="0"/>
                          </a:rPr>
                          <m:t>1</m:t>
                        </m:r>
                      </m:num>
                      <m:den>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𝑓</m:t>
                            </m:r>
                          </m:e>
                          <m:sub>
                            <m:r>
                              <a:rPr lang="en-US" b="0" i="1" smtClean="0">
                                <a:latin typeface="Cambria Math" panose="02040503050406030204" pitchFamily="18" charset="0"/>
                                <a:cs typeface="Calibri" panose="020F0502020204030204" pitchFamily="34" charset="0"/>
                              </a:rPr>
                              <m:t>𝑠</m:t>
                            </m:r>
                          </m:sub>
                        </m:sSub>
                      </m:den>
                    </m:f>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Synchronization drift</a:t>
                </a:r>
              </a:p>
              <a:p>
                <a:pPr lvl="2"/>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𝛿</m:t>
                        </m:r>
                      </m:e>
                      <m:sub>
                        <m:r>
                          <a:rPr lang="en-US" b="0" i="1" smtClean="0">
                            <a:latin typeface="Cambria Math" panose="02040503050406030204" pitchFamily="18" charset="0"/>
                            <a:cs typeface="Calibri" panose="020F0502020204030204" pitchFamily="34" charset="0"/>
                          </a:rPr>
                          <m:t>𝑠𝑦𝑛𝑐</m:t>
                        </m:r>
                      </m:sub>
                    </m:sSub>
                    <m:r>
                      <a:rPr lang="en-US" b="0" i="1" smtClean="0">
                        <a:latin typeface="Cambria Math" panose="02040503050406030204" pitchFamily="18" charset="0"/>
                        <a:cs typeface="Calibri" panose="020F0502020204030204" pitchFamily="34" charset="0"/>
                      </a:rPr>
                      <m:t>=</m:t>
                    </m:r>
                    <m:f>
                      <m:fPr>
                        <m:ctrlPr>
                          <a:rPr lang="en-US" b="0" i="1" smtClean="0">
                            <a:latin typeface="Cambria Math" panose="02040503050406030204" pitchFamily="18" charset="0"/>
                            <a:cs typeface="Calibri" panose="020F0502020204030204" pitchFamily="34" charset="0"/>
                          </a:rPr>
                        </m:ctrlPr>
                      </m:fPr>
                      <m:num>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𝑑</m:t>
                            </m:r>
                          </m:e>
                          <m:sub>
                            <m:r>
                              <a:rPr lang="en-US" b="0" i="1" smtClean="0">
                                <a:latin typeface="Cambria Math" panose="02040503050406030204" pitchFamily="18" charset="0"/>
                                <a:cs typeface="Calibri" panose="020F0502020204030204" pitchFamily="34" charset="0"/>
                              </a:rPr>
                              <m:t>𝑐𝑙𝑜𝑐𝑘</m:t>
                            </m:r>
                          </m:sub>
                        </m:sSub>
                      </m:num>
                      <m:den>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𝑓</m:t>
                            </m:r>
                          </m:e>
                          <m:sub>
                            <m:r>
                              <a:rPr lang="en-US" b="0" i="1" smtClean="0">
                                <a:latin typeface="Cambria Math" panose="02040503050406030204" pitchFamily="18" charset="0"/>
                                <a:cs typeface="Calibri" panose="020F0502020204030204" pitchFamily="34" charset="0"/>
                              </a:rPr>
                              <m:t>𝑠𝑦𝑛𝑐</m:t>
                            </m:r>
                          </m:sub>
                        </m:sSub>
                      </m:den>
                    </m:f>
                    <m:r>
                      <a:rPr lang="en-US" b="0" i="1" smtClean="0">
                        <a:latin typeface="Cambria Math" panose="02040503050406030204" pitchFamily="18" charset="0"/>
                        <a:cs typeface="Calibri" panose="020F0502020204030204" pitchFamily="34" charset="0"/>
                      </a:rPr>
                      <m:t>+</m:t>
                    </m:r>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𝑑</m:t>
                        </m:r>
                      </m:e>
                      <m:sub>
                        <m:r>
                          <a:rPr lang="en-US" b="0" i="1" smtClean="0">
                            <a:latin typeface="Cambria Math" panose="02040503050406030204" pitchFamily="18" charset="0"/>
                            <a:cs typeface="Calibri" panose="020F0502020204030204" pitchFamily="34" charset="0"/>
                          </a:rPr>
                          <m:t>𝑠𝑦𝑛𝑐</m:t>
                        </m:r>
                      </m:sub>
                    </m:sSub>
                  </m:oMath>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Example: in synchronized motors, master motor rotates at a specific speed and the slave motor should synchronized itself with the precision of </a:t>
                </a:r>
                <a14:m>
                  <m:oMath xmlns:m="http://schemas.openxmlformats.org/officeDocument/2006/math">
                    <m:r>
                      <a:rPr lang="en-US" b="0" i="1" smtClean="0">
                        <a:latin typeface="Cambria Math" panose="02040503050406030204" pitchFamily="18" charset="0"/>
                      </a:rPr>
                      <m:t>200</m:t>
                    </m:r>
                    <m:r>
                      <a:rPr lang="en-US" b="0" i="1" smtClean="0">
                        <a:latin typeface="Cambria Math" panose="02040503050406030204" pitchFamily="18" charset="0"/>
                      </a:rPr>
                      <m:t>𝜇</m:t>
                    </m:r>
                    <m:r>
                      <m:rPr>
                        <m:sty m:val="p"/>
                      </m:rPr>
                      <a:rPr lang="en-US" b="0" i="1" smtClean="0">
                        <a:latin typeface="Cambria Math" panose="02040503050406030204" pitchFamily="18" charset="0"/>
                      </a:rPr>
                      <m:t>s</m:t>
                    </m:r>
                    <m:r>
                      <a:rPr lang="en-US" b="0" i="1" smtClean="0">
                        <a:latin typeface="Cambria Math" panose="02040503050406030204" pitchFamily="18" charset="0"/>
                      </a:rPr>
                      <m:t>.</m:t>
                    </m:r>
                  </m:oMath>
                </a14:m>
                <a:endParaRPr lang="en-US" b="0" i="1" dirty="0">
                  <a:latin typeface="Calibri" panose="020F0502020204030204" pitchFamily="34" charset="0"/>
                  <a:cs typeface="Calibri" panose="020F0502020204030204" pitchFamily="34" charset="0"/>
                </a:endParaRPr>
              </a:p>
              <a:p>
                <a:pPr lvl="1"/>
                <a:r>
                  <a:rPr lang="en-US" b="0" dirty="0">
                    <a:latin typeface="Calibri" panose="020F0502020204030204" pitchFamily="34" charset="0"/>
                    <a:cs typeface="Calibri" panose="020F0502020204030204" pitchFamily="34" charset="0"/>
                  </a:rPr>
                  <a:t>The monitoring system specification and related Uncertainty:</a:t>
                </a:r>
              </a:p>
              <a:p>
                <a:pPr lvl="2"/>
                <a:r>
                  <a:rPr lang="en-US" dirty="0">
                    <a:latin typeface="Calibri" panose="020F0502020204030204" pitchFamily="34" charset="0"/>
                    <a:cs typeface="Calibri" panose="020F0502020204030204" pitchFamily="34" charset="0"/>
                  </a:rPr>
                  <a:t>The sampling frequency is 102.4 </a:t>
                </a:r>
                <a:r>
                  <a:rPr lang="en-US" dirty="0" err="1">
                    <a:latin typeface="Calibri" panose="020F0502020204030204" pitchFamily="34" charset="0"/>
                    <a:cs typeface="Calibri" panose="020F0502020204030204" pitchFamily="34" charset="0"/>
                  </a:rPr>
                  <a:t>kS</a:t>
                </a:r>
                <a:r>
                  <a:rPr lang="en-US" dirty="0">
                    <a:latin typeface="Calibri" panose="020F0502020204030204" pitchFamily="34" charset="0"/>
                    <a:cs typeface="Calibri" panose="020F0502020204030204" pitchFamily="34" charset="0"/>
                  </a:rPr>
                  <a:t>/s</a:t>
                </a:r>
                <a:r>
                  <a:rPr lang="en-US" dirty="0">
                    <a:latin typeface="Calibri" panose="020F0502020204030204" pitchFamily="34" charset="0"/>
                    <a:cs typeface="Calibri" panose="020F0502020204030204" pitchFamily="34" charset="0"/>
                    <a:sym typeface="Wingdings" panose="05000000000000000000" pitchFamily="2" charset="2"/>
                  </a:rPr>
                  <a:t></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sym typeface="Wingdings" panose="05000000000000000000" pitchFamily="2" charset="2"/>
                          </a:rPr>
                        </m:ctrlPr>
                      </m:sSubPr>
                      <m:e>
                        <m:r>
                          <a:rPr lang="en-US" b="0" i="1" dirty="0" smtClean="0">
                            <a:latin typeface="Cambria Math" panose="02040503050406030204" pitchFamily="18" charset="0"/>
                            <a:cs typeface="Calibri" panose="020F0502020204030204" pitchFamily="34" charset="0"/>
                            <a:sym typeface="Wingdings" panose="05000000000000000000" pitchFamily="2" charset="2"/>
                          </a:rPr>
                          <m:t>𝛿</m:t>
                        </m:r>
                      </m:e>
                      <m:sub>
                        <m:r>
                          <a:rPr lang="en-US" b="0" i="1" dirty="0" smtClean="0">
                            <a:latin typeface="Cambria Math" panose="02040503050406030204" pitchFamily="18" charset="0"/>
                            <a:cs typeface="Calibri" panose="020F0502020204030204" pitchFamily="34" charset="0"/>
                            <a:sym typeface="Wingdings" panose="05000000000000000000" pitchFamily="2" charset="2"/>
                          </a:rPr>
                          <m:t>𝑠</m:t>
                        </m:r>
                      </m:sub>
                    </m:sSub>
                    <m:r>
                      <a:rPr lang="en-US" b="0" i="1" dirty="0" smtClean="0">
                        <a:latin typeface="Cambria Math" panose="02040503050406030204" pitchFamily="18" charset="0"/>
                        <a:cs typeface="Calibri" panose="020F0502020204030204" pitchFamily="34" charset="0"/>
                        <a:sym typeface="Wingdings" panose="05000000000000000000" pitchFamily="2" charset="2"/>
                      </a:rPr>
                      <m:t>=9.7</m:t>
                    </m:r>
                    <m:r>
                      <a:rPr lang="en-US" b="0" i="1" dirty="0" smtClean="0">
                        <a:latin typeface="Cambria Math" panose="02040503050406030204" pitchFamily="18" charset="0"/>
                        <a:cs typeface="Calibri" panose="020F0502020204030204" pitchFamily="34" charset="0"/>
                        <a:sym typeface="Wingdings" panose="05000000000000000000" pitchFamily="2" charset="2"/>
                      </a:rPr>
                      <m:t>𝜇</m:t>
                    </m:r>
                    <m:r>
                      <a:rPr lang="en-US" b="0" i="1" dirty="0" smtClean="0">
                        <a:latin typeface="Cambria Math" panose="02040503050406030204" pitchFamily="18" charset="0"/>
                        <a:cs typeface="Calibri" panose="020F0502020204030204" pitchFamily="34" charset="0"/>
                        <a:sym typeface="Wingdings" panose="05000000000000000000" pitchFamily="2" charset="2"/>
                      </a:rPr>
                      <m:t>𝑠</m:t>
                    </m:r>
                  </m:oMath>
                </a14:m>
                <a:endParaRPr lang="en-US" dirty="0">
                  <a:latin typeface="Calibri" panose="020F0502020204030204" pitchFamily="34" charset="0"/>
                  <a:cs typeface="Calibri" panose="020F0502020204030204" pitchFamily="34" charset="0"/>
                </a:endParaRPr>
              </a:p>
              <a:p>
                <a:pPr lvl="2"/>
                <a:r>
                  <a:rPr lang="en-US" b="0" dirty="0">
                    <a:latin typeface="Calibri" panose="020F0502020204030204" pitchFamily="34" charset="0"/>
                    <a:cs typeface="Calibri" panose="020F0502020204030204" pitchFamily="34" charset="0"/>
                  </a:rPr>
                  <a:t>Clock drift </a:t>
                </a:r>
                <a:r>
                  <a:rPr lang="en-US" dirty="0">
                    <a:latin typeface="Calibri" panose="020F0502020204030204" pitchFamily="34" charset="0"/>
                    <a:cs typeface="Calibri" panose="020F0502020204030204" pitchFamily="34" charset="0"/>
                  </a:rPr>
                  <a:t>s </a:t>
                </a:r>
                <a14:m>
                  <m:oMath xmlns:m="http://schemas.openxmlformats.org/officeDocument/2006/math">
                    <m:r>
                      <a:rPr lang="en-US" b="0" i="0" smtClean="0">
                        <a:latin typeface="Cambria Math" panose="02040503050406030204" pitchFamily="18" charset="0"/>
                      </a:rPr>
                      <m:t>5</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b="0" dirty="0">
                    <a:latin typeface="Calibri" panose="020F0502020204030204" pitchFamily="34" charset="0"/>
                    <a:cs typeface="Calibri" panose="020F0502020204030204" pitchFamily="34" charset="0"/>
                    <a:sym typeface="Wingdings" panose="05000000000000000000" pitchFamily="2" charset="2"/>
                  </a:rPr>
                  <a:t></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sym typeface="Wingdings" panose="05000000000000000000" pitchFamily="2" charset="2"/>
                          </a:rPr>
                        </m:ctrlPr>
                      </m:sSubPr>
                      <m:e>
                        <m:r>
                          <a:rPr lang="en-US" b="0" i="1" dirty="0" smtClean="0">
                            <a:latin typeface="Cambria Math" panose="02040503050406030204" pitchFamily="18" charset="0"/>
                            <a:cs typeface="Calibri" panose="020F0502020204030204" pitchFamily="34" charset="0"/>
                            <a:sym typeface="Wingdings" panose="05000000000000000000" pitchFamily="2" charset="2"/>
                          </a:rPr>
                          <m:t>𝑑</m:t>
                        </m:r>
                      </m:e>
                      <m:sub>
                        <m:r>
                          <a:rPr lang="en-US" b="0" i="1" dirty="0" smtClean="0">
                            <a:latin typeface="Cambria Math" panose="02040503050406030204" pitchFamily="18" charset="0"/>
                            <a:cs typeface="Calibri" panose="020F0502020204030204" pitchFamily="34" charset="0"/>
                            <a:sym typeface="Wingdings" panose="05000000000000000000" pitchFamily="2" charset="2"/>
                          </a:rPr>
                          <m:t>𝑐𝑙𝑜𝑐𝑘</m:t>
                        </m:r>
                      </m:sub>
                    </m:sSub>
                    <m:r>
                      <a:rPr lang="en-US" b="0" i="1" dirty="0" smtClean="0">
                        <a:latin typeface="Cambria Math" panose="02040503050406030204" pitchFamily="18" charset="0"/>
                        <a:cs typeface="Calibri" panose="020F0502020204030204" pitchFamily="34" charset="0"/>
                        <a:sym typeface="Wingdings" panose="05000000000000000000" pitchFamily="2" charset="2"/>
                      </a:rPr>
                      <m:t>=5</m:t>
                    </m:r>
                    <m:r>
                      <a:rPr lang="en-US" b="0" i="1" dirty="0" smtClean="0">
                        <a:latin typeface="Cambria Math" panose="02040503050406030204" pitchFamily="18" charset="0"/>
                        <a:cs typeface="Calibri" panose="020F0502020204030204" pitchFamily="34" charset="0"/>
                        <a:sym typeface="Wingdings" panose="05000000000000000000" pitchFamily="2" charset="2"/>
                      </a:rPr>
                      <m:t>𝜇</m:t>
                    </m:r>
                    <m:r>
                      <a:rPr lang="en-US" b="0" i="1" dirty="0" smtClean="0">
                        <a:latin typeface="Cambria Math" panose="02040503050406030204" pitchFamily="18" charset="0"/>
                        <a:cs typeface="Calibri" panose="020F0502020204030204" pitchFamily="34" charset="0"/>
                        <a:sym typeface="Wingdings" panose="05000000000000000000" pitchFamily="2" charset="2"/>
                      </a:rPr>
                      <m:t>𝑠</m:t>
                    </m:r>
                  </m:oMath>
                </a14:m>
                <a:endParaRPr lang="en-US" b="0"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The synchronization frequency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𝐻𝑧</m:t>
                    </m:r>
                  </m:oMath>
                </a14:m>
                <a:r>
                  <a:rPr lang="en-US" b="0" dirty="0">
                    <a:latin typeface="Calibri" panose="020F0502020204030204" pitchFamily="34" charset="0"/>
                    <a:cs typeface="Calibri" panose="020F0502020204030204" pitchFamily="34" charset="0"/>
                    <a:sym typeface="Wingdings" panose="05000000000000000000" pitchFamily="2" charset="2"/>
                  </a:rPr>
                  <a:t></a:t>
                </a:r>
                <a14:m>
                  <m:oMath xmlns:m="http://schemas.openxmlformats.org/officeDocument/2006/math">
                    <m:sSub>
                      <m:sSubPr>
                        <m:ctrlPr>
                          <a:rPr lang="en-US" b="0" i="1" dirty="0" smtClean="0">
                            <a:latin typeface="Cambria Math" panose="02040503050406030204" pitchFamily="18" charset="0"/>
                            <a:cs typeface="Calibri" panose="020F0502020204030204" pitchFamily="34" charset="0"/>
                            <a:sym typeface="Wingdings" panose="05000000000000000000" pitchFamily="2" charset="2"/>
                          </a:rPr>
                        </m:ctrlPr>
                      </m:sSubPr>
                      <m:e>
                        <m:r>
                          <a:rPr lang="en-US" b="0" i="1" dirty="0" smtClean="0">
                            <a:latin typeface="Cambria Math" panose="02040503050406030204" pitchFamily="18" charset="0"/>
                            <a:cs typeface="Calibri" panose="020F0502020204030204" pitchFamily="34" charset="0"/>
                            <a:sym typeface="Wingdings" panose="05000000000000000000" pitchFamily="2" charset="2"/>
                          </a:rPr>
                          <m:t>𝑓</m:t>
                        </m:r>
                      </m:e>
                      <m:sub>
                        <m:r>
                          <a:rPr lang="en-US" b="0" i="1" dirty="0" smtClean="0">
                            <a:latin typeface="Cambria Math" panose="02040503050406030204" pitchFamily="18" charset="0"/>
                            <a:cs typeface="Calibri" panose="020F0502020204030204" pitchFamily="34" charset="0"/>
                            <a:sym typeface="Wingdings" panose="05000000000000000000" pitchFamily="2" charset="2"/>
                          </a:rPr>
                          <m:t>𝑠𝑦𝑛𝑐</m:t>
                        </m:r>
                      </m:sub>
                    </m:sSub>
                    <m:r>
                      <a:rPr lang="en-US" b="0" i="1" dirty="0" smtClean="0">
                        <a:latin typeface="Cambria Math" panose="02040503050406030204" pitchFamily="18" charset="0"/>
                        <a:cs typeface="Calibri" panose="020F0502020204030204" pitchFamily="34" charset="0"/>
                        <a:sym typeface="Wingdings" panose="05000000000000000000" pitchFamily="2" charset="2"/>
                      </a:rPr>
                      <m:t>=1</m:t>
                    </m:r>
                  </m:oMath>
                </a14:m>
                <a:r>
                  <a:rPr lang="en-US" b="0"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The synchronization uncertainty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latin typeface="Calibri" panose="020F0502020204030204" pitchFamily="34" charset="0"/>
                    <a:cs typeface="Calibri" panose="020F0502020204030204" pitchFamily="34" charset="0"/>
                    <a:sym typeface="Wingdings" panose="05000000000000000000" pitchFamily="2" charset="2"/>
                  </a:rPr>
                  <a:t></a:t>
                </a:r>
                <a14:m>
                  <m:oMath xmlns:m="http://schemas.openxmlformats.org/officeDocument/2006/math">
                    <m:sSub>
                      <m:sSubPr>
                        <m:ctrlPr>
                          <a:rPr lang="en-US" b="0" i="1" smtClean="0">
                            <a:latin typeface="Cambria Math" panose="02040503050406030204" pitchFamily="18" charset="0"/>
                            <a:cs typeface="Calibri" panose="020F0502020204030204" pitchFamily="34" charset="0"/>
                            <a:sym typeface="Wingdings" panose="05000000000000000000" pitchFamily="2" charset="2"/>
                          </a:rPr>
                        </m:ctrlPr>
                      </m:sSubPr>
                      <m:e>
                        <m:r>
                          <a:rPr lang="en-US" b="0" i="1" smtClean="0">
                            <a:latin typeface="Cambria Math" panose="02040503050406030204" pitchFamily="18" charset="0"/>
                            <a:cs typeface="Calibri" panose="020F0502020204030204" pitchFamily="34" charset="0"/>
                            <a:sym typeface="Wingdings" panose="05000000000000000000" pitchFamily="2" charset="2"/>
                          </a:rPr>
                          <m:t>𝑑</m:t>
                        </m:r>
                      </m:e>
                      <m:sub>
                        <m:r>
                          <a:rPr lang="en-US" b="0" i="1" smtClean="0">
                            <a:latin typeface="Cambria Math" panose="02040503050406030204" pitchFamily="18" charset="0"/>
                            <a:cs typeface="Calibri" panose="020F0502020204030204" pitchFamily="34" charset="0"/>
                            <a:sym typeface="Wingdings" panose="05000000000000000000" pitchFamily="2" charset="2"/>
                          </a:rPr>
                          <m:t>𝑠𝑦𝑛𝑐</m:t>
                        </m:r>
                      </m:sub>
                    </m:sSub>
                    <m:r>
                      <a:rPr lang="en-US" b="0" i="1" smtClean="0">
                        <a:latin typeface="Cambria Math" panose="02040503050406030204" pitchFamily="18" charset="0"/>
                        <a:cs typeface="Calibri" panose="020F0502020204030204" pitchFamily="34" charset="0"/>
                        <a:sym typeface="Wingdings" panose="05000000000000000000" pitchFamily="2" charset="2"/>
                      </a:rPr>
                      <m:t>=1</m:t>
                    </m:r>
                    <m:r>
                      <a:rPr lang="en-US" b="0" i="1" smtClean="0">
                        <a:latin typeface="Cambria Math" panose="02040503050406030204" pitchFamily="18" charset="0"/>
                        <a:cs typeface="Calibri" panose="020F0502020204030204" pitchFamily="34" charset="0"/>
                        <a:sym typeface="Wingdings" panose="05000000000000000000" pitchFamily="2" charset="2"/>
                      </a:rPr>
                      <m:t>𝜇</m:t>
                    </m:r>
                    <m:r>
                      <a:rPr lang="en-US" b="0" i="1" smtClean="0">
                        <a:latin typeface="Cambria Math" panose="02040503050406030204" pitchFamily="18" charset="0"/>
                        <a:cs typeface="Calibri" panose="020F0502020204030204" pitchFamily="34" charset="0"/>
                        <a:sym typeface="Wingdings" panose="05000000000000000000" pitchFamily="2" charset="2"/>
                      </a:rPr>
                      <m:t>𝑠</m:t>
                    </m:r>
                  </m:oMath>
                </a14:m>
                <a:r>
                  <a:rPr lang="en-US" dirty="0">
                    <a:latin typeface="Calibri" panose="020F0502020204030204" pitchFamily="34" charset="0"/>
                    <a:cs typeface="Calibri" panose="020F0502020204030204" pitchFamily="34" charset="0"/>
                  </a:rPr>
                  <a:t>.</a:t>
                </a:r>
              </a:p>
              <a:p>
                <a:pPr lvl="1"/>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𝛿</m:t>
                        </m:r>
                      </m:e>
                      <m:sub>
                        <m:r>
                          <a:rPr lang="en-US" b="0" i="1" smtClean="0">
                            <a:latin typeface="Cambria Math" panose="02040503050406030204" pitchFamily="18" charset="0"/>
                            <a:cs typeface="Calibri" panose="020F0502020204030204" pitchFamily="34" charset="0"/>
                          </a:rPr>
                          <m:t>𝑡𝑜𝑡𝑎𝑙</m:t>
                        </m:r>
                      </m:sub>
                    </m:sSub>
                    <m:r>
                      <a:rPr lang="en-US" b="0" i="1" smtClean="0">
                        <a:latin typeface="Cambria Math" panose="02040503050406030204" pitchFamily="18" charset="0"/>
                        <a:cs typeface="Calibri" panose="020F0502020204030204" pitchFamily="34" charset="0"/>
                      </a:rPr>
                      <m:t>=9.7</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r>
                      <a:rPr lang="en-US" b="0" i="1" smtClean="0">
                        <a:latin typeface="Cambria Math" panose="02040503050406030204" pitchFamily="18" charset="0"/>
                        <a:cs typeface="Calibri" panose="020F0502020204030204" pitchFamily="34" charset="0"/>
                      </a:rPr>
                      <m:t>+</m:t>
                    </m:r>
                    <m:f>
                      <m:fPr>
                        <m:ctrlPr>
                          <a:rPr lang="en-US" b="0" i="1" smtClean="0">
                            <a:latin typeface="Cambria Math" panose="02040503050406030204" pitchFamily="18" charset="0"/>
                            <a:cs typeface="Calibri" panose="020F0502020204030204" pitchFamily="34" charset="0"/>
                          </a:rPr>
                        </m:ctrlPr>
                      </m:fPr>
                      <m:num>
                        <m:r>
                          <a:rPr lang="en-US" b="0" i="1" smtClean="0">
                            <a:latin typeface="Cambria Math" panose="02040503050406030204" pitchFamily="18" charset="0"/>
                            <a:cs typeface="Calibri" panose="020F0502020204030204" pitchFamily="34" charset="0"/>
                          </a:rPr>
                          <m:t>5</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num>
                      <m:den>
                        <m:r>
                          <a:rPr lang="en-US" b="0" i="1" smtClean="0">
                            <a:latin typeface="Cambria Math" panose="02040503050406030204" pitchFamily="18" charset="0"/>
                            <a:cs typeface="Calibri" panose="020F0502020204030204" pitchFamily="34" charset="0"/>
                          </a:rPr>
                          <m:t>1</m:t>
                        </m:r>
                      </m:den>
                    </m:f>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r>
                      <a:rPr lang="en-US" b="0" i="1" smtClean="0">
                        <a:latin typeface="Cambria Math" panose="02040503050406030204" pitchFamily="18" charset="0"/>
                        <a:cs typeface="Calibri" panose="020F0502020204030204" pitchFamily="34" charset="0"/>
                      </a:rPr>
                      <m:t>=15.7</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oMath>
                </a14:m>
                <a:endParaRPr lang="en-US" dirty="0">
                  <a:latin typeface="Calibri" panose="020F0502020204030204" pitchFamily="34" charset="0"/>
                  <a:cs typeface="Calibri" panose="020F0502020204030204" pitchFamily="34" charset="0"/>
                </a:endParaRPr>
              </a:p>
            </p:txBody>
          </p:sp>
        </mc:Choice>
        <mc:Fallback xmlns="">
          <p:sp>
            <p:nvSpPr>
              <p:cNvPr id="14" name="Content Placeholder 3">
                <a:extLst>
                  <a:ext uri="{FF2B5EF4-FFF2-40B4-BE49-F238E27FC236}">
                    <a16:creationId xmlns:a16="http://schemas.microsoft.com/office/drawing/2014/main" id="{F3957BE4-1A2A-427B-BBD4-2684F60D38D2}"/>
                  </a:ext>
                </a:extLst>
              </p:cNvPr>
              <p:cNvSpPr txBox="1">
                <a:spLocks noRot="1" noChangeAspect="1" noMove="1" noResize="1" noEditPoints="1" noAdjustHandles="1" noChangeArrowheads="1" noChangeShapeType="1" noTextEdit="1"/>
              </p:cNvSpPr>
              <p:nvPr/>
            </p:nvSpPr>
            <p:spPr>
              <a:xfrm>
                <a:off x="153708" y="1058504"/>
                <a:ext cx="6966099" cy="5145971"/>
              </a:xfrm>
              <a:prstGeom prst="rect">
                <a:avLst/>
              </a:prstGeom>
              <a:blipFill>
                <a:blip r:embed="rId3"/>
                <a:stretch>
                  <a:fillRect l="-87" t="-165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4833A48-E931-4028-BC69-BAD755282E51}"/>
              </a:ext>
            </a:extLst>
          </p:cNvPr>
          <p:cNvSpPr/>
          <p:nvPr/>
        </p:nvSpPr>
        <p:spPr>
          <a:xfrm>
            <a:off x="12374825" y="3842410"/>
            <a:ext cx="840621" cy="3971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anose="020F0502020204030204" pitchFamily="34" charset="0"/>
                <a:cs typeface="Calibri" panose="020F0502020204030204" pitchFamily="34" charset="0"/>
              </a:rPr>
              <a:t>Clock Drift</a:t>
            </a:r>
          </a:p>
        </p:txBody>
      </p:sp>
      <p:sp>
        <p:nvSpPr>
          <p:cNvPr id="20" name="Rectangle 19">
            <a:extLst>
              <a:ext uri="{FF2B5EF4-FFF2-40B4-BE49-F238E27FC236}">
                <a16:creationId xmlns:a16="http://schemas.microsoft.com/office/drawing/2014/main" id="{40009A85-C991-4F57-B8CC-D1E4DBFE97D2}"/>
              </a:ext>
            </a:extLst>
          </p:cNvPr>
          <p:cNvSpPr/>
          <p:nvPr/>
        </p:nvSpPr>
        <p:spPr>
          <a:xfrm>
            <a:off x="12374824" y="4683889"/>
            <a:ext cx="840621" cy="3971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anose="020F0502020204030204" pitchFamily="34" charset="0"/>
                <a:cs typeface="Calibri" panose="020F0502020204030204" pitchFamily="34" charset="0"/>
              </a:rPr>
              <a:t>Sync Frequency</a:t>
            </a:r>
          </a:p>
        </p:txBody>
      </p:sp>
      <p:sp>
        <p:nvSpPr>
          <p:cNvPr id="22" name="Rectangle 21">
            <a:extLst>
              <a:ext uri="{FF2B5EF4-FFF2-40B4-BE49-F238E27FC236}">
                <a16:creationId xmlns:a16="http://schemas.microsoft.com/office/drawing/2014/main" id="{17EA6F31-6F7A-4254-B60A-655308E3D6B2}"/>
              </a:ext>
            </a:extLst>
          </p:cNvPr>
          <p:cNvSpPr/>
          <p:nvPr/>
        </p:nvSpPr>
        <p:spPr>
          <a:xfrm>
            <a:off x="12403546" y="5437232"/>
            <a:ext cx="840621" cy="3971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anose="020F0502020204030204" pitchFamily="34" charset="0"/>
                <a:cs typeface="Calibri" panose="020F0502020204030204" pitchFamily="34" charset="0"/>
              </a:rPr>
              <a:t>Sync Error</a:t>
            </a:r>
          </a:p>
        </p:txBody>
      </p:sp>
      <p:grpSp>
        <p:nvGrpSpPr>
          <p:cNvPr id="9" name="Group 8">
            <a:extLst>
              <a:ext uri="{FF2B5EF4-FFF2-40B4-BE49-F238E27FC236}">
                <a16:creationId xmlns:a16="http://schemas.microsoft.com/office/drawing/2014/main" id="{A29C39DE-739E-4B72-94F3-BC3486D8088D}"/>
              </a:ext>
            </a:extLst>
          </p:cNvPr>
          <p:cNvGrpSpPr/>
          <p:nvPr/>
        </p:nvGrpSpPr>
        <p:grpSpPr>
          <a:xfrm>
            <a:off x="13470227" y="4352022"/>
            <a:ext cx="440618" cy="397100"/>
            <a:chOff x="10526376" y="2254313"/>
            <a:chExt cx="594511" cy="543208"/>
          </a:xfrm>
          <a:solidFill>
            <a:schemeClr val="accent6">
              <a:lumMod val="40000"/>
              <a:lumOff val="60000"/>
            </a:schemeClr>
          </a:solidFill>
        </p:grpSpPr>
        <p:sp>
          <p:nvSpPr>
            <p:cNvPr id="5" name="Oval 4">
              <a:extLst>
                <a:ext uri="{FF2B5EF4-FFF2-40B4-BE49-F238E27FC236}">
                  <a16:creationId xmlns:a16="http://schemas.microsoft.com/office/drawing/2014/main" id="{55F67028-4A16-4E55-B6A7-627A7D712F76}"/>
                </a:ext>
              </a:extLst>
            </p:cNvPr>
            <p:cNvSpPr/>
            <p:nvPr/>
          </p:nvSpPr>
          <p:spPr>
            <a:xfrm>
              <a:off x="10547287" y="2254313"/>
              <a:ext cx="552262" cy="54320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7" name="Division Sign 6">
              <a:extLst>
                <a:ext uri="{FF2B5EF4-FFF2-40B4-BE49-F238E27FC236}">
                  <a16:creationId xmlns:a16="http://schemas.microsoft.com/office/drawing/2014/main" id="{6AC51FCE-147A-4AC0-8582-691F6C033837}"/>
                </a:ext>
              </a:extLst>
            </p:cNvPr>
            <p:cNvSpPr/>
            <p:nvPr/>
          </p:nvSpPr>
          <p:spPr>
            <a:xfrm>
              <a:off x="10526376" y="2308634"/>
              <a:ext cx="594511" cy="439199"/>
            </a:xfrm>
            <a:prstGeom prst="mathDivid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grpSp>
      <p:grpSp>
        <p:nvGrpSpPr>
          <p:cNvPr id="32" name="Group 31">
            <a:extLst>
              <a:ext uri="{FF2B5EF4-FFF2-40B4-BE49-F238E27FC236}">
                <a16:creationId xmlns:a16="http://schemas.microsoft.com/office/drawing/2014/main" id="{827907B2-0953-47A2-9168-6BFE94C0937B}"/>
              </a:ext>
            </a:extLst>
          </p:cNvPr>
          <p:cNvGrpSpPr/>
          <p:nvPr/>
        </p:nvGrpSpPr>
        <p:grpSpPr>
          <a:xfrm>
            <a:off x="14032583" y="5040132"/>
            <a:ext cx="442854" cy="397100"/>
            <a:chOff x="10479387" y="3663668"/>
            <a:chExt cx="597528" cy="543208"/>
          </a:xfrm>
        </p:grpSpPr>
        <p:sp>
          <p:nvSpPr>
            <p:cNvPr id="24" name="Oval 23">
              <a:extLst>
                <a:ext uri="{FF2B5EF4-FFF2-40B4-BE49-F238E27FC236}">
                  <a16:creationId xmlns:a16="http://schemas.microsoft.com/office/drawing/2014/main" id="{2A9508CD-95F0-4E03-BA43-F104FD4DCAC2}"/>
                </a:ext>
              </a:extLst>
            </p:cNvPr>
            <p:cNvSpPr/>
            <p:nvPr/>
          </p:nvSpPr>
          <p:spPr>
            <a:xfrm>
              <a:off x="10502020" y="3663668"/>
              <a:ext cx="552262" cy="54320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13" name="Plus Sign 12">
              <a:extLst>
                <a:ext uri="{FF2B5EF4-FFF2-40B4-BE49-F238E27FC236}">
                  <a16:creationId xmlns:a16="http://schemas.microsoft.com/office/drawing/2014/main" id="{73740037-B583-4A04-948A-4E57D8549949}"/>
                </a:ext>
              </a:extLst>
            </p:cNvPr>
            <p:cNvSpPr/>
            <p:nvPr/>
          </p:nvSpPr>
          <p:spPr>
            <a:xfrm>
              <a:off x="10479387" y="3690244"/>
              <a:ext cx="597528" cy="508429"/>
            </a:xfrm>
            <a:prstGeom prst="mathPlu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grpSp>
      <p:sp>
        <p:nvSpPr>
          <p:cNvPr id="26" name="Rectangle 25">
            <a:extLst>
              <a:ext uri="{FF2B5EF4-FFF2-40B4-BE49-F238E27FC236}">
                <a16:creationId xmlns:a16="http://schemas.microsoft.com/office/drawing/2014/main" id="{DF6C8702-1F4E-4DE1-968F-8952518F1CC8}"/>
              </a:ext>
            </a:extLst>
          </p:cNvPr>
          <p:cNvSpPr/>
          <p:nvPr/>
        </p:nvSpPr>
        <p:spPr>
          <a:xfrm>
            <a:off x="13452911" y="6005931"/>
            <a:ext cx="840621" cy="3971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anose="020F0502020204030204" pitchFamily="34" charset="0"/>
                <a:cs typeface="Calibri" panose="020F0502020204030204" pitchFamily="34" charset="0"/>
              </a:rPr>
              <a:t>Sampling Uncertainty</a:t>
            </a:r>
          </a:p>
        </p:txBody>
      </p:sp>
      <p:cxnSp>
        <p:nvCxnSpPr>
          <p:cNvPr id="28" name="Connector: Elbow 27">
            <a:extLst>
              <a:ext uri="{FF2B5EF4-FFF2-40B4-BE49-F238E27FC236}">
                <a16:creationId xmlns:a16="http://schemas.microsoft.com/office/drawing/2014/main" id="{9F1ABA8F-DB6E-4381-B18C-678AB4F89668}"/>
              </a:ext>
            </a:extLst>
          </p:cNvPr>
          <p:cNvCxnSpPr>
            <a:cxnSpLocks/>
            <a:stCxn id="4" idx="3"/>
            <a:endCxn id="5" idx="0"/>
          </p:cNvCxnSpPr>
          <p:nvPr/>
        </p:nvCxnSpPr>
        <p:spPr>
          <a:xfrm>
            <a:off x="13215446" y="4040960"/>
            <a:ext cx="474931" cy="311062"/>
          </a:xfrm>
          <a:prstGeom prst="bentConnector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979F3F84-2511-4932-B52F-7B46E79BE730}"/>
              </a:ext>
            </a:extLst>
          </p:cNvPr>
          <p:cNvCxnSpPr>
            <a:cxnSpLocks/>
            <a:stCxn id="20" idx="3"/>
            <a:endCxn id="5" idx="4"/>
          </p:cNvCxnSpPr>
          <p:nvPr/>
        </p:nvCxnSpPr>
        <p:spPr>
          <a:xfrm flipV="1">
            <a:off x="13215445" y="4749123"/>
            <a:ext cx="474932" cy="133316"/>
          </a:xfrm>
          <a:prstGeom prst="bentConnector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3887207B-249D-47EB-B1A2-CBDD437B6B17}"/>
              </a:ext>
            </a:extLst>
          </p:cNvPr>
          <p:cNvCxnSpPr>
            <a:cxnSpLocks/>
            <a:stCxn id="22" idx="3"/>
            <a:endCxn id="24" idx="4"/>
          </p:cNvCxnSpPr>
          <p:nvPr/>
        </p:nvCxnSpPr>
        <p:spPr>
          <a:xfrm flipV="1">
            <a:off x="13244168" y="5437232"/>
            <a:ext cx="1009842" cy="198550"/>
          </a:xfrm>
          <a:prstGeom prst="bentConnector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151217FF-3BC7-4757-A35D-20BE98EDEBB0}"/>
              </a:ext>
            </a:extLst>
          </p:cNvPr>
          <p:cNvCxnSpPr>
            <a:cxnSpLocks/>
            <a:stCxn id="5" idx="6"/>
            <a:endCxn id="24" idx="0"/>
          </p:cNvCxnSpPr>
          <p:nvPr/>
        </p:nvCxnSpPr>
        <p:spPr>
          <a:xfrm>
            <a:off x="13895030" y="4550572"/>
            <a:ext cx="358980" cy="489559"/>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7F907D18-ADDA-4D58-9E28-80C270B9D66E}"/>
              </a:ext>
            </a:extLst>
          </p:cNvPr>
          <p:cNvGrpSpPr/>
          <p:nvPr/>
        </p:nvGrpSpPr>
        <p:grpSpPr>
          <a:xfrm>
            <a:off x="14712167" y="4861009"/>
            <a:ext cx="442854" cy="397100"/>
            <a:chOff x="10479387" y="3663668"/>
            <a:chExt cx="597528" cy="543208"/>
          </a:xfrm>
        </p:grpSpPr>
        <p:sp>
          <p:nvSpPr>
            <p:cNvPr id="38" name="Oval 37">
              <a:extLst>
                <a:ext uri="{FF2B5EF4-FFF2-40B4-BE49-F238E27FC236}">
                  <a16:creationId xmlns:a16="http://schemas.microsoft.com/office/drawing/2014/main" id="{8B68A2BE-A5CF-4717-A2C5-2719AD8CE17F}"/>
                </a:ext>
              </a:extLst>
            </p:cNvPr>
            <p:cNvSpPr/>
            <p:nvPr/>
          </p:nvSpPr>
          <p:spPr>
            <a:xfrm>
              <a:off x="10502020" y="3663668"/>
              <a:ext cx="552262" cy="54320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sp>
          <p:nvSpPr>
            <p:cNvPr id="39" name="Plus Sign 38">
              <a:extLst>
                <a:ext uri="{FF2B5EF4-FFF2-40B4-BE49-F238E27FC236}">
                  <a16:creationId xmlns:a16="http://schemas.microsoft.com/office/drawing/2014/main" id="{BB71588D-FD50-4833-AE4D-9153E5194138}"/>
                </a:ext>
              </a:extLst>
            </p:cNvPr>
            <p:cNvSpPr/>
            <p:nvPr/>
          </p:nvSpPr>
          <p:spPr>
            <a:xfrm>
              <a:off x="10479387" y="3690244"/>
              <a:ext cx="597528" cy="508429"/>
            </a:xfrm>
            <a:prstGeom prst="mathPlu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cs typeface="Calibri" panose="020F0502020204030204" pitchFamily="34" charset="0"/>
              </a:endParaRPr>
            </a:p>
          </p:txBody>
        </p:sp>
      </p:grpSp>
      <p:cxnSp>
        <p:nvCxnSpPr>
          <p:cNvPr id="41" name="Connector: Elbow 40">
            <a:extLst>
              <a:ext uri="{FF2B5EF4-FFF2-40B4-BE49-F238E27FC236}">
                <a16:creationId xmlns:a16="http://schemas.microsoft.com/office/drawing/2014/main" id="{91C3B550-02D6-4334-A21B-4F6C9E09997B}"/>
              </a:ext>
            </a:extLst>
          </p:cNvPr>
          <p:cNvCxnSpPr>
            <a:cxnSpLocks/>
            <a:stCxn id="24" idx="6"/>
            <a:endCxn id="38" idx="2"/>
          </p:cNvCxnSpPr>
          <p:nvPr/>
        </p:nvCxnSpPr>
        <p:spPr>
          <a:xfrm flipV="1">
            <a:off x="14458662" y="5059560"/>
            <a:ext cx="270279" cy="179122"/>
          </a:xfrm>
          <a:prstGeom prst="bentConnector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E228EF3E-1AD9-4062-A157-65FB4782ECA0}"/>
              </a:ext>
            </a:extLst>
          </p:cNvPr>
          <p:cNvCxnSpPr>
            <a:cxnSpLocks/>
            <a:stCxn id="26" idx="3"/>
            <a:endCxn id="38" idx="4"/>
          </p:cNvCxnSpPr>
          <p:nvPr/>
        </p:nvCxnSpPr>
        <p:spPr>
          <a:xfrm flipV="1">
            <a:off x="14293533" y="5258110"/>
            <a:ext cx="640061" cy="946371"/>
          </a:xfrm>
          <a:prstGeom prst="bentConnector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9F71A874-3B54-49E5-BDFE-06643DB64412}"/>
              </a:ext>
            </a:extLst>
          </p:cNvPr>
          <p:cNvCxnSpPr>
            <a:cxnSpLocks/>
            <a:stCxn id="38" idx="0"/>
          </p:cNvCxnSpPr>
          <p:nvPr/>
        </p:nvCxnSpPr>
        <p:spPr>
          <a:xfrm rot="5400000" flipH="1" flipV="1">
            <a:off x="14998424" y="4485742"/>
            <a:ext cx="310437" cy="440098"/>
          </a:xfrm>
          <a:prstGeom prst="bentConnector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0D8D739-F311-4274-BD30-2F1F0DD063EA}"/>
              </a:ext>
            </a:extLst>
          </p:cNvPr>
          <p:cNvSpPr txBox="1"/>
          <p:nvPr/>
        </p:nvSpPr>
        <p:spPr>
          <a:xfrm>
            <a:off x="14392080" y="4239510"/>
            <a:ext cx="1254318"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Total Uncertainty</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BD86422-AE54-43C1-9A9F-E3F6561879DF}"/>
                  </a:ext>
                </a:extLst>
              </p:cNvPr>
              <p:cNvSpPr/>
              <p:nvPr/>
            </p:nvSpPr>
            <p:spPr>
              <a:xfrm>
                <a:off x="13264881" y="6395370"/>
                <a:ext cx="1216680" cy="272767"/>
              </a:xfrm>
              <a:prstGeom prst="rect">
                <a:avLst/>
              </a:prstGeom>
            </p:spPr>
            <p:txBody>
              <a:bodyPr wrap="square">
                <a:spAutoFit/>
              </a:bodyPr>
              <a:lstStyle/>
              <a:p>
                <a14:m>
                  <m:oMath xmlns:m="http://schemas.openxmlformats.org/officeDocument/2006/math">
                    <m:r>
                      <a:rPr lang="en-US" sz="1200" i="1" dirty="0" smtClean="0">
                        <a:latin typeface="Cambria Math" panose="02040503050406030204" pitchFamily="18" charset="0"/>
                      </a:rPr>
                      <m:t>102.4</m:t>
                    </m:r>
                  </m:oMath>
                </a14:m>
                <a:r>
                  <a:rPr lang="en-US" sz="800" i="1" dirty="0">
                    <a:latin typeface="Calibri" panose="020F0502020204030204" pitchFamily="34" charset="0"/>
                    <a:cs typeface="Calibri" panose="020F0502020204030204" pitchFamily="34" charset="0"/>
                  </a:rPr>
                  <a:t>kS/s</a:t>
                </a:r>
                <a:r>
                  <a:rPr lang="en-US" sz="1100" i="1" dirty="0">
                    <a:latin typeface="Calibri" panose="020F0502020204030204" pitchFamily="34" charset="0"/>
                    <a:cs typeface="Calibri" panose="020F0502020204030204" pitchFamily="34" charset="0"/>
                  </a:rPr>
                  <a:t>=</a:t>
                </a:r>
                <a14:m>
                  <m:oMath xmlns:m="http://schemas.openxmlformats.org/officeDocument/2006/math">
                    <m:r>
                      <a:rPr lang="en-US" sz="1100" b="0" i="1" smtClean="0">
                        <a:latin typeface="Cambria Math" panose="02040503050406030204" pitchFamily="18" charset="0"/>
                      </a:rPr>
                      <m:t>9.7</m:t>
                    </m:r>
                    <m:r>
                      <a:rPr lang="en-US" sz="1100" b="0" i="1" smtClean="0">
                        <a:latin typeface="Cambria Math" panose="02040503050406030204" pitchFamily="18" charset="0"/>
                      </a:rPr>
                      <m:t>𝜇</m:t>
                    </m:r>
                    <m:r>
                      <a:rPr lang="en-US" sz="1100" b="0" i="1" smtClean="0">
                        <a:latin typeface="Cambria Math" panose="02040503050406030204" pitchFamily="18" charset="0"/>
                      </a:rPr>
                      <m:t>𝑠</m:t>
                    </m:r>
                  </m:oMath>
                </a14:m>
                <a:endParaRPr lang="en-US" sz="1200" i="1" dirty="0">
                  <a:latin typeface="Calibri" panose="020F0502020204030204" pitchFamily="34" charset="0"/>
                  <a:cs typeface="Calibri" panose="020F0502020204030204" pitchFamily="34" charset="0"/>
                </a:endParaRPr>
              </a:p>
            </p:txBody>
          </p:sp>
        </mc:Choice>
        <mc:Fallback xmlns="">
          <p:sp>
            <p:nvSpPr>
              <p:cNvPr id="49" name="Rectangle 48">
                <a:extLst>
                  <a:ext uri="{FF2B5EF4-FFF2-40B4-BE49-F238E27FC236}">
                    <a16:creationId xmlns:a16="http://schemas.microsoft.com/office/drawing/2014/main" id="{3BD86422-AE54-43C1-9A9F-E3F6561879DF}"/>
                  </a:ext>
                </a:extLst>
              </p:cNvPr>
              <p:cNvSpPr>
                <a:spLocks noRot="1" noChangeAspect="1" noMove="1" noResize="1" noEditPoints="1" noAdjustHandles="1" noChangeArrowheads="1" noChangeShapeType="1" noTextEdit="1"/>
              </p:cNvSpPr>
              <p:nvPr/>
            </p:nvSpPr>
            <p:spPr>
              <a:xfrm>
                <a:off x="13264881" y="6395370"/>
                <a:ext cx="1216680" cy="272767"/>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0199DAF-E119-4AAD-82E7-3663CF207E72}"/>
                  </a:ext>
                </a:extLst>
              </p:cNvPr>
              <p:cNvSpPr/>
              <p:nvPr/>
            </p:nvSpPr>
            <p:spPr>
              <a:xfrm>
                <a:off x="12399773" y="3543378"/>
                <a:ext cx="81567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−6</m:t>
                          </m:r>
                        </m:sup>
                      </m:sSup>
                    </m:oMath>
                  </m:oMathPara>
                </a14:m>
                <a:endParaRPr lang="en-US" sz="1200" i="1" dirty="0">
                  <a:latin typeface="Calibri" panose="020F0502020204030204" pitchFamily="34" charset="0"/>
                  <a:cs typeface="Calibri" panose="020F0502020204030204" pitchFamily="34" charset="0"/>
                </a:endParaRPr>
              </a:p>
            </p:txBody>
          </p:sp>
        </mc:Choice>
        <mc:Fallback xmlns="">
          <p:sp>
            <p:nvSpPr>
              <p:cNvPr id="50" name="Rectangle 49">
                <a:extLst>
                  <a:ext uri="{FF2B5EF4-FFF2-40B4-BE49-F238E27FC236}">
                    <a16:creationId xmlns:a16="http://schemas.microsoft.com/office/drawing/2014/main" id="{F0199DAF-E119-4AAD-82E7-3663CF207E72}"/>
                  </a:ext>
                </a:extLst>
              </p:cNvPr>
              <p:cNvSpPr>
                <a:spLocks noRot="1" noChangeAspect="1" noMove="1" noResize="1" noEditPoints="1" noAdjustHandles="1" noChangeArrowheads="1" noChangeShapeType="1" noTextEdit="1"/>
              </p:cNvSpPr>
              <p:nvPr/>
            </p:nvSpPr>
            <p:spPr>
              <a:xfrm>
                <a:off x="12399773" y="3543378"/>
                <a:ext cx="81567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AF851BF-F0B5-4AA9-95E3-03EEC549560D}"/>
                  </a:ext>
                </a:extLst>
              </p:cNvPr>
              <p:cNvSpPr/>
              <p:nvPr/>
            </p:nvSpPr>
            <p:spPr>
              <a:xfrm>
                <a:off x="12357610" y="4433043"/>
                <a:ext cx="501484"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𝐻𝑧</m:t>
                      </m:r>
                    </m:oMath>
                  </m:oMathPara>
                </a14:m>
                <a:endParaRPr lang="en-US" sz="1200" i="1" dirty="0">
                  <a:latin typeface="Calibri" panose="020F0502020204030204" pitchFamily="34" charset="0"/>
                  <a:cs typeface="Calibri" panose="020F0502020204030204" pitchFamily="34" charset="0"/>
                </a:endParaRPr>
              </a:p>
            </p:txBody>
          </p:sp>
        </mc:Choice>
        <mc:Fallback xmlns="">
          <p:sp>
            <p:nvSpPr>
              <p:cNvPr id="51" name="Rectangle 50">
                <a:extLst>
                  <a:ext uri="{FF2B5EF4-FFF2-40B4-BE49-F238E27FC236}">
                    <a16:creationId xmlns:a16="http://schemas.microsoft.com/office/drawing/2014/main" id="{1AF851BF-F0B5-4AA9-95E3-03EEC549560D}"/>
                  </a:ext>
                </a:extLst>
              </p:cNvPr>
              <p:cNvSpPr>
                <a:spLocks noRot="1" noChangeAspect="1" noMove="1" noResize="1" noEditPoints="1" noAdjustHandles="1" noChangeArrowheads="1" noChangeShapeType="1" noTextEdit="1"/>
              </p:cNvSpPr>
              <p:nvPr/>
            </p:nvSpPr>
            <p:spPr>
              <a:xfrm>
                <a:off x="12357610" y="4433043"/>
                <a:ext cx="501484"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0B6F9E3-5E33-4A4A-AA29-382E4249C90E}"/>
                  </a:ext>
                </a:extLst>
              </p:cNvPr>
              <p:cNvSpPr/>
              <p:nvPr/>
            </p:nvSpPr>
            <p:spPr>
              <a:xfrm>
                <a:off x="12347409" y="5200801"/>
                <a:ext cx="641458"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1</m:t>
                      </m:r>
                      <m:r>
                        <a:rPr lang="en-US" sz="1200" b="0" i="1" dirty="0" smtClean="0">
                          <a:latin typeface="Cambria Math" panose="02040503050406030204" pitchFamily="18" charset="0"/>
                        </a:rPr>
                        <m:t>𝜇</m:t>
                      </m:r>
                      <m:r>
                        <a:rPr lang="en-US" sz="1200" b="0" i="1" dirty="0" smtClean="0">
                          <a:latin typeface="Cambria Math" panose="02040503050406030204" pitchFamily="18" charset="0"/>
                        </a:rPr>
                        <m:t>𝑠</m:t>
                      </m:r>
                    </m:oMath>
                  </m:oMathPara>
                </a14:m>
                <a:endParaRPr lang="en-US" sz="1200" i="1" dirty="0">
                  <a:latin typeface="Calibri" panose="020F0502020204030204" pitchFamily="34" charset="0"/>
                  <a:cs typeface="Calibri" panose="020F0502020204030204" pitchFamily="34" charset="0"/>
                </a:endParaRPr>
              </a:p>
            </p:txBody>
          </p:sp>
        </mc:Choice>
        <mc:Fallback xmlns="">
          <p:sp>
            <p:nvSpPr>
              <p:cNvPr id="52" name="Rectangle 51">
                <a:extLst>
                  <a:ext uri="{FF2B5EF4-FFF2-40B4-BE49-F238E27FC236}">
                    <a16:creationId xmlns:a16="http://schemas.microsoft.com/office/drawing/2014/main" id="{20B6F9E3-5E33-4A4A-AA29-382E4249C90E}"/>
                  </a:ext>
                </a:extLst>
              </p:cNvPr>
              <p:cNvSpPr>
                <a:spLocks noRot="1" noChangeAspect="1" noMove="1" noResize="1" noEditPoints="1" noAdjustHandles="1" noChangeArrowheads="1" noChangeShapeType="1" noTextEdit="1"/>
              </p:cNvSpPr>
              <p:nvPr/>
            </p:nvSpPr>
            <p:spPr>
              <a:xfrm>
                <a:off x="12347409" y="5200801"/>
                <a:ext cx="641458"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C0870C5A-B571-4C9C-8F72-A739E35BE286}"/>
                  </a:ext>
                </a:extLst>
              </p:cNvPr>
              <p:cNvSpPr/>
              <p:nvPr/>
            </p:nvSpPr>
            <p:spPr>
              <a:xfrm>
                <a:off x="15153642" y="4568335"/>
                <a:ext cx="673518"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1</m:t>
                      </m:r>
                      <m:r>
                        <a:rPr lang="en-US" sz="1200" b="0" i="1" dirty="0" smtClean="0">
                          <a:latin typeface="Cambria Math" panose="02040503050406030204" pitchFamily="18" charset="0"/>
                        </a:rPr>
                        <m:t>4.8</m:t>
                      </m:r>
                      <m:r>
                        <a:rPr lang="en-US" sz="1200" b="0" i="1" dirty="0" smtClean="0">
                          <a:latin typeface="Cambria Math" panose="02040503050406030204" pitchFamily="18" charset="0"/>
                        </a:rPr>
                        <m:t>𝜇</m:t>
                      </m:r>
                      <m:r>
                        <a:rPr lang="en-US" sz="1200" b="0" i="1" dirty="0" smtClean="0">
                          <a:latin typeface="Cambria Math" panose="02040503050406030204" pitchFamily="18" charset="0"/>
                        </a:rPr>
                        <m:t>𝑠</m:t>
                      </m:r>
                    </m:oMath>
                  </m:oMathPara>
                </a14:m>
                <a:endParaRPr lang="en-US" sz="1200" i="1" dirty="0">
                  <a:latin typeface="Calibri" panose="020F0502020204030204" pitchFamily="34" charset="0"/>
                  <a:cs typeface="Calibri" panose="020F0502020204030204" pitchFamily="34" charset="0"/>
                </a:endParaRPr>
              </a:p>
            </p:txBody>
          </p:sp>
        </mc:Choice>
        <mc:Fallback xmlns="">
          <p:sp>
            <p:nvSpPr>
              <p:cNvPr id="53" name="Rectangle 52">
                <a:extLst>
                  <a:ext uri="{FF2B5EF4-FFF2-40B4-BE49-F238E27FC236}">
                    <a16:creationId xmlns:a16="http://schemas.microsoft.com/office/drawing/2014/main" id="{C0870C5A-B571-4C9C-8F72-A739E35BE286}"/>
                  </a:ext>
                </a:extLst>
              </p:cNvPr>
              <p:cNvSpPr>
                <a:spLocks noRot="1" noChangeAspect="1" noMove="1" noResize="1" noEditPoints="1" noAdjustHandles="1" noChangeArrowheads="1" noChangeShapeType="1" noTextEdit="1"/>
              </p:cNvSpPr>
              <p:nvPr/>
            </p:nvSpPr>
            <p:spPr>
              <a:xfrm>
                <a:off x="15153642" y="4568335"/>
                <a:ext cx="673518" cy="276999"/>
              </a:xfrm>
              <a:prstGeom prst="rect">
                <a:avLst/>
              </a:prstGeom>
              <a:blipFill>
                <a:blip r:embed="rId8"/>
                <a:stretch>
                  <a:fillRect b="-2174"/>
                </a:stretch>
              </a:blipFill>
            </p:spPr>
            <p:txBody>
              <a:bodyPr/>
              <a:lstStyle/>
              <a:p>
                <a:r>
                  <a:rPr lang="en-US">
                    <a:noFill/>
                  </a:rPr>
                  <a:t> </a:t>
                </a:r>
              </a:p>
            </p:txBody>
          </p:sp>
        </mc:Fallback>
      </mc:AlternateContent>
      <p:pic>
        <p:nvPicPr>
          <p:cNvPr id="44" name="Content Placeholder 3">
            <a:extLst>
              <a:ext uri="{FF2B5EF4-FFF2-40B4-BE49-F238E27FC236}">
                <a16:creationId xmlns:a16="http://schemas.microsoft.com/office/drawing/2014/main" id="{1B1214B7-D9DE-4170-A9C3-B5B5D7C43E2F}"/>
              </a:ext>
            </a:extLst>
          </p:cNvPr>
          <p:cNvPicPr>
            <a:picLocks noGrp="1" noChangeAspect="1"/>
          </p:cNvPicPr>
          <p:nvPr>
            <p:ph sz="quarter" idx="1"/>
          </p:nvPr>
        </p:nvPicPr>
        <p:blipFill>
          <a:blip r:embed="rId9"/>
          <a:stretch>
            <a:fillRect/>
          </a:stretch>
        </p:blipFill>
        <p:spPr>
          <a:xfrm>
            <a:off x="7315112" y="1463609"/>
            <a:ext cx="4558279" cy="1587715"/>
          </a:xfrm>
          <a:prstGeom prst="rect">
            <a:avLst/>
          </a:prstGeom>
        </p:spPr>
      </p:pic>
      <p:sp>
        <p:nvSpPr>
          <p:cNvPr id="54" name="TextBox 53">
            <a:extLst>
              <a:ext uri="{FF2B5EF4-FFF2-40B4-BE49-F238E27FC236}">
                <a16:creationId xmlns:a16="http://schemas.microsoft.com/office/drawing/2014/main" id="{A77BE26A-AD83-4183-8CA5-A19EB205532B}"/>
              </a:ext>
            </a:extLst>
          </p:cNvPr>
          <p:cNvSpPr txBox="1"/>
          <p:nvPr/>
        </p:nvSpPr>
        <p:spPr>
          <a:xfrm>
            <a:off x="8620310" y="3141122"/>
            <a:ext cx="1905843"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Sampling Frequency impact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A4DBDEC-EC58-4AF5-A7C0-F9D2CD7D805E}"/>
                  </a:ext>
                </a:extLst>
              </p:cNvPr>
              <p:cNvSpPr txBox="1"/>
              <p:nvPr/>
            </p:nvSpPr>
            <p:spPr>
              <a:xfrm>
                <a:off x="3303853" y="2578033"/>
                <a:ext cx="2096023"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𝑠𝑦𝑛𝑐</m:t>
                          </m:r>
                        </m:sub>
                      </m:sSub>
                    </m:oMath>
                  </m:oMathPara>
                </a14:m>
                <a:endParaRPr lang="en-US" b="0" dirty="0"/>
              </a:p>
            </p:txBody>
          </p:sp>
        </mc:Choice>
        <mc:Fallback xmlns="">
          <p:sp>
            <p:nvSpPr>
              <p:cNvPr id="25" name="TextBox 24">
                <a:extLst>
                  <a:ext uri="{FF2B5EF4-FFF2-40B4-BE49-F238E27FC236}">
                    <a16:creationId xmlns:a16="http://schemas.microsoft.com/office/drawing/2014/main" id="{EA4DBDEC-EC58-4AF5-A7C0-F9D2CD7D805E}"/>
                  </a:ext>
                </a:extLst>
              </p:cNvPr>
              <p:cNvSpPr txBox="1">
                <a:spLocks noRot="1" noChangeAspect="1" noMove="1" noResize="1" noEditPoints="1" noAdjustHandles="1" noChangeArrowheads="1" noChangeShapeType="1" noTextEdit="1"/>
              </p:cNvSpPr>
              <p:nvPr/>
            </p:nvSpPr>
            <p:spPr>
              <a:xfrm>
                <a:off x="3303853" y="2578033"/>
                <a:ext cx="2096023" cy="391261"/>
              </a:xfrm>
              <a:prstGeom prst="rect">
                <a:avLst/>
              </a:prstGeom>
              <a:blipFill>
                <a:blip r:embed="rId10"/>
                <a:stretch>
                  <a:fillRect b="-3125"/>
                </a:stretch>
              </a:blipFill>
            </p:spPr>
            <p:txBody>
              <a:bodyPr/>
              <a:lstStyle/>
              <a:p>
                <a:r>
                  <a:rPr lang="en-US">
                    <a:noFill/>
                  </a:rPr>
                  <a:t> </a:t>
                </a:r>
              </a:p>
            </p:txBody>
          </p:sp>
        </mc:Fallback>
      </mc:AlternateContent>
      <p:sp>
        <p:nvSpPr>
          <p:cNvPr id="31" name="Right Brace 30">
            <a:extLst>
              <a:ext uri="{FF2B5EF4-FFF2-40B4-BE49-F238E27FC236}">
                <a16:creationId xmlns:a16="http://schemas.microsoft.com/office/drawing/2014/main" id="{024CDC8D-1B1F-4003-8CC3-7D2DE0FE8620}"/>
              </a:ext>
            </a:extLst>
          </p:cNvPr>
          <p:cNvSpPr/>
          <p:nvPr/>
        </p:nvSpPr>
        <p:spPr>
          <a:xfrm>
            <a:off x="2811416" y="2196928"/>
            <a:ext cx="492437" cy="1134925"/>
          </a:xfrm>
          <a:prstGeom prst="rightBrace">
            <a:avLst/>
          </a:prstGeom>
          <a:ln>
            <a:solidFill>
              <a:srgbClr val="000000"/>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13" name="Group 112">
            <a:extLst>
              <a:ext uri="{FF2B5EF4-FFF2-40B4-BE49-F238E27FC236}">
                <a16:creationId xmlns:a16="http://schemas.microsoft.com/office/drawing/2014/main" id="{89BDA62E-2C57-424A-9B16-5D8E126846BA}"/>
              </a:ext>
            </a:extLst>
          </p:cNvPr>
          <p:cNvGrpSpPr/>
          <p:nvPr/>
        </p:nvGrpSpPr>
        <p:grpSpPr>
          <a:xfrm>
            <a:off x="7254317" y="3924300"/>
            <a:ext cx="4623608" cy="1798500"/>
            <a:chOff x="7215373" y="3536213"/>
            <a:chExt cx="4623608" cy="1798500"/>
          </a:xfrm>
        </p:grpSpPr>
        <p:sp>
          <p:nvSpPr>
            <p:cNvPr id="105" name="TextBox 104">
              <a:extLst>
                <a:ext uri="{FF2B5EF4-FFF2-40B4-BE49-F238E27FC236}">
                  <a16:creationId xmlns:a16="http://schemas.microsoft.com/office/drawing/2014/main" id="{5542516D-E70D-4614-BF0C-50DC94A1C978}"/>
                </a:ext>
              </a:extLst>
            </p:cNvPr>
            <p:cNvSpPr txBox="1"/>
            <p:nvPr/>
          </p:nvSpPr>
          <p:spPr>
            <a:xfrm>
              <a:off x="9071621" y="4908032"/>
              <a:ext cx="423514" cy="246221"/>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time</a:t>
              </a:r>
            </a:p>
          </p:txBody>
        </p:sp>
        <p:grpSp>
          <p:nvGrpSpPr>
            <p:cNvPr id="112" name="Group 111">
              <a:extLst>
                <a:ext uri="{FF2B5EF4-FFF2-40B4-BE49-F238E27FC236}">
                  <a16:creationId xmlns:a16="http://schemas.microsoft.com/office/drawing/2014/main" id="{364A5E63-2838-4FB1-9227-10949A648771}"/>
                </a:ext>
              </a:extLst>
            </p:cNvPr>
            <p:cNvGrpSpPr/>
            <p:nvPr/>
          </p:nvGrpSpPr>
          <p:grpSpPr>
            <a:xfrm>
              <a:off x="9506419" y="3542662"/>
              <a:ext cx="2332562" cy="1632039"/>
              <a:chOff x="9506419" y="3542662"/>
              <a:chExt cx="2332562" cy="1632039"/>
            </a:xfrm>
          </p:grpSpPr>
          <p:grpSp>
            <p:nvGrpSpPr>
              <p:cNvPr id="42" name="Group 41">
                <a:extLst>
                  <a:ext uri="{FF2B5EF4-FFF2-40B4-BE49-F238E27FC236}">
                    <a16:creationId xmlns:a16="http://schemas.microsoft.com/office/drawing/2014/main" id="{B6E4A642-5334-4B73-A852-0552DE13F315}"/>
                  </a:ext>
                </a:extLst>
              </p:cNvPr>
              <p:cNvGrpSpPr/>
              <p:nvPr/>
            </p:nvGrpSpPr>
            <p:grpSpPr>
              <a:xfrm>
                <a:off x="9853733" y="3569503"/>
                <a:ext cx="1761732" cy="1440939"/>
                <a:chOff x="7309452" y="2559777"/>
                <a:chExt cx="1761732" cy="1440939"/>
              </a:xfrm>
            </p:grpSpPr>
            <p:cxnSp>
              <p:nvCxnSpPr>
                <p:cNvPr id="35" name="Straight Arrow Connector 34">
                  <a:extLst>
                    <a:ext uri="{FF2B5EF4-FFF2-40B4-BE49-F238E27FC236}">
                      <a16:creationId xmlns:a16="http://schemas.microsoft.com/office/drawing/2014/main" id="{289196A1-8FCA-478E-B976-6B86A8C095A0}"/>
                    </a:ext>
                  </a:extLst>
                </p:cNvPr>
                <p:cNvCxnSpPr/>
                <p:nvPr/>
              </p:nvCxnSpPr>
              <p:spPr>
                <a:xfrm>
                  <a:off x="7309452" y="3848316"/>
                  <a:ext cx="1761732"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01DECE5-62F1-4CEA-8DFC-22F185BC4D66}"/>
                    </a:ext>
                  </a:extLst>
                </p:cNvPr>
                <p:cNvCxnSpPr>
                  <a:cxnSpLocks/>
                </p:cNvCxnSpPr>
                <p:nvPr/>
              </p:nvCxnSpPr>
              <p:spPr>
                <a:xfrm flipV="1">
                  <a:off x="7461852" y="2559777"/>
                  <a:ext cx="0" cy="144093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73" name="Straight Connector 72">
                <a:extLst>
                  <a:ext uri="{FF2B5EF4-FFF2-40B4-BE49-F238E27FC236}">
                    <a16:creationId xmlns:a16="http://schemas.microsoft.com/office/drawing/2014/main" id="{99EDBAF1-C55F-4C73-86CD-9AEFFC4F0F09}"/>
                  </a:ext>
                </a:extLst>
              </p:cNvPr>
              <p:cNvCxnSpPr/>
              <p:nvPr/>
            </p:nvCxnSpPr>
            <p:spPr>
              <a:xfrm flipV="1">
                <a:off x="10010687" y="3554115"/>
                <a:ext cx="1404780" cy="1298633"/>
              </a:xfrm>
              <a:prstGeom prst="line">
                <a:avLst/>
              </a:prstGeom>
              <a:ln>
                <a:solidFill>
                  <a:srgbClr val="019242"/>
                </a:solidFill>
                <a:tailEnd type="non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95446F9E-A176-4178-B5E0-5BC2FE7A2A62}"/>
                  </a:ext>
                </a:extLst>
              </p:cNvPr>
              <p:cNvGrpSpPr/>
              <p:nvPr/>
            </p:nvGrpSpPr>
            <p:grpSpPr>
              <a:xfrm>
                <a:off x="10006132" y="4641310"/>
                <a:ext cx="237915" cy="221785"/>
                <a:chOff x="7605713" y="3424238"/>
                <a:chExt cx="421481" cy="392906"/>
              </a:xfrm>
            </p:grpSpPr>
            <p:sp>
              <p:nvSpPr>
                <p:cNvPr id="75" name="Freeform: Shape 74">
                  <a:extLst>
                    <a:ext uri="{FF2B5EF4-FFF2-40B4-BE49-F238E27FC236}">
                      <a16:creationId xmlns:a16="http://schemas.microsoft.com/office/drawing/2014/main" id="{250458A5-6C23-4B59-BF7C-CF36AA50A0AC}"/>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3F4666C3-15AB-432F-B2C1-EA974F5B2C9F}"/>
                    </a:ext>
                  </a:extLst>
                </p:cNvPr>
                <p:cNvCxnSpPr>
                  <a:cxnSpLocks/>
                </p:cNvCxnSpPr>
                <p:nvPr/>
              </p:nvCxnSpPr>
              <p:spPr>
                <a:xfrm flipV="1">
                  <a:off x="8022432" y="3424238"/>
                  <a:ext cx="0" cy="72957"/>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FD8CFA14-1F37-47DF-81A5-D3D88BC797A0}"/>
                  </a:ext>
                </a:extLst>
              </p:cNvPr>
              <p:cNvGrpSpPr/>
              <p:nvPr/>
            </p:nvGrpSpPr>
            <p:grpSpPr>
              <a:xfrm>
                <a:off x="10238116" y="4430180"/>
                <a:ext cx="237915" cy="219404"/>
                <a:chOff x="7605713" y="3428456"/>
                <a:chExt cx="421481" cy="388688"/>
              </a:xfrm>
            </p:grpSpPr>
            <p:sp>
              <p:nvSpPr>
                <p:cNvPr id="81" name="Freeform: Shape 80">
                  <a:extLst>
                    <a:ext uri="{FF2B5EF4-FFF2-40B4-BE49-F238E27FC236}">
                      <a16:creationId xmlns:a16="http://schemas.microsoft.com/office/drawing/2014/main" id="{80D565AD-60D5-4C76-87D7-B629F49CF84D}"/>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0B0458F5-E059-47D0-BF99-F6394BFC1E4E}"/>
                    </a:ext>
                  </a:extLst>
                </p:cNvPr>
                <p:cNvCxnSpPr>
                  <a:cxnSpLocks/>
                </p:cNvCxnSpPr>
                <p:nvPr/>
              </p:nvCxnSpPr>
              <p:spPr>
                <a:xfrm flipV="1">
                  <a:off x="8022432" y="3428456"/>
                  <a:ext cx="0" cy="72956"/>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83" name="Group 82">
                <a:extLst>
                  <a:ext uri="{FF2B5EF4-FFF2-40B4-BE49-F238E27FC236}">
                    <a16:creationId xmlns:a16="http://schemas.microsoft.com/office/drawing/2014/main" id="{8A5C67CB-6599-4D5E-A8FF-7839C92B10FE}"/>
                  </a:ext>
                </a:extLst>
              </p:cNvPr>
              <p:cNvGrpSpPr/>
              <p:nvPr/>
            </p:nvGrpSpPr>
            <p:grpSpPr>
              <a:xfrm>
                <a:off x="10468038" y="4220211"/>
                <a:ext cx="237915" cy="221785"/>
                <a:chOff x="7605713" y="3424238"/>
                <a:chExt cx="421481" cy="392906"/>
              </a:xfrm>
            </p:grpSpPr>
            <p:sp>
              <p:nvSpPr>
                <p:cNvPr id="84" name="Freeform: Shape 83">
                  <a:extLst>
                    <a:ext uri="{FF2B5EF4-FFF2-40B4-BE49-F238E27FC236}">
                      <a16:creationId xmlns:a16="http://schemas.microsoft.com/office/drawing/2014/main" id="{FC38FB2B-8DE8-4910-A1DB-65614B195B82}"/>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21EDB3A6-5410-4525-ADA3-387FE152F700}"/>
                    </a:ext>
                  </a:extLst>
                </p:cNvPr>
                <p:cNvCxnSpPr>
                  <a:cxnSpLocks/>
                </p:cNvCxnSpPr>
                <p:nvPr/>
              </p:nvCxnSpPr>
              <p:spPr>
                <a:xfrm flipV="1">
                  <a:off x="8022432" y="3424238"/>
                  <a:ext cx="0" cy="72957"/>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1FDD1BE0-A317-49F7-AB18-87986F1F4007}"/>
                  </a:ext>
                </a:extLst>
              </p:cNvPr>
              <p:cNvGrpSpPr/>
              <p:nvPr/>
            </p:nvGrpSpPr>
            <p:grpSpPr>
              <a:xfrm>
                <a:off x="10700022" y="4009081"/>
                <a:ext cx="237915" cy="219404"/>
                <a:chOff x="7605713" y="3428456"/>
                <a:chExt cx="421481" cy="388688"/>
              </a:xfrm>
            </p:grpSpPr>
            <p:sp>
              <p:nvSpPr>
                <p:cNvPr id="87" name="Freeform: Shape 86">
                  <a:extLst>
                    <a:ext uri="{FF2B5EF4-FFF2-40B4-BE49-F238E27FC236}">
                      <a16:creationId xmlns:a16="http://schemas.microsoft.com/office/drawing/2014/main" id="{4DF49358-2B29-457D-B570-FB45E97FCD24}"/>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C128CA7A-48E7-4047-8365-A64C400EE586}"/>
                    </a:ext>
                  </a:extLst>
                </p:cNvPr>
                <p:cNvCxnSpPr>
                  <a:cxnSpLocks/>
                </p:cNvCxnSpPr>
                <p:nvPr/>
              </p:nvCxnSpPr>
              <p:spPr>
                <a:xfrm flipV="1">
                  <a:off x="8022432" y="3428456"/>
                  <a:ext cx="0" cy="72956"/>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69A21CED-9C81-4AAE-B757-8251F92F1E09}"/>
                  </a:ext>
                </a:extLst>
              </p:cNvPr>
              <p:cNvGrpSpPr/>
              <p:nvPr/>
            </p:nvGrpSpPr>
            <p:grpSpPr>
              <a:xfrm>
                <a:off x="10927306" y="3789977"/>
                <a:ext cx="237915" cy="221785"/>
                <a:chOff x="7605713" y="3424238"/>
                <a:chExt cx="421481" cy="392906"/>
              </a:xfrm>
            </p:grpSpPr>
            <p:sp>
              <p:nvSpPr>
                <p:cNvPr id="90" name="Freeform: Shape 89">
                  <a:extLst>
                    <a:ext uri="{FF2B5EF4-FFF2-40B4-BE49-F238E27FC236}">
                      <a16:creationId xmlns:a16="http://schemas.microsoft.com/office/drawing/2014/main" id="{B35FD8D3-EA37-4445-8329-7797CD25A02E}"/>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C62C7A9-C02C-4256-ABE8-6214170EC0AD}"/>
                    </a:ext>
                  </a:extLst>
                </p:cNvPr>
                <p:cNvCxnSpPr>
                  <a:cxnSpLocks/>
                </p:cNvCxnSpPr>
                <p:nvPr/>
              </p:nvCxnSpPr>
              <p:spPr>
                <a:xfrm flipV="1">
                  <a:off x="8022432" y="3424238"/>
                  <a:ext cx="0" cy="72957"/>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92" name="Group 91">
                <a:extLst>
                  <a:ext uri="{FF2B5EF4-FFF2-40B4-BE49-F238E27FC236}">
                    <a16:creationId xmlns:a16="http://schemas.microsoft.com/office/drawing/2014/main" id="{F06F17C6-8A18-4E51-911C-66E635C85275}"/>
                  </a:ext>
                </a:extLst>
              </p:cNvPr>
              <p:cNvGrpSpPr/>
              <p:nvPr/>
            </p:nvGrpSpPr>
            <p:grpSpPr>
              <a:xfrm>
                <a:off x="11159290" y="3578847"/>
                <a:ext cx="237915" cy="219404"/>
                <a:chOff x="7605713" y="3428456"/>
                <a:chExt cx="421481" cy="388688"/>
              </a:xfrm>
            </p:grpSpPr>
            <p:sp>
              <p:nvSpPr>
                <p:cNvPr id="93" name="Freeform: Shape 92">
                  <a:extLst>
                    <a:ext uri="{FF2B5EF4-FFF2-40B4-BE49-F238E27FC236}">
                      <a16:creationId xmlns:a16="http://schemas.microsoft.com/office/drawing/2014/main" id="{F33715E4-99E4-40FA-A018-D733BF3C799C}"/>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94C4E578-FDE8-49F3-B0C2-EA543C6B0D22}"/>
                    </a:ext>
                  </a:extLst>
                </p:cNvPr>
                <p:cNvCxnSpPr>
                  <a:cxnSpLocks/>
                </p:cNvCxnSpPr>
                <p:nvPr/>
              </p:nvCxnSpPr>
              <p:spPr>
                <a:xfrm flipV="1">
                  <a:off x="8022432" y="3428456"/>
                  <a:ext cx="0" cy="72956"/>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cxnSp>
            <p:nvCxnSpPr>
              <p:cNvPr id="99" name="Straight Connector 98">
                <a:extLst>
                  <a:ext uri="{FF2B5EF4-FFF2-40B4-BE49-F238E27FC236}">
                    <a16:creationId xmlns:a16="http://schemas.microsoft.com/office/drawing/2014/main" id="{FB6D9F30-52C8-42DD-A00E-BE85386A49A8}"/>
                  </a:ext>
                </a:extLst>
              </p:cNvPr>
              <p:cNvCxnSpPr/>
              <p:nvPr/>
            </p:nvCxnSpPr>
            <p:spPr>
              <a:xfrm>
                <a:off x="10240741" y="3602706"/>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1359486-1770-433C-B011-5B280DFA075F}"/>
                  </a:ext>
                </a:extLst>
              </p:cNvPr>
              <p:cNvCxnSpPr/>
              <p:nvPr/>
            </p:nvCxnSpPr>
            <p:spPr>
              <a:xfrm>
                <a:off x="10466160" y="3607486"/>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352C8597-10E4-4CA2-8F22-226FACB44DB1}"/>
                  </a:ext>
                </a:extLst>
              </p:cNvPr>
              <p:cNvCxnSpPr/>
              <p:nvPr/>
            </p:nvCxnSpPr>
            <p:spPr>
              <a:xfrm>
                <a:off x="10707721" y="3610710"/>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1CC371C2-3C0B-407E-984D-A50B52DB3A6E}"/>
                  </a:ext>
                </a:extLst>
              </p:cNvPr>
              <p:cNvCxnSpPr/>
              <p:nvPr/>
            </p:nvCxnSpPr>
            <p:spPr>
              <a:xfrm>
                <a:off x="10933140" y="3615490"/>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5845BA6-6E7C-48AD-BB1D-A528ECF991AB}"/>
                  </a:ext>
                </a:extLst>
              </p:cNvPr>
              <p:cNvCxnSpPr/>
              <p:nvPr/>
            </p:nvCxnSpPr>
            <p:spPr>
              <a:xfrm>
                <a:off x="11161559" y="3611428"/>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DD09233-D0D0-4BFC-999C-B29434B4FD99}"/>
                  </a:ext>
                </a:extLst>
              </p:cNvPr>
              <p:cNvCxnSpPr/>
              <p:nvPr/>
            </p:nvCxnSpPr>
            <p:spPr>
              <a:xfrm>
                <a:off x="11391740" y="3616208"/>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0C7F26C4-3192-4DDE-853D-62BBDCA57721}"/>
                  </a:ext>
                </a:extLst>
              </p:cNvPr>
              <p:cNvSpPr txBox="1"/>
              <p:nvPr/>
            </p:nvSpPr>
            <p:spPr>
              <a:xfrm>
                <a:off x="11415467" y="4928480"/>
                <a:ext cx="423514" cy="246221"/>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time</a:t>
                </a:r>
              </a:p>
            </p:txBody>
          </p:sp>
          <p:sp>
            <p:nvSpPr>
              <p:cNvPr id="107" name="TextBox 106">
                <a:extLst>
                  <a:ext uri="{FF2B5EF4-FFF2-40B4-BE49-F238E27FC236}">
                    <a16:creationId xmlns:a16="http://schemas.microsoft.com/office/drawing/2014/main" id="{ECEBAF7C-CED2-4828-86BB-269F9B8957CF}"/>
                  </a:ext>
                </a:extLst>
              </p:cNvPr>
              <p:cNvSpPr txBox="1"/>
              <p:nvPr/>
            </p:nvSpPr>
            <p:spPr>
              <a:xfrm>
                <a:off x="9506419" y="3542662"/>
                <a:ext cx="447558" cy="246221"/>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clock</a:t>
                </a:r>
              </a:p>
            </p:txBody>
          </p:sp>
        </p:grpSp>
        <p:grpSp>
          <p:nvGrpSpPr>
            <p:cNvPr id="111" name="Group 110">
              <a:extLst>
                <a:ext uri="{FF2B5EF4-FFF2-40B4-BE49-F238E27FC236}">
                  <a16:creationId xmlns:a16="http://schemas.microsoft.com/office/drawing/2014/main" id="{A5EB4741-51FE-452C-B52C-D94D1D7C7BE9}"/>
                </a:ext>
              </a:extLst>
            </p:cNvPr>
            <p:cNvGrpSpPr/>
            <p:nvPr/>
          </p:nvGrpSpPr>
          <p:grpSpPr>
            <a:xfrm>
              <a:off x="7215373" y="3536213"/>
              <a:ext cx="2057097" cy="1474229"/>
              <a:chOff x="7215373" y="3536213"/>
              <a:chExt cx="2057097" cy="1474229"/>
            </a:xfrm>
          </p:grpSpPr>
          <p:grpSp>
            <p:nvGrpSpPr>
              <p:cNvPr id="56" name="Group 55">
                <a:extLst>
                  <a:ext uri="{FF2B5EF4-FFF2-40B4-BE49-F238E27FC236}">
                    <a16:creationId xmlns:a16="http://schemas.microsoft.com/office/drawing/2014/main" id="{C311D617-0771-4B2A-A663-8277EC5AA040}"/>
                  </a:ext>
                </a:extLst>
              </p:cNvPr>
              <p:cNvGrpSpPr/>
              <p:nvPr/>
            </p:nvGrpSpPr>
            <p:grpSpPr>
              <a:xfrm>
                <a:off x="7510738" y="3569503"/>
                <a:ext cx="1761732" cy="1440939"/>
                <a:chOff x="7309452" y="2559777"/>
                <a:chExt cx="1761732" cy="1440939"/>
              </a:xfrm>
            </p:grpSpPr>
            <p:cxnSp>
              <p:nvCxnSpPr>
                <p:cNvPr id="57" name="Straight Arrow Connector 56">
                  <a:extLst>
                    <a:ext uri="{FF2B5EF4-FFF2-40B4-BE49-F238E27FC236}">
                      <a16:creationId xmlns:a16="http://schemas.microsoft.com/office/drawing/2014/main" id="{40D085ED-B351-40B1-9FDD-F347C8F0C550}"/>
                    </a:ext>
                  </a:extLst>
                </p:cNvPr>
                <p:cNvCxnSpPr/>
                <p:nvPr/>
              </p:nvCxnSpPr>
              <p:spPr>
                <a:xfrm>
                  <a:off x="7309452" y="3848316"/>
                  <a:ext cx="1761732"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ED978D2-D8E0-4E9E-A89E-D754731232BF}"/>
                    </a:ext>
                  </a:extLst>
                </p:cNvPr>
                <p:cNvCxnSpPr>
                  <a:cxnSpLocks/>
                </p:cNvCxnSpPr>
                <p:nvPr/>
              </p:nvCxnSpPr>
              <p:spPr>
                <a:xfrm flipV="1">
                  <a:off x="7461852" y="2559777"/>
                  <a:ext cx="0" cy="144093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60" name="Straight Connector 59">
                <a:extLst>
                  <a:ext uri="{FF2B5EF4-FFF2-40B4-BE49-F238E27FC236}">
                    <a16:creationId xmlns:a16="http://schemas.microsoft.com/office/drawing/2014/main" id="{55357C99-8B14-4078-BF4B-EB6602B30610}"/>
                  </a:ext>
                </a:extLst>
              </p:cNvPr>
              <p:cNvCxnSpPr/>
              <p:nvPr/>
            </p:nvCxnSpPr>
            <p:spPr>
              <a:xfrm flipV="1">
                <a:off x="7682629" y="3547936"/>
                <a:ext cx="1404780" cy="1298633"/>
              </a:xfrm>
              <a:prstGeom prst="line">
                <a:avLst/>
              </a:prstGeom>
              <a:ln>
                <a:solidFill>
                  <a:srgbClr val="019242"/>
                </a:solidFill>
                <a:tailEnd type="non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E3CDF1F3-5593-4330-BE88-832120CD5F45}"/>
                  </a:ext>
                </a:extLst>
              </p:cNvPr>
              <p:cNvGrpSpPr/>
              <p:nvPr/>
            </p:nvGrpSpPr>
            <p:grpSpPr>
              <a:xfrm>
                <a:off x="7691997" y="4450430"/>
                <a:ext cx="421481" cy="392906"/>
                <a:chOff x="7605713" y="3424238"/>
                <a:chExt cx="421481" cy="392906"/>
              </a:xfrm>
            </p:grpSpPr>
            <p:sp>
              <p:nvSpPr>
                <p:cNvPr id="61" name="Freeform: Shape 60">
                  <a:extLst>
                    <a:ext uri="{FF2B5EF4-FFF2-40B4-BE49-F238E27FC236}">
                      <a16:creationId xmlns:a16="http://schemas.microsoft.com/office/drawing/2014/main" id="{6DE1401B-ED86-401C-9946-ED2E945EE3AD}"/>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C38E82D6-85F3-4409-90DA-940F586DBABC}"/>
                    </a:ext>
                  </a:extLst>
                </p:cNvPr>
                <p:cNvCxnSpPr>
                  <a:cxnSpLocks/>
                </p:cNvCxnSpPr>
                <p:nvPr/>
              </p:nvCxnSpPr>
              <p:spPr>
                <a:xfrm flipV="1">
                  <a:off x="8022432" y="3424238"/>
                  <a:ext cx="0" cy="72957"/>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BD7498AA-CA21-489C-9544-D7202BC6FD36}"/>
                  </a:ext>
                </a:extLst>
              </p:cNvPr>
              <p:cNvGrpSpPr/>
              <p:nvPr/>
            </p:nvGrpSpPr>
            <p:grpSpPr>
              <a:xfrm>
                <a:off x="8106866" y="4061997"/>
                <a:ext cx="421481" cy="392906"/>
                <a:chOff x="7605713" y="3424238"/>
                <a:chExt cx="421481" cy="392906"/>
              </a:xfrm>
            </p:grpSpPr>
            <p:sp>
              <p:nvSpPr>
                <p:cNvPr id="68" name="Freeform: Shape 67">
                  <a:extLst>
                    <a:ext uri="{FF2B5EF4-FFF2-40B4-BE49-F238E27FC236}">
                      <a16:creationId xmlns:a16="http://schemas.microsoft.com/office/drawing/2014/main" id="{24CDCA4F-E5AD-4AFB-86F1-C0DF82DCF42A}"/>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596AC116-75E5-49B7-B53F-D00629C19ADC}"/>
                    </a:ext>
                  </a:extLst>
                </p:cNvPr>
                <p:cNvCxnSpPr>
                  <a:cxnSpLocks/>
                </p:cNvCxnSpPr>
                <p:nvPr/>
              </p:nvCxnSpPr>
              <p:spPr>
                <a:xfrm flipV="1">
                  <a:off x="8022432" y="3424238"/>
                  <a:ext cx="0" cy="72957"/>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70" name="Group 69">
                <a:extLst>
                  <a:ext uri="{FF2B5EF4-FFF2-40B4-BE49-F238E27FC236}">
                    <a16:creationId xmlns:a16="http://schemas.microsoft.com/office/drawing/2014/main" id="{B10C996D-7528-4215-88BE-9B34A9D1C2FC}"/>
                  </a:ext>
                </a:extLst>
              </p:cNvPr>
              <p:cNvGrpSpPr/>
              <p:nvPr/>
            </p:nvGrpSpPr>
            <p:grpSpPr>
              <a:xfrm>
                <a:off x="8518824" y="3680067"/>
                <a:ext cx="421481" cy="392906"/>
                <a:chOff x="7605713" y="3424238"/>
                <a:chExt cx="421481" cy="392906"/>
              </a:xfrm>
            </p:grpSpPr>
            <p:sp>
              <p:nvSpPr>
                <p:cNvPr id="71" name="Freeform: Shape 70">
                  <a:extLst>
                    <a:ext uri="{FF2B5EF4-FFF2-40B4-BE49-F238E27FC236}">
                      <a16:creationId xmlns:a16="http://schemas.microsoft.com/office/drawing/2014/main" id="{49BF4E42-5D83-474B-9F96-92391F9F6059}"/>
                    </a:ext>
                  </a:extLst>
                </p:cNvPr>
                <p:cNvSpPr/>
                <p:nvPr/>
              </p:nvSpPr>
              <p:spPr>
                <a:xfrm>
                  <a:off x="7605713" y="3488531"/>
                  <a:ext cx="421481" cy="328613"/>
                </a:xfrm>
                <a:custGeom>
                  <a:avLst/>
                  <a:gdLst>
                    <a:gd name="connsiteX0" fmla="*/ 0 w 421481"/>
                    <a:gd name="connsiteY0" fmla="*/ 328613 h 328613"/>
                    <a:gd name="connsiteX1" fmla="*/ 185737 w 421481"/>
                    <a:gd name="connsiteY1" fmla="*/ 183357 h 328613"/>
                    <a:gd name="connsiteX2" fmla="*/ 421481 w 421481"/>
                    <a:gd name="connsiteY2" fmla="*/ 0 h 328613"/>
                    <a:gd name="connsiteX3" fmla="*/ 421481 w 421481"/>
                    <a:gd name="connsiteY3" fmla="*/ 0 h 328613"/>
                  </a:gdLst>
                  <a:ahLst/>
                  <a:cxnLst>
                    <a:cxn ang="0">
                      <a:pos x="connsiteX0" y="connsiteY0"/>
                    </a:cxn>
                    <a:cxn ang="0">
                      <a:pos x="connsiteX1" y="connsiteY1"/>
                    </a:cxn>
                    <a:cxn ang="0">
                      <a:pos x="connsiteX2" y="connsiteY2"/>
                    </a:cxn>
                    <a:cxn ang="0">
                      <a:pos x="connsiteX3" y="connsiteY3"/>
                    </a:cxn>
                  </a:cxnLst>
                  <a:rect l="l" t="t" r="r" b="b"/>
                  <a:pathLst>
                    <a:path w="421481" h="328613">
                      <a:moveTo>
                        <a:pt x="0" y="328613"/>
                      </a:moveTo>
                      <a:lnTo>
                        <a:pt x="185737" y="183357"/>
                      </a:lnTo>
                      <a:lnTo>
                        <a:pt x="421481" y="0"/>
                      </a:lnTo>
                      <a:lnTo>
                        <a:pt x="421481" y="0"/>
                      </a:lnTo>
                    </a:path>
                  </a:pathLst>
                </a:cu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B85615DD-A3FB-4151-99AB-A51CE9CE01F1}"/>
                    </a:ext>
                  </a:extLst>
                </p:cNvPr>
                <p:cNvCxnSpPr>
                  <a:cxnSpLocks/>
                </p:cNvCxnSpPr>
                <p:nvPr/>
              </p:nvCxnSpPr>
              <p:spPr>
                <a:xfrm flipV="1">
                  <a:off x="8022432" y="3424238"/>
                  <a:ext cx="0" cy="72957"/>
                </a:xfrm>
                <a:prstGeom prst="line">
                  <a:avLst/>
                </a:prstGeom>
                <a:ln>
                  <a:solidFill>
                    <a:schemeClr val="accent2">
                      <a:lumMod val="50000"/>
                    </a:schemeClr>
                  </a:solidFill>
                  <a:tailEnd type="none"/>
                </a:ln>
              </p:spPr>
              <p:style>
                <a:lnRef idx="2">
                  <a:schemeClr val="accent1"/>
                </a:lnRef>
                <a:fillRef idx="0">
                  <a:schemeClr val="accent1"/>
                </a:fillRef>
                <a:effectRef idx="1">
                  <a:schemeClr val="accent1"/>
                </a:effectRef>
                <a:fontRef idx="minor">
                  <a:schemeClr val="tx1"/>
                </a:fontRef>
              </p:style>
            </p:cxnSp>
          </p:grpSp>
          <p:cxnSp>
            <p:nvCxnSpPr>
              <p:cNvPr id="96" name="Straight Connector 95">
                <a:extLst>
                  <a:ext uri="{FF2B5EF4-FFF2-40B4-BE49-F238E27FC236}">
                    <a16:creationId xmlns:a16="http://schemas.microsoft.com/office/drawing/2014/main" id="{50D84B47-2050-4B4A-AAF8-FD5660701A20}"/>
                  </a:ext>
                </a:extLst>
              </p:cNvPr>
              <p:cNvCxnSpPr/>
              <p:nvPr/>
            </p:nvCxnSpPr>
            <p:spPr>
              <a:xfrm>
                <a:off x="8106866" y="3639428"/>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5DD538D-D69E-4319-B3A5-3AA3D887A246}"/>
                  </a:ext>
                </a:extLst>
              </p:cNvPr>
              <p:cNvCxnSpPr/>
              <p:nvPr/>
            </p:nvCxnSpPr>
            <p:spPr>
              <a:xfrm>
                <a:off x="8520217" y="3628009"/>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0D6772C7-5D9A-4169-966D-45ADDE07A621}"/>
                  </a:ext>
                </a:extLst>
              </p:cNvPr>
              <p:cNvCxnSpPr/>
              <p:nvPr/>
            </p:nvCxnSpPr>
            <p:spPr>
              <a:xfrm>
                <a:off x="8938063" y="3618219"/>
                <a:ext cx="6612" cy="1297322"/>
              </a:xfrm>
              <a:prstGeom prst="line">
                <a:avLst/>
              </a:prstGeom>
              <a:ln w="9525">
                <a:solidFill>
                  <a:srgbClr val="000000"/>
                </a:solidFill>
                <a:prstDash val="dash"/>
                <a:tailEnd type="none"/>
              </a:ln>
            </p:spPr>
            <p:style>
              <a:lnRef idx="2">
                <a:schemeClr val="accent1"/>
              </a:lnRef>
              <a:fillRef idx="0">
                <a:schemeClr val="accent1"/>
              </a:fillRef>
              <a:effectRef idx="1">
                <a:schemeClr val="accent1"/>
              </a:effectRef>
              <a:fontRef idx="minor">
                <a:schemeClr val="tx1"/>
              </a:fontRef>
            </p:style>
          </p:cxnSp>
          <p:sp>
            <p:nvSpPr>
              <p:cNvPr id="108" name="TextBox 107">
                <a:extLst>
                  <a:ext uri="{FF2B5EF4-FFF2-40B4-BE49-F238E27FC236}">
                    <a16:creationId xmlns:a16="http://schemas.microsoft.com/office/drawing/2014/main" id="{8EBA81C9-1187-407C-820F-30BEBDA2CE27}"/>
                  </a:ext>
                </a:extLst>
              </p:cNvPr>
              <p:cNvSpPr txBox="1"/>
              <p:nvPr/>
            </p:nvSpPr>
            <p:spPr>
              <a:xfrm>
                <a:off x="7215373" y="3536213"/>
                <a:ext cx="447558" cy="246221"/>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clock</a:t>
                </a:r>
              </a:p>
            </p:txBody>
          </p:sp>
        </p:grpSp>
        <p:sp>
          <p:nvSpPr>
            <p:cNvPr id="109" name="TextBox 108">
              <a:extLst>
                <a:ext uri="{FF2B5EF4-FFF2-40B4-BE49-F238E27FC236}">
                  <a16:creationId xmlns:a16="http://schemas.microsoft.com/office/drawing/2014/main" id="{D7B147C9-3877-4C23-8C2E-E35F8F246069}"/>
                </a:ext>
              </a:extLst>
            </p:cNvPr>
            <p:cNvSpPr txBox="1"/>
            <p:nvPr/>
          </p:nvSpPr>
          <p:spPr>
            <a:xfrm>
              <a:off x="8495318" y="5057714"/>
              <a:ext cx="2325508"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Synchronization Frequency impact</a:t>
              </a:r>
            </a:p>
          </p:txBody>
        </p:sp>
      </p:grpSp>
      <p:sp>
        <p:nvSpPr>
          <p:cNvPr id="114" name="TextBox 113">
            <a:extLst>
              <a:ext uri="{FF2B5EF4-FFF2-40B4-BE49-F238E27FC236}">
                <a16:creationId xmlns:a16="http://schemas.microsoft.com/office/drawing/2014/main" id="{30659EBF-B9B7-429E-88A3-21F07EB67718}"/>
              </a:ext>
            </a:extLst>
          </p:cNvPr>
          <p:cNvSpPr txBox="1"/>
          <p:nvPr/>
        </p:nvSpPr>
        <p:spPr>
          <a:xfrm>
            <a:off x="8738456" y="4371594"/>
            <a:ext cx="713657"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Clock drift</a:t>
            </a:r>
          </a:p>
        </p:txBody>
      </p:sp>
      <p:sp>
        <p:nvSpPr>
          <p:cNvPr id="115" name="TextBox 114">
            <a:extLst>
              <a:ext uri="{FF2B5EF4-FFF2-40B4-BE49-F238E27FC236}">
                <a16:creationId xmlns:a16="http://schemas.microsoft.com/office/drawing/2014/main" id="{E230CBD2-3FC1-4B56-8F3A-A60EEBEDBF91}"/>
              </a:ext>
            </a:extLst>
          </p:cNvPr>
          <p:cNvSpPr txBox="1"/>
          <p:nvPr/>
        </p:nvSpPr>
        <p:spPr>
          <a:xfrm>
            <a:off x="11159734" y="4304123"/>
            <a:ext cx="713657" cy="246221"/>
          </a:xfrm>
          <a:prstGeom prst="rect">
            <a:avLst/>
          </a:prstGeom>
          <a:noFill/>
        </p:spPr>
        <p:txBody>
          <a:bodyPr wrap="none" rtlCol="0">
            <a:spAutoFit/>
          </a:bodyPr>
          <a:lstStyle/>
          <a:p>
            <a:r>
              <a:rPr lang="en-US" sz="1000" dirty="0">
                <a:latin typeface="Calibri" panose="020F0502020204030204" pitchFamily="34" charset="0"/>
                <a:cs typeface="Calibri" panose="020F0502020204030204" pitchFamily="34" charset="0"/>
              </a:rPr>
              <a:t>Clock drift</a:t>
            </a:r>
          </a:p>
        </p:txBody>
      </p:sp>
      <p:cxnSp>
        <p:nvCxnSpPr>
          <p:cNvPr id="117" name="Straight Arrow Connector 116">
            <a:extLst>
              <a:ext uri="{FF2B5EF4-FFF2-40B4-BE49-F238E27FC236}">
                <a16:creationId xmlns:a16="http://schemas.microsoft.com/office/drawing/2014/main" id="{35CFB419-03B0-45FC-BF0D-E24F0C9EBE07}"/>
              </a:ext>
            </a:extLst>
          </p:cNvPr>
          <p:cNvCxnSpPr>
            <a:cxnSpLocks/>
          </p:cNvCxnSpPr>
          <p:nvPr/>
        </p:nvCxnSpPr>
        <p:spPr>
          <a:xfrm>
            <a:off x="8576659" y="4494704"/>
            <a:ext cx="234613" cy="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ED4468A-B365-4B4C-A204-41CB189FDEDA}"/>
              </a:ext>
            </a:extLst>
          </p:cNvPr>
          <p:cNvCxnSpPr>
            <a:cxnSpLocks/>
          </p:cNvCxnSpPr>
          <p:nvPr/>
        </p:nvCxnSpPr>
        <p:spPr>
          <a:xfrm>
            <a:off x="10995717" y="4430025"/>
            <a:ext cx="234613" cy="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78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0" grpId="0"/>
      <p:bldP spid="51" grpId="0"/>
      <p:bldP spid="5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46570"/>
            <a:ext cx="121035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1">
                <a:solidFill>
                  <a:srgbClr val="0000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Thesis Statement: Timing Uncertainties Must be Handled in CPS Specification, Modeling, and Validation</a:t>
            </a:r>
          </a:p>
        </p:txBody>
      </p:sp>
      <p:sp>
        <p:nvSpPr>
          <p:cNvPr id="6" name="Slide Number Placeholder 5">
            <a:extLst>
              <a:ext uri="{FF2B5EF4-FFF2-40B4-BE49-F238E27FC236}">
                <a16:creationId xmlns:a16="http://schemas.microsoft.com/office/drawing/2014/main" id="{C230B5B6-F219-488E-929E-8AB59F086170}"/>
              </a:ext>
            </a:extLst>
          </p:cNvPr>
          <p:cNvSpPr>
            <a:spLocks noGrp="1"/>
          </p:cNvSpPr>
          <p:nvPr>
            <p:ph type="sldNum" sz="quarter" idx="12"/>
          </p:nvPr>
        </p:nvSpPr>
        <p:spPr>
          <a:xfrm>
            <a:off x="810461" y="6356350"/>
            <a:ext cx="1723136" cy="365760"/>
          </a:xfrm>
        </p:spPr>
        <p:txBody>
          <a:bodyPr/>
          <a:lstStyle/>
          <a:p>
            <a:fld id="{E8F92A37-2A0B-8E4C-9ABC-FE271A1E1749}" type="slidenum">
              <a:rPr lang="en-US" smtClean="0">
                <a:latin typeface="Calibri" panose="020F0502020204030204" pitchFamily="34" charset="0"/>
                <a:cs typeface="Calibri" panose="020F0502020204030204" pitchFamily="34" charset="0"/>
              </a:rPr>
              <a:t>13</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0</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5</m:t>
                    </m:r>
                    <m:r>
                      <a:rPr lang="en-US" sz="1200" b="0" i="1" smtClean="0">
                        <a:highlight>
                          <a:srgbClr val="CCFFCC"/>
                        </a:highlight>
                        <a:latin typeface="Cambria Math" panose="02040503050406030204" pitchFamily="18" charset="0"/>
                        <a:cs typeface="Calibri" panose="020F0502020204030204" pitchFamily="34" charset="0"/>
                      </a:rPr>
                      <m:t>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12" name="Oval 11">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13" name="Oval 12">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14" name="Oval 13">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16" name="Oval 15">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17" name="TextBox 16">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100</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5</m:t>
                    </m:r>
                    <m:r>
                      <a:rPr lang="en-US" sz="1200" b="0" i="1" dirty="0" smtClean="0">
                        <a:highlight>
                          <a:srgbClr val="CCFFCC"/>
                        </a:highlight>
                        <a:latin typeface="Cambria Math" panose="02040503050406030204" pitchFamily="18" charset="0"/>
                        <a:cs typeface="Calibri" panose="020F0502020204030204" pitchFamily="34" charset="0"/>
                      </a:rPr>
                      <m:t>)</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100</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5</m:t>
                    </m:r>
                    <m:r>
                      <a:rPr lang="en-US" sz="1200" b="0" i="1" dirty="0" smtClean="0">
                        <a:highlight>
                          <a:srgbClr val="CCFFCC"/>
                        </a:highlight>
                        <a:latin typeface="Cambria Math" panose="02040503050406030204" pitchFamily="18" charset="0"/>
                        <a:cs typeface="Calibri" panose="020F0502020204030204" pitchFamily="34" charset="0"/>
                      </a:rPr>
                      <m:t>)</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22" name="Group 21"/>
          <p:cNvGrpSpPr/>
          <p:nvPr/>
        </p:nvGrpSpPr>
        <p:grpSpPr>
          <a:xfrm>
            <a:off x="432853" y="1157195"/>
            <a:ext cx="4465770" cy="5036027"/>
            <a:chOff x="7014628" y="1042895"/>
            <a:chExt cx="4465770" cy="5036027"/>
          </a:xfrm>
        </p:grpSpPr>
        <p:pic>
          <p:nvPicPr>
            <p:cNvPr id="23" name="Picture 22">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4" name="Picture 23">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25" name="Group 24">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55"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26" name="Group 25">
              <a:extLst>
                <a:ext uri="{FF2B5EF4-FFF2-40B4-BE49-F238E27FC236}">
                  <a16:creationId xmlns:a16="http://schemas.microsoft.com/office/drawing/2014/main" id="{1759B4A4-1A64-4C80-8BD5-A8F47635EFCB}"/>
                </a:ext>
              </a:extLst>
            </p:cNvPr>
            <p:cNvGrpSpPr/>
            <p:nvPr/>
          </p:nvGrpSpPr>
          <p:grpSpPr>
            <a:xfrm>
              <a:off x="7014628" y="2898685"/>
              <a:ext cx="4465770" cy="1374411"/>
              <a:chOff x="6943990" y="2768561"/>
              <a:chExt cx="4465770" cy="1374411"/>
            </a:xfrm>
          </p:grpSpPr>
          <p:grpSp>
            <p:nvGrpSpPr>
              <p:cNvPr id="43" name="Group 42">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45" name="Group 44">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47" name="Picture 46">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48" name="Picture 47">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49" name="Group 48">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50" name="Straight Arrow Connector 49">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4" name="TextBox 43">
                <a:extLst>
                  <a:ext uri="{FF2B5EF4-FFF2-40B4-BE49-F238E27FC236}">
                    <a16:creationId xmlns:a16="http://schemas.microsoft.com/office/drawing/2014/main" id="{C57B5C68-3864-4471-A3C2-44A0EB13FB81}"/>
                  </a:ext>
                </a:extLst>
              </p:cNvPr>
              <p:cNvSpPr txBox="1"/>
              <p:nvPr/>
            </p:nvSpPr>
            <p:spPr>
              <a:xfrm>
                <a:off x="6980106" y="2831871"/>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27" name="Group 26">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30" name="Group 29">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32" name="Group 31">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5" name="Picture 34">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37" name="Group 36">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38" name="Straight Arrow Connector 37">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33"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31" name="TextBox 30">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28"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59" name="TextBox 58">
            <a:extLst>
              <a:ext uri="{FF2B5EF4-FFF2-40B4-BE49-F238E27FC236}">
                <a16:creationId xmlns:a16="http://schemas.microsoft.com/office/drawing/2014/main" id="{0B87585D-C585-4281-9FA5-3F0F5B91F015}"/>
              </a:ext>
            </a:extLst>
          </p:cNvPr>
          <p:cNvSpPr txBox="1"/>
          <p:nvPr/>
        </p:nvSpPr>
        <p:spPr>
          <a:xfrm>
            <a:off x="1059419" y="6269391"/>
            <a:ext cx="7690686" cy="646331"/>
          </a:xfrm>
          <a:prstGeom prst="rect">
            <a:avLst/>
          </a:prstGeom>
          <a:noFill/>
        </p:spPr>
        <p:txBody>
          <a:bodyPr wrap="square" rtlCol="0">
            <a:spAutoFit/>
          </a:bodyPr>
          <a:lstStyle/>
          <a:p>
            <a:r>
              <a:rPr lang="en-US" sz="1200" b="1">
                <a:latin typeface="Calibri" panose="020F0502020204030204" pitchFamily="34" charset="0"/>
                <a:cs typeface="Calibri" panose="020F0502020204030204" pitchFamily="34" charset="0"/>
              </a:rPr>
              <a:t>Mehrabian, Mohammadreza, </a:t>
            </a:r>
            <a:r>
              <a:rPr lang="en-US" sz="1200">
                <a:latin typeface="Calibri" panose="020F0502020204030204" pitchFamily="34" charset="0"/>
                <a:cs typeface="Calibri" panose="020F0502020204030204" pitchFamily="34" charset="0"/>
              </a:rPr>
              <a:t>Mohammad </a:t>
            </a:r>
            <a:r>
              <a:rPr lang="en-US" sz="1200" err="1">
                <a:latin typeface="Calibri" panose="020F0502020204030204" pitchFamily="34" charset="0"/>
                <a:cs typeface="Calibri" panose="020F0502020204030204" pitchFamily="34" charset="0"/>
              </a:rPr>
              <a:t>Khayatian</a:t>
            </a:r>
            <a:r>
              <a:rPr lang="en-US" sz="1200">
                <a:latin typeface="Calibri" panose="020F0502020204030204" pitchFamily="34" charset="0"/>
                <a:cs typeface="Calibri" panose="020F0502020204030204" pitchFamily="34" charset="0"/>
              </a:rPr>
              <a:t>, Ahmed Mousa, Aviral Shrivastava, </a:t>
            </a:r>
            <a:r>
              <a:rPr lang="en-US" sz="1200" err="1">
                <a:latin typeface="Calibri" panose="020F0502020204030204" pitchFamily="34" charset="0"/>
                <a:cs typeface="Calibri" panose="020F0502020204030204" pitchFamily="34" charset="0"/>
              </a:rPr>
              <a:t>Ya-Shian</a:t>
            </a:r>
            <a:r>
              <a:rPr lang="en-US" sz="1200">
                <a:latin typeface="Calibri" panose="020F0502020204030204" pitchFamily="34" charset="0"/>
                <a:cs typeface="Calibri" panose="020F0502020204030204" pitchFamily="34" charset="0"/>
              </a:rPr>
              <a:t> Li-</a:t>
            </a:r>
            <a:r>
              <a:rPr lang="en-US" sz="1200" err="1">
                <a:latin typeface="Calibri" panose="020F0502020204030204" pitchFamily="34" charset="0"/>
                <a:cs typeface="Calibri" panose="020F0502020204030204" pitchFamily="34" charset="0"/>
              </a:rPr>
              <a:t>Baboud</a:t>
            </a:r>
            <a:r>
              <a:rPr lang="en-US" sz="1200">
                <a:latin typeface="Calibri" panose="020F0502020204030204" pitchFamily="34" charset="0"/>
                <a:cs typeface="Calibri" panose="020F0502020204030204" pitchFamily="34" charset="0"/>
              </a:rPr>
              <a:t>, Patricia </a:t>
            </a:r>
            <a:r>
              <a:rPr lang="en-US" sz="1200" err="1">
                <a:latin typeface="Calibri" panose="020F0502020204030204" pitchFamily="34" charset="0"/>
                <a:cs typeface="Calibri" panose="020F0502020204030204" pitchFamily="34" charset="0"/>
              </a:rPr>
              <a:t>Derler</a:t>
            </a:r>
            <a:r>
              <a:rPr lang="en-US" sz="1200">
                <a:latin typeface="Calibri" panose="020F0502020204030204" pitchFamily="34" charset="0"/>
                <a:cs typeface="Calibri" panose="020F0502020204030204" pitchFamily="34" charset="0"/>
              </a:rPr>
              <a:t>, Edward </a:t>
            </a:r>
            <a:r>
              <a:rPr lang="en-US" sz="1200" err="1">
                <a:latin typeface="Calibri" panose="020F0502020204030204" pitchFamily="34" charset="0"/>
                <a:cs typeface="Calibri" panose="020F0502020204030204" pitchFamily="34" charset="0"/>
              </a:rPr>
              <a:t>Griffor</a:t>
            </a:r>
            <a:r>
              <a:rPr lang="en-US" sz="1200">
                <a:latin typeface="Calibri" panose="020F0502020204030204" pitchFamily="34" charset="0"/>
                <a:cs typeface="Calibri" panose="020F0502020204030204" pitchFamily="34" charset="0"/>
              </a:rPr>
              <a:t> et al. "An efficient timestamp-based monitoring approach to test timing constraints of cyber-physical systems." In Proceedings of the 55th Annual Design Automation Conference, pp. 1-6. 2018.</a:t>
            </a:r>
          </a:p>
        </p:txBody>
      </p:sp>
      <p:sp>
        <p:nvSpPr>
          <p:cNvPr id="58" name="Rectangle 57">
            <a:extLst>
              <a:ext uri="{FF2B5EF4-FFF2-40B4-BE49-F238E27FC236}">
                <a16:creationId xmlns:a16="http://schemas.microsoft.com/office/drawing/2014/main" id="{0CE92136-4DC5-4DDF-AFB7-9C8BCDE11D7C}"/>
              </a:ext>
            </a:extLst>
          </p:cNvPr>
          <p:cNvSpPr/>
          <p:nvPr/>
        </p:nvSpPr>
        <p:spPr>
          <a:xfrm>
            <a:off x="5249307" y="1459953"/>
            <a:ext cx="6841555" cy="1877437"/>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Tolerance Needs to be considered in the system properties.</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Timestamp Temporal Logic (TTL) explicitly expresses the Tolerance  with which system properties must be met </a:t>
            </a:r>
          </a:p>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System properties must be consistent, considering tolerances.</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TTL reasoning system that provides axioms and rules to perform consistency check among timing specifications while considering tolerances.</a:t>
            </a:r>
          </a:p>
        </p:txBody>
      </p:sp>
      <p:sp>
        <p:nvSpPr>
          <p:cNvPr id="60" name="Rectangle 59">
            <a:extLst>
              <a:ext uri="{FF2B5EF4-FFF2-40B4-BE49-F238E27FC236}">
                <a16:creationId xmlns:a16="http://schemas.microsoft.com/office/drawing/2014/main" id="{F8EE5E87-18C6-4FB3-BF05-A3537CECD4FA}"/>
              </a:ext>
            </a:extLst>
          </p:cNvPr>
          <p:cNvSpPr/>
          <p:nvPr/>
        </p:nvSpPr>
        <p:spPr>
          <a:xfrm>
            <a:off x="5167526" y="3583002"/>
            <a:ext cx="6990668" cy="2400657"/>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Uncertainties and tolerances should be considered when choosing testing equipment.</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a methodology to test if a monitoring device will allow system properties expressed in TTL (with tolerance) to validate the built CPS (with uncertainties).</a:t>
            </a:r>
          </a:p>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Testing methods must take uncertainties and tolerance into account.</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an efficient Monitoring Approach (TMA) that provides one-way guarantee that the built system meets the system properties expressed in TTL (with tolerance), even in the presence of measurement uncertainties.</a:t>
            </a:r>
          </a:p>
        </p:txBody>
      </p:sp>
    </p:spTree>
    <p:extLst>
      <p:ext uri="{BB962C8B-B14F-4D97-AF65-F5344CB8AC3E}">
        <p14:creationId xmlns:p14="http://schemas.microsoft.com/office/powerpoint/2010/main" val="2495051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057" y="-259749"/>
            <a:ext cx="10515600" cy="1005675"/>
          </a:xfrm>
        </p:spPr>
        <p:txBody>
          <a:bodyPr>
            <a:normAutofit fontScale="90000"/>
          </a:bodyPr>
          <a:lstStyle/>
          <a:p>
            <a:r>
              <a:rPr lang="en-US" dirty="0"/>
              <a:t>Shortcomings of Existing Monitoring Methods</a:t>
            </a:r>
          </a:p>
        </p:txBody>
      </p:sp>
      <p:grpSp>
        <p:nvGrpSpPr>
          <p:cNvPr id="87" name="Group 86"/>
          <p:cNvGrpSpPr/>
          <p:nvPr/>
        </p:nvGrpSpPr>
        <p:grpSpPr>
          <a:xfrm>
            <a:off x="8351603" y="3295839"/>
            <a:ext cx="3796406" cy="638346"/>
            <a:chOff x="8639472" y="1872387"/>
            <a:chExt cx="3796406" cy="638346"/>
          </a:xfrm>
        </p:grpSpPr>
        <mc:AlternateContent xmlns:mc="http://schemas.openxmlformats.org/markup-compatibility/2006" xmlns:a14="http://schemas.microsoft.com/office/drawing/2010/main">
          <mc:Choice Requires="a14">
            <p:sp>
              <p:nvSpPr>
                <p:cNvPr id="92" name="TextBox 91"/>
                <p:cNvSpPr txBox="1"/>
                <p:nvPr/>
              </p:nvSpPr>
              <p:spPr>
                <a:xfrm>
                  <a:off x="9559951" y="1872387"/>
                  <a:ext cx="158889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5</m:t>
                        </m:r>
                        <m:r>
                          <a:rPr lang="en-US" sz="1400" b="0" i="1" smtClean="0">
                            <a:latin typeface="Cambria Math" panose="02040503050406030204" pitchFamily="18" charset="0"/>
                          </a:rPr>
                          <m:t>.81−1.91=3.9</m:t>
                        </m:r>
                      </m:oMath>
                    </m:oMathPara>
                  </a14:m>
                  <a:endParaRPr lang="en-US" sz="1050">
                    <a:latin typeface="Calibri" panose="020F0502020204030204" pitchFamily="34" charset="0"/>
                    <a:cs typeface="Calibri" panose="020F0502020204030204" pitchFamily="34" charset="0"/>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9559951" y="1872387"/>
                  <a:ext cx="1588897"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8867907" y="1872387"/>
                  <a:ext cx="746615" cy="307777"/>
                </a:xfrm>
                <a:prstGeom prst="rect">
                  <a:avLst/>
                </a:prstGeom>
                <a:noFill/>
              </p:spPr>
              <p:txBody>
                <a:bodyPr wrap="none" rtlCol="0">
                  <a:spAutoFit/>
                </a:bodyPr>
                <a:lstStyle/>
                <a:p>
                  <a:r>
                    <a:rPr lang="en-US" sz="1400" b="0">
                      <a:latin typeface="Calibri" panose="020F0502020204030204" pitchFamily="34" charset="0"/>
                      <a:cs typeface="Calibri" panose="020F0502020204030204" pitchFamily="34" charset="0"/>
                    </a:rPr>
                    <a:t>Ac</a:t>
                  </a:r>
                  <a14:m>
                    <m:oMath xmlns:m="http://schemas.openxmlformats.org/officeDocument/2006/math">
                      <m:r>
                        <a:rPr lang="en-US" sz="1400" b="0" i="1" smtClean="0">
                          <a:latin typeface="Cambria Math" panose="02040503050406030204" pitchFamily="18" charset="0"/>
                        </a:rPr>
                        <m:t>𝑡𝑢𝑎𝑙</m:t>
                      </m:r>
                      <m:r>
                        <a:rPr lang="en-US" sz="1400" b="0" i="1" smtClean="0">
                          <a:latin typeface="Cambria Math" panose="02040503050406030204" pitchFamily="18" charset="0"/>
                        </a:rPr>
                        <m:t>:</m:t>
                      </m:r>
                    </m:oMath>
                  </a14:m>
                  <a:endParaRPr lang="en-US" sz="1050">
                    <a:latin typeface="Calibri" panose="020F0502020204030204" pitchFamily="34" charset="0"/>
                    <a:cs typeface="Calibri" panose="020F0502020204030204" pitchFamily="34"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8867907" y="1872387"/>
                  <a:ext cx="746615" cy="307777"/>
                </a:xfrm>
                <a:prstGeom prst="rect">
                  <a:avLst/>
                </a:prstGeom>
                <a:blipFill>
                  <a:blip r:embed="rId4"/>
                  <a:stretch>
                    <a:fillRect l="-2439"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11572437" y="1872387"/>
                  <a:ext cx="86344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𝑛𝑜𝑡</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𝑚𝑒𝑡</m:t>
                        </m:r>
                      </m:oMath>
                    </m:oMathPara>
                  </a14:m>
                  <a:endParaRPr lang="en-US" sz="1050">
                    <a:solidFill>
                      <a:schemeClr val="tx1"/>
                    </a:solidFill>
                    <a:latin typeface="Calibri" panose="020F0502020204030204" pitchFamily="34" charset="0"/>
                    <a:cs typeface="Calibri" panose="020F0502020204030204" pitchFamily="34" charset="0"/>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11572437" y="1872387"/>
                  <a:ext cx="86344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9744390" y="2141194"/>
                  <a:ext cx="130555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6−2=4≤4</m:t>
                        </m:r>
                      </m:oMath>
                    </m:oMathPara>
                  </a14:m>
                  <a:endParaRPr lang="en-US" sz="1050">
                    <a:latin typeface="Calibri" panose="020F0502020204030204" pitchFamily="34" charset="0"/>
                    <a:cs typeface="Calibri" panose="020F0502020204030204" pitchFamily="34" charset="0"/>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9744390" y="2141194"/>
                  <a:ext cx="1305550"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8639472" y="2202956"/>
                  <a:ext cx="10832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𝑀𝑒𝑎𝑠𝑢𝑟𝑒𝑑</m:t>
                        </m:r>
                        <m:r>
                          <a:rPr lang="en-US" sz="1400" b="0" i="0" smtClean="0">
                            <a:latin typeface="Cambria Math" panose="02040503050406030204" pitchFamily="18" charset="0"/>
                          </a:rPr>
                          <m:t>:</m:t>
                        </m:r>
                      </m:oMath>
                    </m:oMathPara>
                  </a14:m>
                  <a:endParaRPr lang="en-US" sz="1050">
                    <a:latin typeface="Calibri" panose="020F0502020204030204" pitchFamily="34" charset="0"/>
                    <a:cs typeface="Calibri" panose="020F0502020204030204" pitchFamily="34"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8639472" y="2202956"/>
                  <a:ext cx="1083245"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11734115" y="2161461"/>
                  <a:ext cx="54008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rPr>
                          <m:t>𝑚𝑒𝑡</m:t>
                        </m:r>
                      </m:oMath>
                    </m:oMathPara>
                  </a14:m>
                  <a:endParaRPr lang="en-US" sz="1050">
                    <a:solidFill>
                      <a:srgbClr val="FF0000"/>
                    </a:solidFill>
                    <a:latin typeface="Calibri" panose="020F0502020204030204" pitchFamily="34" charset="0"/>
                    <a:cs typeface="Calibri" panose="020F0502020204030204" pitchFamily="34"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11734115" y="2161461"/>
                  <a:ext cx="540083" cy="307777"/>
                </a:xfrm>
                <a:prstGeom prst="rect">
                  <a:avLst/>
                </a:prstGeom>
                <a:blipFill>
                  <a:blip r:embed="rId8"/>
                  <a:stretch>
                    <a:fillRect/>
                  </a:stretch>
                </a:blipFill>
              </p:spPr>
              <p:txBody>
                <a:bodyPr/>
                <a:lstStyle/>
                <a:p>
                  <a:r>
                    <a:rPr lang="en-US">
                      <a:noFill/>
                    </a:rPr>
                    <a:t> </a:t>
                  </a:r>
                </a:p>
              </p:txBody>
            </p:sp>
          </mc:Fallback>
        </mc:AlternateContent>
        <p:sp>
          <p:nvSpPr>
            <p:cNvPr id="99" name="Right Arrow 98"/>
            <p:cNvSpPr/>
            <p:nvPr/>
          </p:nvSpPr>
          <p:spPr>
            <a:xfrm>
              <a:off x="11112992" y="1977887"/>
              <a:ext cx="459445" cy="102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00" name="Right Arrow 99"/>
            <p:cNvSpPr/>
            <p:nvPr/>
          </p:nvSpPr>
          <p:spPr>
            <a:xfrm>
              <a:off x="11134316" y="2266899"/>
              <a:ext cx="459445" cy="102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48" name="Group 47"/>
          <p:cNvGrpSpPr/>
          <p:nvPr/>
        </p:nvGrpSpPr>
        <p:grpSpPr>
          <a:xfrm>
            <a:off x="12696340" y="4471390"/>
            <a:ext cx="3855140" cy="991781"/>
            <a:chOff x="8217440" y="4525597"/>
            <a:chExt cx="3855140" cy="991781"/>
          </a:xfrm>
        </p:grpSpPr>
        <p:grpSp>
          <p:nvGrpSpPr>
            <p:cNvPr id="46" name="Group 45"/>
            <p:cNvGrpSpPr/>
            <p:nvPr/>
          </p:nvGrpSpPr>
          <p:grpSpPr>
            <a:xfrm>
              <a:off x="8217440" y="4525597"/>
              <a:ext cx="3855140" cy="991781"/>
              <a:chOff x="5003110" y="4291154"/>
              <a:chExt cx="4511736" cy="1135260"/>
            </a:xfrm>
          </p:grpSpPr>
          <p:pic>
            <p:nvPicPr>
              <p:cNvPr id="35" name="Picture 34"/>
              <p:cNvPicPr>
                <a:picLocks noChangeAspect="1"/>
              </p:cNvPicPr>
              <p:nvPr/>
            </p:nvPicPr>
            <p:blipFill>
              <a:blip r:embed="rId9"/>
              <a:stretch>
                <a:fillRect/>
              </a:stretch>
            </p:blipFill>
            <p:spPr>
              <a:xfrm>
                <a:off x="5003110" y="4356572"/>
                <a:ext cx="1390650" cy="657225"/>
              </a:xfrm>
              <a:prstGeom prst="rect">
                <a:avLst/>
              </a:prstGeom>
            </p:spPr>
          </p:pic>
          <p:pic>
            <p:nvPicPr>
              <p:cNvPr id="136" name="Picture 135"/>
              <p:cNvPicPr>
                <a:picLocks noChangeAspect="1"/>
              </p:cNvPicPr>
              <p:nvPr/>
            </p:nvPicPr>
            <p:blipFill>
              <a:blip r:embed="rId9"/>
              <a:stretch>
                <a:fillRect/>
              </a:stretch>
            </p:blipFill>
            <p:spPr>
              <a:xfrm>
                <a:off x="8124196" y="4342778"/>
                <a:ext cx="1390650" cy="657225"/>
              </a:xfrm>
              <a:prstGeom prst="rect">
                <a:avLst/>
              </a:prstGeom>
            </p:spPr>
          </p:pic>
          <p:cxnSp>
            <p:nvCxnSpPr>
              <p:cNvPr id="37" name="Straight Connector 36"/>
              <p:cNvCxnSpPr/>
              <p:nvPr/>
            </p:nvCxnSpPr>
            <p:spPr>
              <a:xfrm>
                <a:off x="6393760" y="4291154"/>
                <a:ext cx="0" cy="795130"/>
              </a:xfrm>
              <a:prstGeom prst="line">
                <a:avLst/>
              </a:prstGeom>
              <a:ln w="57150">
                <a:solidFill>
                  <a:srgbClr val="222A35"/>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627806" y="4293910"/>
                <a:ext cx="0" cy="795130"/>
              </a:xfrm>
              <a:prstGeom prst="line">
                <a:avLst/>
              </a:prstGeom>
              <a:ln w="57150">
                <a:solidFill>
                  <a:srgbClr val="222A35"/>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956435" y="5108715"/>
                <a:ext cx="813068" cy="317072"/>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collision</a:t>
                </a:r>
              </a:p>
            </p:txBody>
          </p:sp>
          <p:sp>
            <p:nvSpPr>
              <p:cNvPr id="140" name="TextBox 139"/>
              <p:cNvSpPr txBox="1"/>
              <p:nvPr/>
            </p:nvSpPr>
            <p:spPr>
              <a:xfrm>
                <a:off x="7251175" y="5109342"/>
                <a:ext cx="1557924" cy="317072"/>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Automatic braking</a:t>
                </a:r>
              </a:p>
            </p:txBody>
          </p:sp>
          <p:cxnSp>
            <p:nvCxnSpPr>
              <p:cNvPr id="41" name="Straight Arrow Connector 40"/>
              <p:cNvCxnSpPr/>
              <p:nvPr/>
            </p:nvCxnSpPr>
            <p:spPr>
              <a:xfrm>
                <a:off x="6403777" y="4671391"/>
                <a:ext cx="11839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TextBox 140"/>
                <p:cNvSpPr txBox="1"/>
                <p:nvPr/>
              </p:nvSpPr>
              <p:spPr>
                <a:xfrm>
                  <a:off x="9577666" y="4616872"/>
                  <a:ext cx="53764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𝑑</m:t>
                            </m:r>
                          </m:e>
                          <m:sub>
                            <m:r>
                              <a:rPr lang="en-US" sz="1200" b="0" i="1" dirty="0" smtClean="0">
                                <a:latin typeface="Cambria Math" panose="02040503050406030204" pitchFamily="18" charset="0"/>
                              </a:rPr>
                              <m:t>𝑚𝑖𝑛</m:t>
                            </m:r>
                          </m:sub>
                        </m:sSub>
                      </m:oMath>
                    </m:oMathPara>
                  </a14:m>
                  <a:endParaRPr lang="en-US" sz="1200"/>
                </a:p>
              </p:txBody>
            </p:sp>
          </mc:Choice>
          <mc:Fallback xmlns="">
            <p:sp>
              <p:nvSpPr>
                <p:cNvPr id="141" name="TextBox 140"/>
                <p:cNvSpPr txBox="1">
                  <a:spLocks noRot="1" noChangeAspect="1" noMove="1" noResize="1" noEditPoints="1" noAdjustHandles="1" noChangeArrowheads="1" noChangeShapeType="1" noTextEdit="1"/>
                </p:cNvSpPr>
                <p:nvPr/>
              </p:nvSpPr>
              <p:spPr>
                <a:xfrm>
                  <a:off x="9577666" y="4616872"/>
                  <a:ext cx="537648" cy="276999"/>
                </a:xfrm>
                <a:prstGeom prst="rect">
                  <a:avLst/>
                </a:prstGeom>
                <a:blipFill>
                  <a:blip r:embed="rId19"/>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1B1FD4F3-AF65-4E93-9611-35CCE2D0E692}"/>
              </a:ext>
            </a:extLst>
          </p:cNvPr>
          <p:cNvGrpSpPr/>
          <p:nvPr/>
        </p:nvGrpSpPr>
        <p:grpSpPr>
          <a:xfrm>
            <a:off x="8292869" y="727470"/>
            <a:ext cx="3978243" cy="2243374"/>
            <a:chOff x="8209375" y="1024491"/>
            <a:chExt cx="3978243" cy="2243374"/>
          </a:xfrm>
        </p:grpSpPr>
        <p:grpSp>
          <p:nvGrpSpPr>
            <p:cNvPr id="101" name="Group 100"/>
            <p:cNvGrpSpPr/>
            <p:nvPr/>
          </p:nvGrpSpPr>
          <p:grpSpPr>
            <a:xfrm>
              <a:off x="8209375" y="1024491"/>
              <a:ext cx="3978243" cy="2243374"/>
              <a:chOff x="7285941" y="3010830"/>
              <a:chExt cx="3978243" cy="2243374"/>
            </a:xfrm>
          </p:grpSpPr>
          <p:grpSp>
            <p:nvGrpSpPr>
              <p:cNvPr id="102" name="Group 101"/>
              <p:cNvGrpSpPr/>
              <p:nvPr/>
            </p:nvGrpSpPr>
            <p:grpSpPr>
              <a:xfrm>
                <a:off x="7285941" y="3010830"/>
                <a:ext cx="3978243" cy="2243374"/>
                <a:chOff x="4317791" y="4458917"/>
                <a:chExt cx="3978243" cy="2243374"/>
              </a:xfrm>
            </p:grpSpPr>
            <p:grpSp>
              <p:nvGrpSpPr>
                <p:cNvPr id="111" name="Group 110"/>
                <p:cNvGrpSpPr/>
                <p:nvPr/>
              </p:nvGrpSpPr>
              <p:grpSpPr>
                <a:xfrm>
                  <a:off x="4928833" y="4458917"/>
                  <a:ext cx="3291554" cy="1476467"/>
                  <a:chOff x="5471112" y="2316207"/>
                  <a:chExt cx="3291554" cy="1476467"/>
                </a:xfrm>
              </p:grpSpPr>
              <p:grpSp>
                <p:nvGrpSpPr>
                  <p:cNvPr id="120" name="Group 119"/>
                  <p:cNvGrpSpPr/>
                  <p:nvPr/>
                </p:nvGrpSpPr>
                <p:grpSpPr>
                  <a:xfrm>
                    <a:off x="5471112" y="2465523"/>
                    <a:ext cx="3291554" cy="1090674"/>
                    <a:chOff x="6945780" y="5193486"/>
                    <a:chExt cx="3291554" cy="1090674"/>
                  </a:xfrm>
                </p:grpSpPr>
                <p:cxnSp>
                  <p:nvCxnSpPr>
                    <p:cNvPr id="131" name="Straight Arrow Connector 130"/>
                    <p:cNvCxnSpPr/>
                    <p:nvPr/>
                  </p:nvCxnSpPr>
                  <p:spPr>
                    <a:xfrm flipV="1">
                      <a:off x="6981825" y="5193486"/>
                      <a:ext cx="0" cy="109067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6945780" y="6243638"/>
                      <a:ext cx="329155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6981824" y="5459490"/>
                      <a:ext cx="3014662" cy="500784"/>
                      <a:chOff x="6981825" y="5319712"/>
                      <a:chExt cx="2392639" cy="500784"/>
                    </a:xfrm>
                  </p:grpSpPr>
                  <p:cxnSp>
                    <p:nvCxnSpPr>
                      <p:cNvPr id="134" name="Elbow Connector 133"/>
                      <p:cNvCxnSpPr/>
                      <p:nvPr/>
                    </p:nvCxnSpPr>
                    <p:spPr>
                      <a:xfrm flipV="1">
                        <a:off x="6981825" y="5319712"/>
                        <a:ext cx="1381125" cy="495300"/>
                      </a:xfrm>
                      <a:prstGeom prst="bentConnector3">
                        <a:avLst>
                          <a:gd name="adj1" fmla="val 46525"/>
                        </a:avLst>
                      </a:prstGeom>
                      <a:ln w="28575"/>
                    </p:spPr>
                    <p:style>
                      <a:lnRef idx="1">
                        <a:schemeClr val="accent1"/>
                      </a:lnRef>
                      <a:fillRef idx="0">
                        <a:schemeClr val="accent1"/>
                      </a:fillRef>
                      <a:effectRef idx="0">
                        <a:schemeClr val="accent1"/>
                      </a:effectRef>
                      <a:fontRef idx="minor">
                        <a:schemeClr val="tx1"/>
                      </a:fontRef>
                    </p:style>
                  </p:cxnSp>
                  <p:cxnSp>
                    <p:nvCxnSpPr>
                      <p:cNvPr id="135" name="Elbow Connector 134"/>
                      <p:cNvCxnSpPr/>
                      <p:nvPr/>
                    </p:nvCxnSpPr>
                    <p:spPr>
                      <a:xfrm rot="10800000">
                        <a:off x="7911936" y="5323532"/>
                        <a:ext cx="1462528" cy="496964"/>
                      </a:xfrm>
                      <a:prstGeom prst="bentConnector3">
                        <a:avLst>
                          <a:gd name="adj1" fmla="val 58270"/>
                        </a:avLst>
                      </a:prstGeom>
                      <a:ln w="28575"/>
                    </p:spPr>
                    <p:style>
                      <a:lnRef idx="1">
                        <a:schemeClr val="accent1"/>
                      </a:lnRef>
                      <a:fillRef idx="0">
                        <a:schemeClr val="accent1"/>
                      </a:fillRef>
                      <a:effectRef idx="0">
                        <a:schemeClr val="accent1"/>
                      </a:effectRef>
                      <a:fontRef idx="minor">
                        <a:schemeClr val="tx1"/>
                      </a:fontRef>
                    </p:style>
                  </p:cxnSp>
                </p:grpSp>
              </p:grpSp>
              <p:cxnSp>
                <p:nvCxnSpPr>
                  <p:cNvPr id="121" name="Straight Arrow Connector 120"/>
                  <p:cNvCxnSpPr/>
                  <p:nvPr/>
                </p:nvCxnSpPr>
                <p:spPr>
                  <a:xfrm flipV="1">
                    <a:off x="6378694" y="2481826"/>
                    <a:ext cx="0" cy="1090674"/>
                  </a:xfrm>
                  <a:prstGeom prst="straightConnector1">
                    <a:avLst/>
                  </a:prstGeom>
                  <a:ln w="1905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7602910" y="2551856"/>
                    <a:ext cx="0" cy="1021566"/>
                  </a:xfrm>
                  <a:prstGeom prst="straightConnector1">
                    <a:avLst/>
                  </a:prstGeom>
                  <a:ln w="1905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6383963" y="2625087"/>
                    <a:ext cx="1211834" cy="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p:cNvSpPr txBox="1"/>
                      <p:nvPr/>
                    </p:nvSpPr>
                    <p:spPr>
                      <a:xfrm>
                        <a:off x="6801991" y="2316207"/>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a:p>
                    </p:txBody>
                  </p:sp>
                </mc:Choice>
                <mc:Fallback xmlns="">
                  <p:sp>
                    <p:nvSpPr>
                      <p:cNvPr id="124" name="TextBox 123"/>
                      <p:cNvSpPr txBox="1">
                        <a:spLocks noRot="1" noChangeAspect="1" noMove="1" noResize="1" noEditPoints="1" noAdjustHandles="1" noChangeArrowheads="1" noChangeShapeType="1" noTextEdit="1"/>
                      </p:cNvSpPr>
                      <p:nvPr/>
                    </p:nvSpPr>
                    <p:spPr>
                      <a:xfrm>
                        <a:off x="6801991" y="2316207"/>
                        <a:ext cx="365805"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p:cNvSpPr/>
                      <p:nvPr/>
                    </p:nvSpPr>
                    <p:spPr>
                      <a:xfrm>
                        <a:off x="6231517" y="3515675"/>
                        <a:ext cx="31290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oMath>
                          </m:oMathPara>
                        </a14:m>
                        <a:endParaRPr lang="en-US" sz="1200"/>
                      </a:p>
                    </p:txBody>
                  </p:sp>
                </mc:Choice>
                <mc:Fallback xmlns="">
                  <p:sp>
                    <p:nvSpPr>
                      <p:cNvPr id="125" name="Rectangle 124"/>
                      <p:cNvSpPr>
                        <a:spLocks noRot="1" noChangeAspect="1" noMove="1" noResize="1" noEditPoints="1" noAdjustHandles="1" noChangeArrowheads="1" noChangeShapeType="1" noTextEdit="1"/>
                      </p:cNvSpPr>
                      <p:nvPr/>
                    </p:nvSpPr>
                    <p:spPr>
                      <a:xfrm>
                        <a:off x="6231517" y="3515675"/>
                        <a:ext cx="312906"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7999034" y="2765162"/>
                        <a:ext cx="4744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𝜓</m:t>
                              </m:r>
                            </m:oMath>
                          </m:oMathPara>
                        </a14:m>
                        <a:endParaRPr lang="en-US" sz="1200"/>
                      </a:p>
                    </p:txBody>
                  </p:sp>
                </mc:Choice>
                <mc:Fallback xmlns="">
                  <p:sp>
                    <p:nvSpPr>
                      <p:cNvPr id="126" name="TextBox 125"/>
                      <p:cNvSpPr txBox="1">
                        <a:spLocks noRot="1" noChangeAspect="1" noMove="1" noResize="1" noEditPoints="1" noAdjustHandles="1" noChangeArrowheads="1" noChangeShapeType="1" noTextEdit="1"/>
                      </p:cNvSpPr>
                      <p:nvPr/>
                    </p:nvSpPr>
                    <p:spPr>
                      <a:xfrm>
                        <a:off x="7999034" y="2765162"/>
                        <a:ext cx="474489" cy="461665"/>
                      </a:xfrm>
                      <a:prstGeom prst="rect">
                        <a:avLst/>
                      </a:prstGeom>
                      <a:blipFill>
                        <a:blip r:embed="rId11"/>
                        <a:stretch>
                          <a:fillRect l="-2597" r="-2597" b="-17333"/>
                        </a:stretch>
                      </a:blipFill>
                    </p:spPr>
                    <p:txBody>
                      <a:bodyPr/>
                      <a:lstStyle/>
                      <a:p>
                        <a:r>
                          <a:rPr lang="en-US">
                            <a:noFill/>
                          </a:rPr>
                          <a:t> </a:t>
                        </a:r>
                      </a:p>
                    </p:txBody>
                  </p:sp>
                </mc:Fallback>
              </mc:AlternateContent>
              <p:cxnSp>
                <p:nvCxnSpPr>
                  <p:cNvPr id="127" name="Straight Arrow Connector 126"/>
                  <p:cNvCxnSpPr/>
                  <p:nvPr/>
                </p:nvCxnSpPr>
                <p:spPr>
                  <a:xfrm flipV="1">
                    <a:off x="7448851" y="2830725"/>
                    <a:ext cx="0" cy="744945"/>
                  </a:xfrm>
                  <a:prstGeom prst="straightConnector1">
                    <a:avLst/>
                  </a:prstGeom>
                  <a:ln w="19050">
                    <a:solidFill>
                      <a:srgbClr val="00B05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6315379" y="2825967"/>
                    <a:ext cx="0" cy="744945"/>
                  </a:xfrm>
                  <a:prstGeom prst="straightConnector1">
                    <a:avLst/>
                  </a:prstGeom>
                  <a:ln w="19050">
                    <a:solidFill>
                      <a:srgbClr val="00B05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p:cNvSpPr txBox="1"/>
                      <p:nvPr/>
                    </p:nvSpPr>
                    <p:spPr>
                      <a:xfrm>
                        <a:off x="6657580" y="2825967"/>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3.9</m:t>
                              </m:r>
                            </m:oMath>
                          </m:oMathPara>
                        </a14:m>
                        <a:endParaRPr lang="en-US"/>
                      </a:p>
                    </p:txBody>
                  </p:sp>
                </mc:Choice>
                <mc:Fallback xmlns="">
                  <p:sp>
                    <p:nvSpPr>
                      <p:cNvPr id="129" name="TextBox 128"/>
                      <p:cNvSpPr txBox="1">
                        <a:spLocks noRot="1" noChangeAspect="1" noMove="1" noResize="1" noEditPoints="1" noAdjustHandles="1" noChangeArrowheads="1" noChangeShapeType="1" noTextEdit="1"/>
                      </p:cNvSpPr>
                      <p:nvPr/>
                    </p:nvSpPr>
                    <p:spPr>
                      <a:xfrm>
                        <a:off x="6657580" y="2825967"/>
                        <a:ext cx="54213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p:cNvSpPr/>
                      <p:nvPr/>
                    </p:nvSpPr>
                    <p:spPr>
                      <a:xfrm>
                        <a:off x="5865242" y="3515675"/>
                        <a:ext cx="51488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1.91</m:t>
                              </m:r>
                            </m:oMath>
                          </m:oMathPara>
                        </a14:m>
                        <a:endParaRPr lang="en-US" sz="1200"/>
                      </a:p>
                    </p:txBody>
                  </p:sp>
                </mc:Choice>
                <mc:Fallback xmlns="">
                  <p:sp>
                    <p:nvSpPr>
                      <p:cNvPr id="130" name="Rectangle 129"/>
                      <p:cNvSpPr>
                        <a:spLocks noRot="1" noChangeAspect="1" noMove="1" noResize="1" noEditPoints="1" noAdjustHandles="1" noChangeArrowheads="1" noChangeShapeType="1" noTextEdit="1"/>
                      </p:cNvSpPr>
                      <p:nvPr/>
                    </p:nvSpPr>
                    <p:spPr>
                      <a:xfrm>
                        <a:off x="5865242" y="3515675"/>
                        <a:ext cx="514885" cy="276999"/>
                      </a:xfrm>
                      <a:prstGeom prst="rect">
                        <a:avLst/>
                      </a:prstGeom>
                      <a:blipFill>
                        <a:blip r:embed="rId13"/>
                        <a:stretch>
                          <a:fillRect/>
                        </a:stretch>
                      </a:blipFill>
                    </p:spPr>
                    <p:txBody>
                      <a:bodyPr/>
                      <a:lstStyle/>
                      <a:p>
                        <a:r>
                          <a:rPr lang="en-US">
                            <a:noFill/>
                          </a:rPr>
                          <a:t> </a:t>
                        </a:r>
                      </a:p>
                    </p:txBody>
                  </p:sp>
                </mc:Fallback>
              </mc:AlternateContent>
            </p:grpSp>
            <p:sp>
              <p:nvSpPr>
                <p:cNvPr id="112" name="Freeform 111"/>
                <p:cNvSpPr/>
                <p:nvPr/>
              </p:nvSpPr>
              <p:spPr>
                <a:xfrm>
                  <a:off x="4958740" y="5726218"/>
                  <a:ext cx="805069" cy="705678"/>
                </a:xfrm>
                <a:custGeom>
                  <a:avLst/>
                  <a:gdLst>
                    <a:gd name="connsiteX0" fmla="*/ 0 w 805069"/>
                    <a:gd name="connsiteY0" fmla="*/ 705678 h 705678"/>
                    <a:gd name="connsiteX1" fmla="*/ 626165 w 805069"/>
                    <a:gd name="connsiteY1" fmla="*/ 437322 h 705678"/>
                    <a:gd name="connsiteX2" fmla="*/ 805069 w 805069"/>
                    <a:gd name="connsiteY2" fmla="*/ 0 h 705678"/>
                  </a:gdLst>
                  <a:ahLst/>
                  <a:cxnLst>
                    <a:cxn ang="0">
                      <a:pos x="connsiteX0" y="connsiteY0"/>
                    </a:cxn>
                    <a:cxn ang="0">
                      <a:pos x="connsiteX1" y="connsiteY1"/>
                    </a:cxn>
                    <a:cxn ang="0">
                      <a:pos x="connsiteX2" y="connsiteY2"/>
                    </a:cxn>
                  </a:cxnLst>
                  <a:rect l="l" t="t" r="r" b="b"/>
                  <a:pathLst>
                    <a:path w="805069" h="705678">
                      <a:moveTo>
                        <a:pt x="0" y="705678"/>
                      </a:moveTo>
                      <a:cubicBezTo>
                        <a:pt x="245993" y="630306"/>
                        <a:pt x="491987" y="554935"/>
                        <a:pt x="626165" y="437322"/>
                      </a:cubicBezTo>
                      <a:cubicBezTo>
                        <a:pt x="760343" y="319709"/>
                        <a:pt x="782706" y="159854"/>
                        <a:pt x="805069" y="0"/>
                      </a:cubicBezTo>
                    </a:path>
                  </a:pathLst>
                </a:custGeom>
                <a:noFill/>
                <a:ln>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4976813" y="5726218"/>
                  <a:ext cx="1929759" cy="850154"/>
                </a:xfrm>
                <a:custGeom>
                  <a:avLst/>
                  <a:gdLst>
                    <a:gd name="connsiteX0" fmla="*/ 1919287 w 1919287"/>
                    <a:gd name="connsiteY0" fmla="*/ 0 h 580384"/>
                    <a:gd name="connsiteX1" fmla="*/ 1676400 w 1919287"/>
                    <a:gd name="connsiteY1" fmla="*/ 347662 h 580384"/>
                    <a:gd name="connsiteX2" fmla="*/ 1014412 w 1919287"/>
                    <a:gd name="connsiteY2" fmla="*/ 571500 h 580384"/>
                    <a:gd name="connsiteX3" fmla="*/ 0 w 1919287"/>
                    <a:gd name="connsiteY3" fmla="*/ 514350 h 580384"/>
                  </a:gdLst>
                  <a:ahLst/>
                  <a:cxnLst>
                    <a:cxn ang="0">
                      <a:pos x="connsiteX0" y="connsiteY0"/>
                    </a:cxn>
                    <a:cxn ang="0">
                      <a:pos x="connsiteX1" y="connsiteY1"/>
                    </a:cxn>
                    <a:cxn ang="0">
                      <a:pos x="connsiteX2" y="connsiteY2"/>
                    </a:cxn>
                    <a:cxn ang="0">
                      <a:pos x="connsiteX3" y="connsiteY3"/>
                    </a:cxn>
                  </a:cxnLst>
                  <a:rect l="l" t="t" r="r" b="b"/>
                  <a:pathLst>
                    <a:path w="1919287" h="580384">
                      <a:moveTo>
                        <a:pt x="1919287" y="0"/>
                      </a:moveTo>
                      <a:cubicBezTo>
                        <a:pt x="1873249" y="126206"/>
                        <a:pt x="1827212" y="252412"/>
                        <a:pt x="1676400" y="347662"/>
                      </a:cubicBezTo>
                      <a:cubicBezTo>
                        <a:pt x="1525588" y="442912"/>
                        <a:pt x="1293812" y="543719"/>
                        <a:pt x="1014412" y="571500"/>
                      </a:cubicBezTo>
                      <a:cubicBezTo>
                        <a:pt x="735012" y="599281"/>
                        <a:pt x="367506" y="556815"/>
                        <a:pt x="0" y="514350"/>
                      </a:cubicBezTo>
                    </a:path>
                  </a:pathLst>
                </a:custGeom>
                <a:noFill/>
                <a:ln>
                  <a:solidFill>
                    <a:srgbClr val="00B050"/>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4" name="Rectangle 113"/>
                    <p:cNvSpPr/>
                    <p:nvPr/>
                  </p:nvSpPr>
                  <p:spPr>
                    <a:xfrm>
                      <a:off x="6906572" y="5641798"/>
                      <a:ext cx="31290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6</m:t>
                            </m:r>
                          </m:oMath>
                        </m:oMathPara>
                      </a14:m>
                      <a:endParaRPr lang="en-US" sz="1200"/>
                    </a:p>
                  </p:txBody>
                </p:sp>
              </mc:Choice>
              <mc:Fallback xmlns="">
                <p:sp>
                  <p:nvSpPr>
                    <p:cNvPr id="114" name="Rectangle 113"/>
                    <p:cNvSpPr>
                      <a:spLocks noRot="1" noChangeAspect="1" noMove="1" noResize="1" noEditPoints="1" noAdjustHandles="1" noChangeArrowheads="1" noChangeShapeType="1" noTextEdit="1"/>
                    </p:cNvSpPr>
                    <p:nvPr/>
                  </p:nvSpPr>
                  <p:spPr>
                    <a:xfrm>
                      <a:off x="6906572" y="5641798"/>
                      <a:ext cx="312906" cy="276999"/>
                    </a:xfrm>
                    <a:prstGeom prst="rect">
                      <a:avLst/>
                    </a:prstGeom>
                    <a:blipFill>
                      <a:blip r:embed="rId14"/>
                      <a:stretch>
                        <a:fillRect/>
                      </a:stretch>
                    </a:blipFill>
                  </p:spPr>
                  <p:txBody>
                    <a:bodyPr/>
                    <a:lstStyle/>
                    <a:p>
                      <a:r>
                        <a:rPr lang="en-US">
                          <a:noFill/>
                        </a:rPr>
                        <a:t> </a:t>
                      </a:r>
                    </a:p>
                  </p:txBody>
                </p:sp>
              </mc:Fallback>
            </mc:AlternateContent>
            <p:sp>
              <p:nvSpPr>
                <p:cNvPr id="115" name="Freeform 114"/>
                <p:cNvSpPr/>
                <p:nvPr/>
              </p:nvSpPr>
              <p:spPr>
                <a:xfrm>
                  <a:off x="5891213" y="5881688"/>
                  <a:ext cx="1500187" cy="528820"/>
                </a:xfrm>
                <a:custGeom>
                  <a:avLst/>
                  <a:gdLst>
                    <a:gd name="connsiteX0" fmla="*/ 0 w 1500187"/>
                    <a:gd name="connsiteY0" fmla="*/ 0 h 528820"/>
                    <a:gd name="connsiteX1" fmla="*/ 371475 w 1500187"/>
                    <a:gd name="connsiteY1" fmla="*/ 290512 h 528820"/>
                    <a:gd name="connsiteX2" fmla="*/ 1104900 w 1500187"/>
                    <a:gd name="connsiteY2" fmla="*/ 504825 h 528820"/>
                    <a:gd name="connsiteX3" fmla="*/ 1500187 w 1500187"/>
                    <a:gd name="connsiteY3" fmla="*/ 514350 h 528820"/>
                  </a:gdLst>
                  <a:ahLst/>
                  <a:cxnLst>
                    <a:cxn ang="0">
                      <a:pos x="connsiteX0" y="connsiteY0"/>
                    </a:cxn>
                    <a:cxn ang="0">
                      <a:pos x="connsiteX1" y="connsiteY1"/>
                    </a:cxn>
                    <a:cxn ang="0">
                      <a:pos x="connsiteX2" y="connsiteY2"/>
                    </a:cxn>
                    <a:cxn ang="0">
                      <a:pos x="connsiteX3" y="connsiteY3"/>
                    </a:cxn>
                  </a:cxnLst>
                  <a:rect l="l" t="t" r="r" b="b"/>
                  <a:pathLst>
                    <a:path w="1500187" h="528820">
                      <a:moveTo>
                        <a:pt x="0" y="0"/>
                      </a:moveTo>
                      <a:cubicBezTo>
                        <a:pt x="93662" y="103187"/>
                        <a:pt x="187325" y="206375"/>
                        <a:pt x="371475" y="290512"/>
                      </a:cubicBezTo>
                      <a:cubicBezTo>
                        <a:pt x="555625" y="374650"/>
                        <a:pt x="916781" y="467519"/>
                        <a:pt x="1104900" y="504825"/>
                      </a:cubicBezTo>
                      <a:cubicBezTo>
                        <a:pt x="1293019" y="542131"/>
                        <a:pt x="1396603" y="528240"/>
                        <a:pt x="1500187" y="514350"/>
                      </a:cubicBezTo>
                    </a:path>
                  </a:pathLst>
                </a:custGeom>
                <a:noFill/>
                <a:ln>
                  <a:solidFill>
                    <a:srgbClr val="FF0000"/>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7072313" y="5872163"/>
                  <a:ext cx="309562" cy="466725"/>
                </a:xfrm>
                <a:custGeom>
                  <a:avLst/>
                  <a:gdLst>
                    <a:gd name="connsiteX0" fmla="*/ 0 w 309562"/>
                    <a:gd name="connsiteY0" fmla="*/ 0 h 466725"/>
                    <a:gd name="connsiteX1" fmla="*/ 76200 w 309562"/>
                    <a:gd name="connsiteY1" fmla="*/ 166687 h 466725"/>
                    <a:gd name="connsiteX2" fmla="*/ 309562 w 309562"/>
                    <a:gd name="connsiteY2" fmla="*/ 466725 h 466725"/>
                    <a:gd name="connsiteX3" fmla="*/ 309562 w 309562"/>
                    <a:gd name="connsiteY3" fmla="*/ 466725 h 466725"/>
                  </a:gdLst>
                  <a:ahLst/>
                  <a:cxnLst>
                    <a:cxn ang="0">
                      <a:pos x="connsiteX0" y="connsiteY0"/>
                    </a:cxn>
                    <a:cxn ang="0">
                      <a:pos x="connsiteX1" y="connsiteY1"/>
                    </a:cxn>
                    <a:cxn ang="0">
                      <a:pos x="connsiteX2" y="connsiteY2"/>
                    </a:cxn>
                    <a:cxn ang="0">
                      <a:pos x="connsiteX3" y="connsiteY3"/>
                    </a:cxn>
                  </a:cxnLst>
                  <a:rect l="l" t="t" r="r" b="b"/>
                  <a:pathLst>
                    <a:path w="309562" h="466725">
                      <a:moveTo>
                        <a:pt x="0" y="0"/>
                      </a:moveTo>
                      <a:cubicBezTo>
                        <a:pt x="12303" y="44450"/>
                        <a:pt x="24606" y="88900"/>
                        <a:pt x="76200" y="166687"/>
                      </a:cubicBezTo>
                      <a:cubicBezTo>
                        <a:pt x="127794" y="244474"/>
                        <a:pt x="309562" y="466725"/>
                        <a:pt x="309562" y="466725"/>
                      </a:cubicBezTo>
                      <a:lnTo>
                        <a:pt x="309562" y="466725"/>
                      </a:lnTo>
                    </a:path>
                  </a:pathLst>
                </a:custGeom>
                <a:noFill/>
                <a:ln>
                  <a:solidFill>
                    <a:srgbClr val="FF0000"/>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p:cNvCxnSpPr/>
                <p:nvPr/>
              </p:nvCxnSpPr>
              <p:spPr>
                <a:xfrm>
                  <a:off x="5774149" y="5258334"/>
                  <a:ext cx="1135050" cy="0"/>
                </a:xfrm>
                <a:prstGeom prst="straightConnector1">
                  <a:avLst/>
                </a:prstGeom>
                <a:ln w="95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p:cNvSpPr txBox="1"/>
                    <p:nvPr/>
                  </p:nvSpPr>
                  <p:spPr>
                    <a:xfrm>
                      <a:off x="4317791" y="6179071"/>
                      <a:ext cx="7562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𝐴𝑐𝑡𝑢𝑎𝑙</m:t>
                            </m:r>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m:oMathPara>
                      </a14:m>
                      <a:endParaRPr lang="en-US" sz="1400"/>
                    </a:p>
                  </p:txBody>
                </p:sp>
              </mc:Choice>
              <mc:Fallback xmlns="">
                <p:sp>
                  <p:nvSpPr>
                    <p:cNvPr id="118" name="TextBox 117"/>
                    <p:cNvSpPr txBox="1">
                      <a:spLocks noRot="1" noChangeAspect="1" noMove="1" noResize="1" noEditPoints="1" noAdjustHandles="1" noChangeArrowheads="1" noChangeShapeType="1" noTextEdit="1"/>
                    </p:cNvSpPr>
                    <p:nvPr/>
                  </p:nvSpPr>
                  <p:spPr>
                    <a:xfrm>
                      <a:off x="4317791" y="6179071"/>
                      <a:ext cx="756233"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7259275" y="6170286"/>
                      <a:ext cx="103675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𝑀𝑒𝑎𝑠𝑢𝑟𝑒𝑑</m:t>
                            </m:r>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oMath>
                        </m:oMathPara>
                      </a14:m>
                      <a:endParaRPr lang="en-US" sz="1400"/>
                    </a:p>
                  </p:txBody>
                </p:sp>
              </mc:Choice>
              <mc:Fallback xmlns="">
                <p:sp>
                  <p:nvSpPr>
                    <p:cNvPr id="119" name="TextBox 118"/>
                    <p:cNvSpPr txBox="1">
                      <a:spLocks noRot="1" noChangeAspect="1" noMove="1" noResize="1" noEditPoints="1" noAdjustHandles="1" noChangeArrowheads="1" noChangeShapeType="1" noTextEdit="1"/>
                    </p:cNvSpPr>
                    <p:nvPr/>
                  </p:nvSpPr>
                  <p:spPr>
                    <a:xfrm>
                      <a:off x="7259275" y="6170286"/>
                      <a:ext cx="1036759" cy="523220"/>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Rectangle 102"/>
                  <p:cNvSpPr/>
                  <p:nvPr/>
                </p:nvSpPr>
                <p:spPr>
                  <a:xfrm>
                    <a:off x="9423663" y="4280727"/>
                    <a:ext cx="51488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5.81</m:t>
                          </m:r>
                        </m:oMath>
                      </m:oMathPara>
                    </a14:m>
                    <a:endParaRPr lang="en-US" sz="1200"/>
                  </a:p>
                </p:txBody>
              </p:sp>
            </mc:Choice>
            <mc:Fallback xmlns="">
              <p:sp>
                <p:nvSpPr>
                  <p:cNvPr id="103" name="Rectangle 102"/>
                  <p:cNvSpPr>
                    <a:spLocks noRot="1" noChangeAspect="1" noMove="1" noResize="1" noEditPoints="1" noAdjustHandles="1" noChangeArrowheads="1" noChangeShapeType="1" noTextEdit="1"/>
                  </p:cNvSpPr>
                  <p:nvPr/>
                </p:nvSpPr>
                <p:spPr>
                  <a:xfrm>
                    <a:off x="9423663" y="4280727"/>
                    <a:ext cx="514885" cy="276999"/>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TextBox 50"/>
                <p:cNvSpPr txBox="1"/>
                <p:nvPr/>
              </p:nvSpPr>
              <p:spPr>
                <a:xfrm>
                  <a:off x="11585583" y="2240462"/>
                  <a:ext cx="5958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𝑡𝑖𝑚𝑒</m:t>
                        </m:r>
                      </m:oMath>
                    </m:oMathPara>
                  </a14:m>
                  <a:endParaRPr lang="en-US" sz="1400"/>
                </a:p>
              </p:txBody>
            </p:sp>
          </mc:Choice>
          <mc:Fallback xmlns="">
            <p:sp>
              <p:nvSpPr>
                <p:cNvPr id="51" name="TextBox 50"/>
                <p:cNvSpPr txBox="1">
                  <a:spLocks noRot="1" noChangeAspect="1" noMove="1" noResize="1" noEditPoints="1" noAdjustHandles="1" noChangeArrowheads="1" noChangeShapeType="1" noTextEdit="1"/>
                </p:cNvSpPr>
                <p:nvPr/>
              </p:nvSpPr>
              <p:spPr>
                <a:xfrm>
                  <a:off x="11585583" y="2240462"/>
                  <a:ext cx="595804" cy="307777"/>
                </a:xfrm>
                <a:prstGeom prst="rect">
                  <a:avLst/>
                </a:prstGeom>
                <a:blipFill>
                  <a:blip r:embed="rId21"/>
                  <a:stretch>
                    <a:fillRect/>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A5B57CB3-AD77-4698-BED6-1F812A8C24AE}"/>
              </a:ext>
            </a:extLst>
          </p:cNvPr>
          <p:cNvSpPr>
            <a:spLocks noGrp="1"/>
          </p:cNvSpPr>
          <p:nvPr>
            <p:ph type="sldNum" sz="quarter" idx="12"/>
          </p:nvPr>
        </p:nvSpPr>
        <p:spPr/>
        <p:txBody>
          <a:bodyPr/>
          <a:lstStyle/>
          <a:p>
            <a:fld id="{E8F92A37-2A0B-8E4C-9ABC-FE271A1E1749}" type="slidenum">
              <a:rPr lang="en-US" smtClean="0"/>
              <a:t>14</a:t>
            </a:fld>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1AECA78-4ADE-432B-B474-6DFB883813A7}"/>
                  </a:ext>
                </a:extLst>
              </p:cNvPr>
              <p:cNvSpPr>
                <a:spLocks noGrp="1"/>
              </p:cNvSpPr>
              <p:nvPr>
                <p:ph sz="quarter" idx="1"/>
              </p:nvPr>
            </p:nvSpPr>
            <p:spPr>
              <a:xfrm>
                <a:off x="52789" y="975055"/>
                <a:ext cx="8423121" cy="5363331"/>
              </a:xfrm>
              <a:effectLst/>
            </p:spPr>
            <p:txBody>
              <a:bodyPr>
                <a:normAutofit/>
              </a:bodyPr>
              <a:lstStyle/>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Monitoring system cannot correctly evaluate temporal statements</a:t>
                </a:r>
              </a:p>
              <a:p>
                <a:pPr marL="742950" lvl="1" indent="-285750"/>
                <a:r>
                  <a:rPr lang="en-US" sz="1800" dirty="0">
                    <a:latin typeface="Calibri" panose="020F0502020204030204" pitchFamily="34" charset="0"/>
                    <a:cs typeface="Calibri" panose="020F0502020204030204" pitchFamily="34" charset="0"/>
                  </a:rPr>
                  <a:t>Because measurement systems always have errors</a:t>
                </a:r>
              </a:p>
              <a:p>
                <a:pPr marL="742950" lvl="1" indent="-285750"/>
                <a:r>
                  <a:rPr lang="en-US" sz="1800" dirty="0">
                    <a:latin typeface="Calibri" panose="020F0502020204030204" pitchFamily="34" charset="0"/>
                    <a:cs typeface="Calibri" panose="020F0502020204030204" pitchFamily="34" charset="0"/>
                  </a:rPr>
                  <a:t>If measurement devices are perfect, then there is no problem.</a:t>
                </a:r>
              </a:p>
              <a:p>
                <a:pPr>
                  <a:buFont typeface="Wingdings" panose="05000000000000000000" pitchFamily="2" charset="2"/>
                  <a:buChar char="Ø"/>
                </a:pPr>
                <a:r>
                  <a:rPr lang="en-US" sz="2400" dirty="0">
                    <a:latin typeface="Calibri" panose="020F0502020204030204" pitchFamily="34" charset="0"/>
                    <a:cs typeface="Calibri" panose="020F0502020204030204" pitchFamily="34" charset="0"/>
                  </a:rPr>
                  <a:t>Example</a:t>
                </a:r>
              </a:p>
              <a:p>
                <a:pPr marL="525780" indent="-342900"/>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m:t>
                        </m:r>
                      </m:e>
                      <m:sub>
                        <m:d>
                          <m:dPr>
                            <m:begChr m:val="["/>
                            <m:endChr m:val="]"/>
                            <m:ctrlPr>
                              <a:rPr lang="en-US" sz="1900" i="1">
                                <a:latin typeface="Cambria Math" panose="02040503050406030204" pitchFamily="18" charset="0"/>
                              </a:rPr>
                            </m:ctrlPr>
                          </m:dPr>
                          <m:e>
                            <m:r>
                              <a:rPr lang="en-US" sz="1900" i="1">
                                <a:latin typeface="Cambria Math" panose="02040503050406030204" pitchFamily="18" charset="0"/>
                              </a:rPr>
                              <m:t>1,5</m:t>
                            </m:r>
                          </m:e>
                        </m:d>
                      </m:sub>
                    </m:sSub>
                    <m:r>
                      <a:rPr lang="en-US" sz="1900" i="1">
                        <a:latin typeface="Cambria Math" panose="02040503050406030204" pitchFamily="18" charset="0"/>
                      </a:rPr>
                      <m:t>𝜓</m:t>
                    </m:r>
                    <m:r>
                      <a:rPr lang="en-US" sz="1900">
                        <a:latin typeface="Cambria Math" panose="02040503050406030204" pitchFamily="18" charset="0"/>
                      </a:rPr>
                      <m:t>:</m:t>
                    </m:r>
                  </m:oMath>
                </a14:m>
                <a:r>
                  <a:rPr lang="en-US" sz="2200" dirty="0">
                    <a:latin typeface="Calibri" panose="020F0502020204030204" pitchFamily="34" charset="0"/>
                    <a:cs typeface="Calibri" panose="020F0502020204030204" pitchFamily="34" charset="0"/>
                  </a:rPr>
                  <a:t> In the next 1 to 5 seconds, </a:t>
                </a:r>
                <a14:m>
                  <m:oMath xmlns:m="http://schemas.openxmlformats.org/officeDocument/2006/math">
                    <m:r>
                      <a:rPr lang="en-US" sz="2200" i="1">
                        <a:latin typeface="Cambria Math" panose="02040503050406030204" pitchFamily="18" charset="0"/>
                      </a:rPr>
                      <m:t>𝜓</m:t>
                    </m:r>
                  </m:oMath>
                </a14:m>
                <a:r>
                  <a:rPr lang="en-US" sz="2200" dirty="0">
                    <a:latin typeface="Calibri" panose="020F0502020204030204" pitchFamily="34" charset="0"/>
                    <a:cs typeface="Calibri" panose="020F0502020204030204" pitchFamily="34" charset="0"/>
                  </a:rPr>
                  <a:t> should be constantly </a:t>
                </a:r>
                <a14:m>
                  <m:oMath xmlns:m="http://schemas.openxmlformats.org/officeDocument/2006/math">
                    <m:r>
                      <a:rPr lang="en-US" sz="2200" i="1">
                        <a:latin typeface="Cambria Math" panose="02040503050406030204" pitchFamily="18" charset="0"/>
                      </a:rPr>
                      <m:t>⊤.</m:t>
                    </m:r>
                  </m:oMath>
                </a14:m>
                <a:endParaRPr lang="en-US" sz="2200" dirty="0">
                  <a:latin typeface="Calibri" panose="020F0502020204030204" pitchFamily="34" charset="0"/>
                  <a:cs typeface="Calibri" panose="020F0502020204030204" pitchFamily="34" charset="0"/>
                </a:endParaRPr>
              </a:p>
              <a:p>
                <a:pPr marL="525780" indent="-342900"/>
                <a:r>
                  <a:rPr lang="en-US" sz="2200" dirty="0">
                    <a:latin typeface="Calibri" panose="020F0502020204030204" pitchFamily="34" charset="0"/>
                    <a:cs typeface="Calibri" panose="020F0502020204030204" pitchFamily="34" charset="0"/>
                  </a:rPr>
                  <a:t>The width of appositive pulse should be at least </a:t>
                </a:r>
                <a14:m>
                  <m:oMath xmlns:m="http://schemas.openxmlformats.org/officeDocument/2006/math">
                    <m:r>
                      <a:rPr lang="en-US" sz="2200" dirty="0">
                        <a:latin typeface="Cambria Math" panose="02040503050406030204" pitchFamily="18" charset="0"/>
                      </a:rPr>
                      <m:t> </m:t>
                    </m:r>
                    <m:r>
                      <a:rPr lang="en-US" sz="2200" i="1" dirty="0">
                        <a:latin typeface="Cambria Math" panose="02040503050406030204" pitchFamily="18" charset="0"/>
                      </a:rPr>
                      <m:t>5</m:t>
                    </m:r>
                    <m:r>
                      <a:rPr lang="en-US" sz="2200" i="1" dirty="0">
                        <a:latin typeface="Cambria Math" panose="02040503050406030204" pitchFamily="18" charset="0"/>
                      </a:rPr>
                      <m:t>𝑠</m:t>
                    </m:r>
                    <m:r>
                      <a:rPr lang="en-US" sz="2200" i="1" dirty="0">
                        <a:latin typeface="Cambria Math" panose="02040503050406030204" pitchFamily="18" charset="0"/>
                      </a:rPr>
                      <m:t>−1</m:t>
                    </m:r>
                    <m:r>
                      <a:rPr lang="en-US" sz="2200" i="1" dirty="0">
                        <a:latin typeface="Cambria Math" panose="02040503050406030204" pitchFamily="18" charset="0"/>
                      </a:rPr>
                      <m:t>𝑠</m:t>
                    </m:r>
                    <m:r>
                      <a:rPr lang="en-US" sz="2200" i="1" dirty="0">
                        <a:latin typeface="Cambria Math" panose="02040503050406030204" pitchFamily="18" charset="0"/>
                      </a:rPr>
                      <m:t>=4</m:t>
                    </m:r>
                    <m:r>
                      <a:rPr lang="en-US" sz="2200" i="1" dirty="0">
                        <a:latin typeface="Cambria Math" panose="02040503050406030204" pitchFamily="18" charset="0"/>
                      </a:rPr>
                      <m:t>𝑠</m:t>
                    </m:r>
                  </m:oMath>
                </a14:m>
                <a:r>
                  <a:rPr lang="en-US" sz="2200" dirty="0">
                    <a:latin typeface="Calibri" panose="020F0502020204030204" pitchFamily="34" charset="0"/>
                    <a:cs typeface="Calibri" panose="020F0502020204030204" pitchFamily="34" charset="0"/>
                  </a:rPr>
                  <a:t>.</a:t>
                </a:r>
              </a:p>
              <a:p>
                <a:pPr marL="742950" lvl="1" indent="-285750"/>
                <a:r>
                  <a:rPr lang="en-US" sz="1300" dirty="0">
                    <a:latin typeface="Calibri" panose="020F0502020204030204" pitchFamily="34" charset="0"/>
                    <a:cs typeface="Calibri" panose="020F0502020204030204" pitchFamily="34" charset="0"/>
                  </a:rPr>
                  <a:t>The sampling time is </a:t>
                </a:r>
                <a14:m>
                  <m:oMath xmlns:m="http://schemas.openxmlformats.org/officeDocument/2006/math">
                    <m:r>
                      <a:rPr lang="en-US" sz="1300" i="1">
                        <a:latin typeface="Cambria Math" panose="02040503050406030204" pitchFamily="18" charset="0"/>
                      </a:rPr>
                      <m:t>𝛿</m:t>
                    </m:r>
                    <m:r>
                      <a:rPr lang="en-US" sz="1300" i="1">
                        <a:latin typeface="Cambria Math" panose="02040503050406030204" pitchFamily="18" charset="0"/>
                      </a:rPr>
                      <m:t>=0.2</m:t>
                    </m:r>
                    <m:r>
                      <a:rPr lang="en-US" sz="1300" i="1">
                        <a:latin typeface="Cambria Math" panose="02040503050406030204" pitchFamily="18" charset="0"/>
                      </a:rPr>
                      <m:t>𝑠</m:t>
                    </m:r>
                  </m:oMath>
                </a14:m>
                <a:endParaRPr lang="en-US" sz="13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Problem: Given the constraint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e>
                      <m: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2,6</m:t>
                            </m:r>
                          </m:e>
                        </m:d>
                      </m:sub>
                    </m:sSub>
                    <m:r>
                      <a:rPr lang="en-US" sz="2000" i="1">
                        <a:latin typeface="Cambria Math" panose="02040503050406030204" pitchFamily="18" charset="0"/>
                      </a:rPr>
                      <m:t>𝜓</m:t>
                    </m:r>
                  </m:oMath>
                </a14:m>
                <a:r>
                  <a:rPr lang="en-US" sz="2000" dirty="0">
                    <a:latin typeface="Calibri" panose="020F0502020204030204" pitchFamily="34" charset="0"/>
                    <a:cs typeface="Calibri" panose="020F0502020204030204" pitchFamily="34" charset="0"/>
                  </a:rPr>
                  <a:t>, even though the measurement system says the constraint is met, but actually is not met</a:t>
                </a:r>
              </a:p>
              <a:p>
                <a:r>
                  <a:rPr lang="en-US" sz="2400" dirty="0"/>
                  <a:t>Existing Monitoring Methods </a:t>
                </a:r>
                <a:r>
                  <a:rPr lang="en-US" sz="2400" b="1" dirty="0">
                    <a:latin typeface="Calibri" panose="020F0502020204030204" pitchFamily="34" charset="0"/>
                    <a:cs typeface="Calibri" panose="020F0502020204030204" pitchFamily="34" charset="0"/>
                  </a:rPr>
                  <a:t>cannot </a:t>
                </a:r>
                <a:r>
                  <a:rPr lang="en-US" sz="2400" dirty="0">
                    <a:latin typeface="Calibri" panose="020F0502020204030204" pitchFamily="34" charset="0"/>
                    <a:cs typeface="Calibri" panose="020F0502020204030204" pitchFamily="34" charset="0"/>
                  </a:rPr>
                  <a:t>evaluate statements in existing temporal logic formalisms correctly</a:t>
                </a:r>
              </a:p>
              <a:p>
                <a:pPr marL="800100" lvl="1" indent="-342900"/>
                <a:r>
                  <a:rPr lang="en-US" sz="2000" dirty="0">
                    <a:latin typeface="Calibri" panose="020F0502020204030204" pitchFamily="34" charset="0"/>
                    <a:cs typeface="Calibri" panose="020F0502020204030204" pitchFamily="34" charset="0"/>
                  </a:rPr>
                  <a:t>Even with a less value for </a:t>
                </a:r>
                <a14:m>
                  <m:oMath xmlns:m="http://schemas.openxmlformats.org/officeDocument/2006/math">
                    <m:r>
                      <a:rPr lang="en-US" sz="2000" i="1">
                        <a:latin typeface="Cambria Math" panose="02040503050406030204" pitchFamily="18" charset="0"/>
                      </a:rPr>
                      <m:t>𝛿</m:t>
                    </m:r>
                  </m:oMath>
                </a14:m>
                <a:r>
                  <a:rPr lang="en-US" sz="2000" dirty="0">
                    <a:latin typeface="Calibri" panose="020F0502020204030204" pitchFamily="34" charset="0"/>
                    <a:cs typeface="Calibri" panose="020F0502020204030204" pitchFamily="34" charset="0"/>
                  </a:rPr>
                  <a:t> there exits a level of inaccuracy.</a:t>
                </a:r>
              </a:p>
              <a:p>
                <a:pPr marL="800100" lvl="1" indent="-342900"/>
                <a:r>
                  <a:rPr lang="en-US" sz="2000" dirty="0">
                    <a:latin typeface="Calibri" panose="020F0502020204030204" pitchFamily="34" charset="0"/>
                    <a:cs typeface="Calibri" panose="020F0502020204030204" pitchFamily="34" charset="0"/>
                  </a:rPr>
                  <a:t>Even a very slight error value can cause a catastrophe.</a:t>
                </a:r>
              </a:p>
              <a:p>
                <a:endParaRPr lang="en-US" dirty="0">
                  <a:latin typeface="Calibri" panose="020F0502020204030204" pitchFamily="34" charset="0"/>
                  <a:cs typeface="Calibri" panose="020F0502020204030204" pitchFamily="34" charset="0"/>
                </a:endParaRPr>
              </a:p>
            </p:txBody>
          </p:sp>
        </mc:Choice>
        <mc:Fallback xmlns="">
          <p:sp>
            <p:nvSpPr>
              <p:cNvPr id="53" name="Content Placeholder 2">
                <a:extLst>
                  <a:ext uri="{FF2B5EF4-FFF2-40B4-BE49-F238E27FC236}">
                    <a16:creationId xmlns:a16="http://schemas.microsoft.com/office/drawing/2014/main" id="{61AECA78-4ADE-432B-B474-6DFB883813A7}"/>
                  </a:ext>
                </a:extLst>
              </p:cNvPr>
              <p:cNvSpPr>
                <a:spLocks noGrp="1" noRot="1" noChangeAspect="1" noMove="1" noResize="1" noEditPoints="1" noAdjustHandles="1" noChangeArrowheads="1" noChangeShapeType="1" noTextEdit="1"/>
              </p:cNvSpPr>
              <p:nvPr>
                <p:ph sz="quarter" idx="1"/>
              </p:nvPr>
            </p:nvSpPr>
            <p:spPr>
              <a:xfrm>
                <a:off x="52789" y="975055"/>
                <a:ext cx="8423121" cy="5363331"/>
              </a:xfrm>
              <a:blipFill>
                <a:blip r:embed="rId22"/>
                <a:stretch>
                  <a:fillRect l="-507" t="-682"/>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869583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58E1-354A-4112-A6A8-4F0DB77D466F}"/>
              </a:ext>
            </a:extLst>
          </p:cNvPr>
          <p:cNvSpPr>
            <a:spLocks noGrp="1"/>
          </p:cNvSpPr>
          <p:nvPr>
            <p:ph type="title"/>
          </p:nvPr>
        </p:nvSpPr>
        <p:spPr/>
        <p:txBody>
          <a:bodyPr/>
          <a:lstStyle/>
          <a:p>
            <a:r>
              <a:rPr lang="en-US" dirty="0"/>
              <a:t>TMA Provides One-way Guarantee in Verification</a:t>
            </a:r>
          </a:p>
        </p:txBody>
      </p:sp>
      <p:sp>
        <p:nvSpPr>
          <p:cNvPr id="3" name="Slide Number Placeholder 2">
            <a:extLst>
              <a:ext uri="{FF2B5EF4-FFF2-40B4-BE49-F238E27FC236}">
                <a16:creationId xmlns:a16="http://schemas.microsoft.com/office/drawing/2014/main" id="{0C92CD27-640B-4D56-B38C-2711F92C753D}"/>
              </a:ext>
            </a:extLst>
          </p:cNvPr>
          <p:cNvSpPr>
            <a:spLocks noGrp="1"/>
          </p:cNvSpPr>
          <p:nvPr>
            <p:ph type="sldNum" sz="quarter" idx="12"/>
          </p:nvPr>
        </p:nvSpPr>
        <p:spPr/>
        <p:txBody>
          <a:bodyPr/>
          <a:lstStyle/>
          <a:p>
            <a:fld id="{E8F92A37-2A0B-8E4C-9ABC-FE271A1E1749}" type="slidenum">
              <a:rPr lang="en-US" smtClean="0"/>
              <a:t>15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1493A2-9B00-4673-A079-430EFDF6D727}"/>
                  </a:ext>
                </a:extLst>
              </p:cNvPr>
              <p:cNvSpPr>
                <a:spLocks noGrp="1"/>
              </p:cNvSpPr>
              <p:nvPr>
                <p:ph sz="quarter" idx="1"/>
              </p:nvPr>
            </p:nvSpPr>
            <p:spPr>
              <a:xfrm>
                <a:off x="157507" y="1032691"/>
                <a:ext cx="11508922" cy="3271531"/>
              </a:xfrm>
            </p:spPr>
            <p:txBody>
              <a:bodyPr>
                <a:normAutofit fontScale="70000" lnSpcReduction="20000"/>
              </a:bodyPr>
              <a:lstStyle/>
              <a:p>
                <a:r>
                  <a:rPr lang="en-US" dirty="0"/>
                  <a:t>One of the benefits of using TTL is the guarantee to have accurate verification, and this is a one-way guarantee.</a:t>
                </a:r>
              </a:p>
              <a:p>
                <a14:m>
                  <m:oMath xmlns:m="http://schemas.openxmlformats.org/officeDocument/2006/math">
                    <m:r>
                      <a:rPr lang="en-US" b="0" i="1" smtClean="0">
                        <a:latin typeface="Cambria Math" panose="02040503050406030204" pitchFamily="18" charset="0"/>
                      </a:rPr>
                      <m:t>𝛿</m:t>
                    </m:r>
                  </m:oMath>
                </a14:m>
                <a:r>
                  <a:rPr lang="en-US" dirty="0"/>
                  <a:t> is maximum measurement error and </a:t>
                </a:r>
                <a14:m>
                  <m:oMath xmlns:m="http://schemas.openxmlformats.org/officeDocument/2006/math">
                    <m:r>
                      <a:rPr lang="en-US" b="0" i="1" smtClean="0">
                        <a:latin typeface="Cambria Math" panose="02040503050406030204" pitchFamily="18" charset="0"/>
                      </a:rPr>
                      <m:t>𝜀</m:t>
                    </m:r>
                  </m:oMath>
                </a14:m>
                <a:r>
                  <a:rPr lang="en-US" dirty="0"/>
                  <a:t> is Tolerance. </a:t>
                </a:r>
              </a:p>
              <a:p>
                <a:r>
                  <a:rPr lang="en-US" dirty="0"/>
                  <a:t>We know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&lt;</m:t>
                    </m:r>
                    <m:r>
                      <a:rPr lang="en-US" b="0" i="1" smtClean="0">
                        <a:latin typeface="Cambria Math" panose="02040503050406030204" pitchFamily="18" charset="0"/>
                      </a:rPr>
                      <m:t>𝜀</m:t>
                    </m:r>
                  </m:oMath>
                </a14:m>
                <a:r>
                  <a:rPr lang="en-US" dirty="0"/>
                  <a:t>.</a:t>
                </a:r>
              </a:p>
              <a:p>
                <a:r>
                  <a:rPr lang="en-US" dirty="0"/>
                  <a:t>In calculating latency between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a14:m>
                <a:r>
                  <a:rPr lang="en-US" dirty="0"/>
                  <a:t> since the time of their occurrence is converted to integer, there is an interval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a14:m>
                <a:r>
                  <a:rPr lang="en-US" dirty="0"/>
                  <a:t> that converted to the upper bound.</a:t>
                </a:r>
              </a:p>
              <a:p>
                <a:r>
                  <a:rPr lang="en-US" dirty="0"/>
                  <a:t>It is a gray area.</a:t>
                </a:r>
              </a:p>
              <a:p>
                <a:r>
                  <a:rPr lang="en-US" dirty="0"/>
                  <a:t>By decreasing </a:t>
                </a:r>
                <a14:m>
                  <m:oMath xmlns:m="http://schemas.openxmlformats.org/officeDocument/2006/math">
                    <m:r>
                      <a:rPr lang="en-US" b="0" i="1" smtClean="0">
                        <a:latin typeface="Cambria Math" panose="02040503050406030204" pitchFamily="18" charset="0"/>
                      </a:rPr>
                      <m:t>𝜀</m:t>
                    </m:r>
                  </m:oMath>
                </a14:m>
                <a:r>
                  <a:rPr lang="en-US" dirty="0"/>
                  <a:t> (not less than </a:t>
                </a:r>
                <a14:m>
                  <m:oMath xmlns:m="http://schemas.openxmlformats.org/officeDocument/2006/math">
                    <m:r>
                      <a:rPr lang="en-US" b="0" i="1" smtClean="0">
                        <a:latin typeface="Cambria Math" panose="02040503050406030204" pitchFamily="18" charset="0"/>
                      </a:rPr>
                      <m:t>𝛿</m:t>
                    </m:r>
                  </m:oMath>
                </a14:m>
                <a:r>
                  <a:rPr lang="en-US" dirty="0"/>
                  <a:t>) the gray distance is smaller and hence it is not clear that the constraint is met or not.</a:t>
                </a:r>
              </a:p>
              <a:p>
                <a:r>
                  <a:rPr lang="en-US" dirty="0"/>
                  <a:t>By increasing the value of </a:t>
                </a:r>
                <a14:m>
                  <m:oMath xmlns:m="http://schemas.openxmlformats.org/officeDocument/2006/math">
                    <m:r>
                      <a:rPr lang="en-US" b="0" i="1" smtClean="0">
                        <a:latin typeface="Cambria Math" panose="02040503050406030204" pitchFamily="18" charset="0"/>
                      </a:rPr>
                      <m:t>𝜀</m:t>
                    </m:r>
                  </m:oMath>
                </a14:m>
                <a:r>
                  <a:rPr lang="en-US" dirty="0"/>
                  <a:t> we take the entire interval as violated but we increase the chance of false positive.</a:t>
                </a:r>
              </a:p>
              <a:p>
                <a:endParaRPr lang="en-US" dirty="0"/>
              </a:p>
            </p:txBody>
          </p:sp>
        </mc:Choice>
        <mc:Fallback xmlns="">
          <p:sp>
            <p:nvSpPr>
              <p:cNvPr id="4" name="Content Placeholder 3">
                <a:extLst>
                  <a:ext uri="{FF2B5EF4-FFF2-40B4-BE49-F238E27FC236}">
                    <a16:creationId xmlns:a16="http://schemas.microsoft.com/office/drawing/2014/main" id="{C31493A2-9B00-4673-A079-430EFDF6D727}"/>
                  </a:ext>
                </a:extLst>
              </p:cNvPr>
              <p:cNvSpPr>
                <a:spLocks noGrp="1" noRot="1" noChangeAspect="1" noMove="1" noResize="1" noEditPoints="1" noAdjustHandles="1" noChangeArrowheads="1" noChangeShapeType="1" noTextEdit="1"/>
              </p:cNvSpPr>
              <p:nvPr>
                <p:ph sz="quarter" idx="1"/>
              </p:nvPr>
            </p:nvSpPr>
            <p:spPr>
              <a:xfrm>
                <a:off x="157507" y="1032691"/>
                <a:ext cx="11508922" cy="3271531"/>
              </a:xfrm>
              <a:blipFill>
                <a:blip r:embed="rId3"/>
                <a:stretch>
                  <a:fillRect l="-212" t="-2607" b="-2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DB28DED-EE91-45E3-A1C6-76B154E832B0}"/>
                  </a:ext>
                </a:extLst>
              </p:cNvPr>
              <p:cNvSpPr txBox="1"/>
              <p:nvPr/>
            </p:nvSpPr>
            <p:spPr>
              <a:xfrm>
                <a:off x="218724" y="4319215"/>
                <a:ext cx="2960490" cy="923330"/>
              </a:xfrm>
              <a:prstGeom prst="rect">
                <a:avLst/>
              </a:prstGeom>
              <a:noFill/>
            </p:spPr>
            <p:txBody>
              <a:bodyPr wrap="none" rtlCol="0">
                <a:spAutoFit/>
              </a:bodyPr>
              <a:lstStyle/>
              <a:p>
                <a:r>
                  <a:rPr lang="en-US" b="0" i="1" dirty="0">
                    <a:latin typeface="Cambria Math" panose="02040503050406030204" pitchFamily="18" charset="0"/>
                  </a:rPr>
                  <a:t>Example: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,0.4</m:t>
                          </m:r>
                        </m:e>
                      </m:d>
                      <m:r>
                        <a:rPr lang="en-US" b="0" i="1" smtClean="0">
                          <a:latin typeface="Cambria Math" panose="02040503050406030204" pitchFamily="18" charset="0"/>
                        </a:rPr>
                        <m:t>&gt;4, </m:t>
                      </m:r>
                      <m:r>
                        <a:rPr lang="en-US" b="0" i="1" smtClean="0">
                          <a:latin typeface="Cambria Math" panose="02040503050406030204" pitchFamily="18" charset="0"/>
                        </a:rPr>
                        <m:t>𝛿</m:t>
                      </m:r>
                      <m:r>
                        <a:rPr lang="en-US" b="0" i="1" smtClean="0">
                          <a:latin typeface="Cambria Math" panose="02040503050406030204" pitchFamily="18" charset="0"/>
                        </a:rPr>
                        <m:t>=0.2 </m:t>
                      </m:r>
                    </m:oMath>
                  </m:oMathPara>
                </a14:m>
                <a:endParaRPr lang="en-US" b="0" dirty="0"/>
              </a:p>
              <a:p>
                <a:endParaRPr lang="en-US" dirty="0"/>
              </a:p>
            </p:txBody>
          </p:sp>
        </mc:Choice>
        <mc:Fallback xmlns="">
          <p:sp>
            <p:nvSpPr>
              <p:cNvPr id="19" name="TextBox 18">
                <a:extLst>
                  <a:ext uri="{FF2B5EF4-FFF2-40B4-BE49-F238E27FC236}">
                    <a16:creationId xmlns:a16="http://schemas.microsoft.com/office/drawing/2014/main" id="{2DB28DED-EE91-45E3-A1C6-76B154E832B0}"/>
                  </a:ext>
                </a:extLst>
              </p:cNvPr>
              <p:cNvSpPr txBox="1">
                <a:spLocks noRot="1" noChangeAspect="1" noMove="1" noResize="1" noEditPoints="1" noAdjustHandles="1" noChangeArrowheads="1" noChangeShapeType="1" noTextEdit="1"/>
              </p:cNvSpPr>
              <p:nvPr/>
            </p:nvSpPr>
            <p:spPr>
              <a:xfrm>
                <a:off x="218724" y="4319215"/>
                <a:ext cx="2960490" cy="923330"/>
              </a:xfrm>
              <a:prstGeom prst="rect">
                <a:avLst/>
              </a:prstGeom>
              <a:blipFill>
                <a:blip r:embed="rId4"/>
                <a:stretch>
                  <a:fillRect l="-1852" t="-463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FB31252-8BD0-4A73-A72E-B6AEF3142685}"/>
              </a:ext>
            </a:extLst>
          </p:cNvPr>
          <p:cNvGrpSpPr/>
          <p:nvPr/>
        </p:nvGrpSpPr>
        <p:grpSpPr>
          <a:xfrm>
            <a:off x="5863512" y="3967531"/>
            <a:ext cx="6418311" cy="2238971"/>
            <a:chOff x="3460150" y="3629883"/>
            <a:chExt cx="6418311" cy="2238971"/>
          </a:xfrm>
        </p:grpSpPr>
        <p:grpSp>
          <p:nvGrpSpPr>
            <p:cNvPr id="33" name="Group 32">
              <a:extLst>
                <a:ext uri="{FF2B5EF4-FFF2-40B4-BE49-F238E27FC236}">
                  <a16:creationId xmlns:a16="http://schemas.microsoft.com/office/drawing/2014/main" id="{912C69E1-C3BB-414D-B2D9-20E5D1994856}"/>
                </a:ext>
              </a:extLst>
            </p:cNvPr>
            <p:cNvGrpSpPr/>
            <p:nvPr/>
          </p:nvGrpSpPr>
          <p:grpSpPr>
            <a:xfrm>
              <a:off x="3460150" y="3629883"/>
              <a:ext cx="6418311" cy="2238971"/>
              <a:chOff x="3460150" y="3629883"/>
              <a:chExt cx="6418311" cy="2238971"/>
            </a:xfrm>
          </p:grpSpPr>
          <p:grpSp>
            <p:nvGrpSpPr>
              <p:cNvPr id="27" name="Group 26">
                <a:extLst>
                  <a:ext uri="{FF2B5EF4-FFF2-40B4-BE49-F238E27FC236}">
                    <a16:creationId xmlns:a16="http://schemas.microsoft.com/office/drawing/2014/main" id="{1AB35052-F374-46EC-ADF0-D95942343F33}"/>
                  </a:ext>
                </a:extLst>
              </p:cNvPr>
              <p:cNvGrpSpPr/>
              <p:nvPr/>
            </p:nvGrpSpPr>
            <p:grpSpPr>
              <a:xfrm>
                <a:off x="3460150" y="4047896"/>
                <a:ext cx="5257790" cy="1820958"/>
                <a:chOff x="3118956" y="4628962"/>
                <a:chExt cx="5257790" cy="1820958"/>
              </a:xfrm>
            </p:grpSpPr>
            <p:grpSp>
              <p:nvGrpSpPr>
                <p:cNvPr id="18" name="Group 17">
                  <a:extLst>
                    <a:ext uri="{FF2B5EF4-FFF2-40B4-BE49-F238E27FC236}">
                      <a16:creationId xmlns:a16="http://schemas.microsoft.com/office/drawing/2014/main" id="{4E97EB81-E150-43A7-BED5-C3299F435999}"/>
                    </a:ext>
                  </a:extLst>
                </p:cNvPr>
                <p:cNvGrpSpPr/>
                <p:nvPr/>
              </p:nvGrpSpPr>
              <p:grpSpPr>
                <a:xfrm>
                  <a:off x="3118956" y="4885290"/>
                  <a:ext cx="5257790" cy="1564630"/>
                  <a:chOff x="1351129" y="3909761"/>
                  <a:chExt cx="5257790" cy="1564630"/>
                </a:xfrm>
              </p:grpSpPr>
              <p:cxnSp>
                <p:nvCxnSpPr>
                  <p:cNvPr id="6" name="Straight Arrow Connector 5">
                    <a:extLst>
                      <a:ext uri="{FF2B5EF4-FFF2-40B4-BE49-F238E27FC236}">
                        <a16:creationId xmlns:a16="http://schemas.microsoft.com/office/drawing/2014/main" id="{D9F962D1-E8DF-4C86-8607-D26387D73E2A}"/>
                      </a:ext>
                    </a:extLst>
                  </p:cNvPr>
                  <p:cNvCxnSpPr/>
                  <p:nvPr/>
                </p:nvCxnSpPr>
                <p:spPr>
                  <a:xfrm>
                    <a:off x="1351129" y="4599296"/>
                    <a:ext cx="5004179"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61326E-DEFF-46D5-8B5D-28BD1BFBBBF4}"/>
                          </a:ext>
                        </a:extLst>
                      </p:cNvPr>
                      <p:cNvSpPr txBox="1"/>
                      <p:nvPr/>
                    </p:nvSpPr>
                    <p:spPr>
                      <a:xfrm>
                        <a:off x="5882182" y="4599294"/>
                        <a:ext cx="726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𝑡𝑖𝑚𝑒</m:t>
                              </m:r>
                            </m:oMath>
                          </m:oMathPara>
                        </a14:m>
                        <a:endParaRPr lang="en-US"/>
                      </a:p>
                    </p:txBody>
                  </p:sp>
                </mc:Choice>
                <mc:Fallback xmlns="">
                  <p:sp>
                    <p:nvSpPr>
                      <p:cNvPr id="7" name="TextBox 6">
                        <a:extLst>
                          <a:ext uri="{FF2B5EF4-FFF2-40B4-BE49-F238E27FC236}">
                            <a16:creationId xmlns:a16="http://schemas.microsoft.com/office/drawing/2014/main" id="{7C61326E-DEFF-46D5-8B5D-28BD1BFBBBF4}"/>
                          </a:ext>
                        </a:extLst>
                      </p:cNvPr>
                      <p:cNvSpPr txBox="1">
                        <a:spLocks noRot="1" noChangeAspect="1" noMove="1" noResize="1" noEditPoints="1" noAdjustHandles="1" noChangeArrowheads="1" noChangeShapeType="1" noTextEdit="1"/>
                      </p:cNvSpPr>
                      <p:nvPr/>
                    </p:nvSpPr>
                    <p:spPr>
                      <a:xfrm>
                        <a:off x="5882182" y="4599294"/>
                        <a:ext cx="726737" cy="369332"/>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502C353-D229-49F6-8DEB-A7D78313DC10}"/>
                      </a:ext>
                    </a:extLst>
                  </p:cNvPr>
                  <p:cNvCxnSpPr/>
                  <p:nvPr/>
                </p:nvCxnSpPr>
                <p:spPr>
                  <a:xfrm>
                    <a:off x="4114378" y="3909761"/>
                    <a:ext cx="268352" cy="0"/>
                  </a:xfrm>
                  <a:prstGeom prst="straightConnector1">
                    <a:avLst/>
                  </a:prstGeom>
                  <a:ln>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AAB8B95-1FF4-44EA-A7FF-67956F52F380}"/>
                      </a:ext>
                    </a:extLst>
                  </p:cNvPr>
                  <p:cNvCxnSpPr/>
                  <p:nvPr/>
                </p:nvCxnSpPr>
                <p:spPr>
                  <a:xfrm>
                    <a:off x="4359443" y="3909761"/>
                    <a:ext cx="295187" cy="0"/>
                  </a:xfrm>
                  <a:prstGeom prst="straightConnector1">
                    <a:avLst/>
                  </a:prstGeom>
                  <a:ln>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CE7CD6-5AAB-4EAB-8130-228D1F74B16D}"/>
                          </a:ext>
                        </a:extLst>
                      </p:cNvPr>
                      <p:cNvSpPr txBox="1"/>
                      <p:nvPr/>
                    </p:nvSpPr>
                    <p:spPr>
                      <a:xfrm>
                        <a:off x="2198910" y="5100170"/>
                        <a:ext cx="3812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a:p>
                    </p:txBody>
                  </p:sp>
                </mc:Choice>
                <mc:Fallback xmlns="">
                  <p:sp>
                    <p:nvSpPr>
                      <p:cNvPr id="14" name="TextBox 13">
                        <a:extLst>
                          <a:ext uri="{FF2B5EF4-FFF2-40B4-BE49-F238E27FC236}">
                            <a16:creationId xmlns:a16="http://schemas.microsoft.com/office/drawing/2014/main" id="{1CCE7CD6-5AAB-4EAB-8130-228D1F74B16D}"/>
                          </a:ext>
                        </a:extLst>
                      </p:cNvPr>
                      <p:cNvSpPr txBox="1">
                        <a:spLocks noRot="1" noChangeAspect="1" noMove="1" noResize="1" noEditPoints="1" noAdjustHandles="1" noChangeArrowheads="1" noChangeShapeType="1" noTextEdit="1"/>
                      </p:cNvSpPr>
                      <p:nvPr/>
                    </p:nvSpPr>
                    <p:spPr>
                      <a:xfrm>
                        <a:off x="2198910" y="5100170"/>
                        <a:ext cx="38125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0A2FFC-04DC-4EE5-A05A-F67B91443B8C}"/>
                          </a:ext>
                        </a:extLst>
                      </p:cNvPr>
                      <p:cNvSpPr txBox="1"/>
                      <p:nvPr/>
                    </p:nvSpPr>
                    <p:spPr>
                      <a:xfrm>
                        <a:off x="1844336" y="4663445"/>
                        <a:ext cx="5078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m:oMathPara>
                        </a14:m>
                        <a:endParaRPr lang="en-US"/>
                      </a:p>
                    </p:txBody>
                  </p:sp>
                </mc:Choice>
                <mc:Fallback xmlns="">
                  <p:sp>
                    <p:nvSpPr>
                      <p:cNvPr id="16" name="TextBox 15">
                        <a:extLst>
                          <a:ext uri="{FF2B5EF4-FFF2-40B4-BE49-F238E27FC236}">
                            <a16:creationId xmlns:a16="http://schemas.microsoft.com/office/drawing/2014/main" id="{8A0A2FFC-04DC-4EE5-A05A-F67B91443B8C}"/>
                          </a:ext>
                        </a:extLst>
                      </p:cNvPr>
                      <p:cNvSpPr txBox="1">
                        <a:spLocks noRot="1" noChangeAspect="1" noMove="1" noResize="1" noEditPoints="1" noAdjustHandles="1" noChangeArrowheads="1" noChangeShapeType="1" noTextEdit="1"/>
                      </p:cNvSpPr>
                      <p:nvPr/>
                    </p:nvSpPr>
                    <p:spPr>
                      <a:xfrm>
                        <a:off x="1844336" y="4663445"/>
                        <a:ext cx="50789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4205953-24D7-4FEE-98B2-74F459B2C5BC}"/>
                          </a:ext>
                        </a:extLst>
                      </p:cNvPr>
                      <p:cNvSpPr txBox="1"/>
                      <p:nvPr/>
                    </p:nvSpPr>
                    <p:spPr>
                      <a:xfrm>
                        <a:off x="4131694" y="4663445"/>
                        <a:ext cx="513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m:oMathPara>
                        </a14:m>
                        <a:endParaRPr lang="en-US"/>
                      </a:p>
                    </p:txBody>
                  </p:sp>
                </mc:Choice>
                <mc:Fallback xmlns="">
                  <p:sp>
                    <p:nvSpPr>
                      <p:cNvPr id="17" name="TextBox 16">
                        <a:extLst>
                          <a:ext uri="{FF2B5EF4-FFF2-40B4-BE49-F238E27FC236}">
                            <a16:creationId xmlns:a16="http://schemas.microsoft.com/office/drawing/2014/main" id="{F4205953-24D7-4FEE-98B2-74F459B2C5BC}"/>
                          </a:ext>
                        </a:extLst>
                      </p:cNvPr>
                      <p:cNvSpPr txBox="1">
                        <a:spLocks noRot="1" noChangeAspect="1" noMove="1" noResize="1" noEditPoints="1" noAdjustHandles="1" noChangeArrowheads="1" noChangeShapeType="1" noTextEdit="1"/>
                      </p:cNvSpPr>
                      <p:nvPr/>
                    </p:nvSpPr>
                    <p:spPr>
                      <a:xfrm>
                        <a:off x="4131694" y="4663445"/>
                        <a:ext cx="513217"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5234641-207B-48CF-AC20-F9E0025EA0AB}"/>
                          </a:ext>
                        </a:extLst>
                      </p:cNvPr>
                      <p:cNvSpPr txBox="1"/>
                      <p:nvPr/>
                    </p:nvSpPr>
                    <p:spPr>
                      <a:xfrm>
                        <a:off x="4484525" y="5100170"/>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oMath>
                          </m:oMathPara>
                        </a14:m>
                        <a:endParaRPr lang="en-US"/>
                      </a:p>
                    </p:txBody>
                  </p:sp>
                </mc:Choice>
                <mc:Fallback xmlns="">
                  <p:sp>
                    <p:nvSpPr>
                      <p:cNvPr id="20" name="TextBox 19">
                        <a:extLst>
                          <a:ext uri="{FF2B5EF4-FFF2-40B4-BE49-F238E27FC236}">
                            <a16:creationId xmlns:a16="http://schemas.microsoft.com/office/drawing/2014/main" id="{45234641-207B-48CF-AC20-F9E0025EA0AB}"/>
                          </a:ext>
                        </a:extLst>
                      </p:cNvPr>
                      <p:cNvSpPr txBox="1">
                        <a:spLocks noRot="1" noChangeAspect="1" noMove="1" noResize="1" noEditPoints="1" noAdjustHandles="1" noChangeArrowheads="1" noChangeShapeType="1" noTextEdit="1"/>
                      </p:cNvSpPr>
                      <p:nvPr/>
                    </p:nvSpPr>
                    <p:spPr>
                      <a:xfrm>
                        <a:off x="4484525" y="5100170"/>
                        <a:ext cx="3770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5E46CD4-CCC5-4812-B996-CAC36B95263A}"/>
                          </a:ext>
                        </a:extLst>
                      </p:cNvPr>
                      <p:cNvSpPr txBox="1"/>
                      <p:nvPr/>
                    </p:nvSpPr>
                    <p:spPr>
                      <a:xfrm>
                        <a:off x="1599349" y="5105059"/>
                        <a:ext cx="553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m:t>
                              </m:r>
                            </m:oMath>
                          </m:oMathPara>
                        </a14:m>
                        <a:endParaRPr lang="en-US"/>
                      </a:p>
                    </p:txBody>
                  </p:sp>
                </mc:Choice>
                <mc:Fallback xmlns="">
                  <p:sp>
                    <p:nvSpPr>
                      <p:cNvPr id="34" name="TextBox 33">
                        <a:extLst>
                          <a:ext uri="{FF2B5EF4-FFF2-40B4-BE49-F238E27FC236}">
                            <a16:creationId xmlns:a16="http://schemas.microsoft.com/office/drawing/2014/main" id="{25E46CD4-CCC5-4812-B996-CAC36B95263A}"/>
                          </a:ext>
                        </a:extLst>
                      </p:cNvPr>
                      <p:cNvSpPr txBox="1">
                        <a:spLocks noRot="1" noChangeAspect="1" noMove="1" noResize="1" noEditPoints="1" noAdjustHandles="1" noChangeArrowheads="1" noChangeShapeType="1" noTextEdit="1"/>
                      </p:cNvSpPr>
                      <p:nvPr/>
                    </p:nvSpPr>
                    <p:spPr>
                      <a:xfrm>
                        <a:off x="1599349" y="5105059"/>
                        <a:ext cx="55335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072AFBC-9D24-4CC5-AE21-58D042ACBFA7}"/>
                          </a:ext>
                        </a:extLst>
                      </p:cNvPr>
                      <p:cNvSpPr txBox="1"/>
                      <p:nvPr/>
                    </p:nvSpPr>
                    <p:spPr>
                      <a:xfrm>
                        <a:off x="3780384" y="5100170"/>
                        <a:ext cx="5533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5.8</m:t>
                              </m:r>
                            </m:oMath>
                          </m:oMathPara>
                        </a14:m>
                        <a:endParaRPr lang="en-US"/>
                      </a:p>
                    </p:txBody>
                  </p:sp>
                </mc:Choice>
                <mc:Fallback xmlns="">
                  <p:sp>
                    <p:nvSpPr>
                      <p:cNvPr id="35" name="TextBox 34">
                        <a:extLst>
                          <a:ext uri="{FF2B5EF4-FFF2-40B4-BE49-F238E27FC236}">
                            <a16:creationId xmlns:a16="http://schemas.microsoft.com/office/drawing/2014/main" id="{D072AFBC-9D24-4CC5-AE21-58D042ACBFA7}"/>
                          </a:ext>
                        </a:extLst>
                      </p:cNvPr>
                      <p:cNvSpPr txBox="1">
                        <a:spLocks noRot="1" noChangeAspect="1" noMove="1" noResize="1" noEditPoints="1" noAdjustHandles="1" noChangeArrowheads="1" noChangeShapeType="1" noTextEdit="1"/>
                      </p:cNvSpPr>
                      <p:nvPr/>
                    </p:nvSpPr>
                    <p:spPr>
                      <a:xfrm>
                        <a:off x="3780384" y="5100170"/>
                        <a:ext cx="553357" cy="369332"/>
                      </a:xfrm>
                      <a:prstGeom prst="rect">
                        <a:avLst/>
                      </a:prstGeom>
                      <a:blipFill>
                        <a:blip r:embed="rId11"/>
                        <a:stretch>
                          <a:fillRect/>
                        </a:stretch>
                      </a:blipFill>
                    </p:spPr>
                    <p:txBody>
                      <a:bodyPr/>
                      <a:lstStyle/>
                      <a:p>
                        <a:r>
                          <a:rPr lang="en-US">
                            <a:noFill/>
                          </a:rPr>
                          <a:t> </a:t>
                        </a:r>
                      </a:p>
                    </p:txBody>
                  </p:sp>
                </mc:Fallback>
              </mc:AlternateContent>
            </p:grpSp>
            <p:cxnSp>
              <p:nvCxnSpPr>
                <p:cNvPr id="22" name="Straight Connector 21">
                  <a:extLst>
                    <a:ext uri="{FF2B5EF4-FFF2-40B4-BE49-F238E27FC236}">
                      <a16:creationId xmlns:a16="http://schemas.microsoft.com/office/drawing/2014/main" id="{C350283A-7934-4389-88DE-F7016BD9C0B8}"/>
                    </a:ext>
                  </a:extLst>
                </p:cNvPr>
                <p:cNvCxnSpPr/>
                <p:nvPr/>
              </p:nvCxnSpPr>
              <p:spPr>
                <a:xfrm>
                  <a:off x="6440865" y="4628962"/>
                  <a:ext cx="0" cy="1451627"/>
                </a:xfrm>
                <a:prstGeom prst="line">
                  <a:avLst/>
                </a:prstGeom>
                <a:ln w="28575">
                  <a:solidFill>
                    <a:srgbClr val="C00000"/>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A262ED8-5C94-45EE-BC7A-95304BAE12A3}"/>
                    </a:ext>
                  </a:extLst>
                </p:cNvPr>
                <p:cNvCxnSpPr/>
                <p:nvPr/>
              </p:nvCxnSpPr>
              <p:spPr>
                <a:xfrm>
                  <a:off x="5842534" y="4628962"/>
                  <a:ext cx="0" cy="1451627"/>
                </a:xfrm>
                <a:prstGeom prst="line">
                  <a:avLst/>
                </a:prstGeom>
                <a:ln w="28575">
                  <a:solidFill>
                    <a:srgbClr val="C00000"/>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D28E646-6E39-4EB1-A0A5-13B24D1E4C59}"/>
                    </a:ext>
                  </a:extLst>
                </p:cNvPr>
                <p:cNvCxnSpPr/>
                <p:nvPr/>
              </p:nvCxnSpPr>
              <p:spPr>
                <a:xfrm>
                  <a:off x="4165276" y="4628962"/>
                  <a:ext cx="0" cy="1451627"/>
                </a:xfrm>
                <a:prstGeom prst="line">
                  <a:avLst/>
                </a:prstGeom>
                <a:ln w="28575">
                  <a:solidFill>
                    <a:srgbClr val="C00000"/>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91590ED-9C64-4E77-8ADC-CA6D16DCF376}"/>
                    </a:ext>
                  </a:extLst>
                </p:cNvPr>
                <p:cNvCxnSpPr/>
                <p:nvPr/>
              </p:nvCxnSpPr>
              <p:spPr>
                <a:xfrm>
                  <a:off x="3584507" y="4628962"/>
                  <a:ext cx="0" cy="1451627"/>
                </a:xfrm>
                <a:prstGeom prst="line">
                  <a:avLst/>
                </a:prstGeom>
                <a:ln w="28575">
                  <a:solidFill>
                    <a:srgbClr val="C00000"/>
                  </a:solidFill>
                  <a:prstDash val="sysDash"/>
                  <a:tailEnd type="none"/>
                </a:ln>
              </p:spPr>
              <p:style>
                <a:lnRef idx="2">
                  <a:schemeClr val="accent1"/>
                </a:lnRef>
                <a:fillRef idx="0">
                  <a:schemeClr val="accent1"/>
                </a:fillRef>
                <a:effectRef idx="1">
                  <a:schemeClr val="accent1"/>
                </a:effectRef>
                <a:fontRef idx="minor">
                  <a:schemeClr val="tx1"/>
                </a:fontRef>
              </p:style>
            </p:cxnSp>
          </p:grpSp>
          <p:sp>
            <p:nvSpPr>
              <p:cNvPr id="29" name="Freeform: Shape 28">
                <a:extLst>
                  <a:ext uri="{FF2B5EF4-FFF2-40B4-BE49-F238E27FC236}">
                    <a16:creationId xmlns:a16="http://schemas.microsoft.com/office/drawing/2014/main" id="{6174D190-8DB8-41F9-B0E1-05F2AC04171C}"/>
                  </a:ext>
                </a:extLst>
              </p:cNvPr>
              <p:cNvSpPr/>
              <p:nvPr/>
            </p:nvSpPr>
            <p:spPr>
              <a:xfrm>
                <a:off x="5805134" y="3821868"/>
                <a:ext cx="601179" cy="420576"/>
              </a:xfrm>
              <a:custGeom>
                <a:avLst/>
                <a:gdLst>
                  <a:gd name="connsiteX0" fmla="*/ 0 w 601179"/>
                  <a:gd name="connsiteY0" fmla="*/ 11143 h 420576"/>
                  <a:gd name="connsiteX1" fmla="*/ 504967 w 601179"/>
                  <a:gd name="connsiteY1" fmla="*/ 52086 h 420576"/>
                  <a:gd name="connsiteX2" fmla="*/ 600502 w 601179"/>
                  <a:gd name="connsiteY2" fmla="*/ 420576 h 420576"/>
                </a:gdLst>
                <a:ahLst/>
                <a:cxnLst>
                  <a:cxn ang="0">
                    <a:pos x="connsiteX0" y="connsiteY0"/>
                  </a:cxn>
                  <a:cxn ang="0">
                    <a:pos x="connsiteX1" y="connsiteY1"/>
                  </a:cxn>
                  <a:cxn ang="0">
                    <a:pos x="connsiteX2" y="connsiteY2"/>
                  </a:cxn>
                </a:cxnLst>
                <a:rect l="l" t="t" r="r" b="b"/>
                <a:pathLst>
                  <a:path w="601179" h="420576">
                    <a:moveTo>
                      <a:pt x="0" y="11143"/>
                    </a:moveTo>
                    <a:cubicBezTo>
                      <a:pt x="202441" y="-2505"/>
                      <a:pt x="404883" y="-16153"/>
                      <a:pt x="504967" y="52086"/>
                    </a:cubicBezTo>
                    <a:cubicBezTo>
                      <a:pt x="605051" y="120325"/>
                      <a:pt x="602776" y="270450"/>
                      <a:pt x="600502" y="420576"/>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952BBCE-3F80-41A5-9579-D14AD8471295}"/>
                  </a:ext>
                </a:extLst>
              </p:cNvPr>
              <p:cNvSpPr/>
              <p:nvPr/>
            </p:nvSpPr>
            <p:spPr>
              <a:xfrm>
                <a:off x="6580439" y="3835021"/>
                <a:ext cx="516397" cy="436728"/>
              </a:xfrm>
              <a:custGeom>
                <a:avLst/>
                <a:gdLst>
                  <a:gd name="connsiteX0" fmla="*/ 516397 w 516397"/>
                  <a:gd name="connsiteY0" fmla="*/ 0 h 436728"/>
                  <a:gd name="connsiteX1" fmla="*/ 66021 w 516397"/>
                  <a:gd name="connsiteY1" fmla="*/ 122830 h 436728"/>
                  <a:gd name="connsiteX2" fmla="*/ 11430 w 516397"/>
                  <a:gd name="connsiteY2" fmla="*/ 436728 h 436728"/>
                </a:gdLst>
                <a:ahLst/>
                <a:cxnLst>
                  <a:cxn ang="0">
                    <a:pos x="connsiteX0" y="connsiteY0"/>
                  </a:cxn>
                  <a:cxn ang="0">
                    <a:pos x="connsiteX1" y="connsiteY1"/>
                  </a:cxn>
                  <a:cxn ang="0">
                    <a:pos x="connsiteX2" y="connsiteY2"/>
                  </a:cxn>
                </a:cxnLst>
                <a:rect l="l" t="t" r="r" b="b"/>
                <a:pathLst>
                  <a:path w="516397" h="436728">
                    <a:moveTo>
                      <a:pt x="516397" y="0"/>
                    </a:moveTo>
                    <a:cubicBezTo>
                      <a:pt x="333289" y="25021"/>
                      <a:pt x="150182" y="50042"/>
                      <a:pt x="66021" y="122830"/>
                    </a:cubicBezTo>
                    <a:cubicBezTo>
                      <a:pt x="-18140" y="195618"/>
                      <a:pt x="-3355" y="316173"/>
                      <a:pt x="11430" y="436728"/>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AF1B889-8125-4AB8-8080-3EA9DF086D49}"/>
                      </a:ext>
                    </a:extLst>
                  </p:cNvPr>
                  <p:cNvSpPr txBox="1"/>
                  <p:nvPr/>
                </p:nvSpPr>
                <p:spPr>
                  <a:xfrm>
                    <a:off x="4794534" y="3629883"/>
                    <a:ext cx="1058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𝑚𝑒𝑡</m:t>
                          </m:r>
                        </m:oMath>
                      </m:oMathPara>
                    </a14:m>
                    <a:endParaRPr lang="en-US"/>
                  </a:p>
                </p:txBody>
              </p:sp>
            </mc:Choice>
            <mc:Fallback xmlns="">
              <p:sp>
                <p:nvSpPr>
                  <p:cNvPr id="31" name="TextBox 30">
                    <a:extLst>
                      <a:ext uri="{FF2B5EF4-FFF2-40B4-BE49-F238E27FC236}">
                        <a16:creationId xmlns:a16="http://schemas.microsoft.com/office/drawing/2014/main" id="{BAF1B889-8125-4AB8-8080-3EA9DF086D49}"/>
                      </a:ext>
                    </a:extLst>
                  </p:cNvPr>
                  <p:cNvSpPr txBox="1">
                    <a:spLocks noRot="1" noChangeAspect="1" noMove="1" noResize="1" noEditPoints="1" noAdjustHandles="1" noChangeArrowheads="1" noChangeShapeType="1" noTextEdit="1"/>
                  </p:cNvSpPr>
                  <p:nvPr/>
                </p:nvSpPr>
                <p:spPr>
                  <a:xfrm>
                    <a:off x="4794534" y="3629883"/>
                    <a:ext cx="105836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65C793-4C33-43F3-B94E-1486C7D0E3FD}"/>
                      </a:ext>
                    </a:extLst>
                  </p:cNvPr>
                  <p:cNvSpPr txBox="1"/>
                  <p:nvPr/>
                </p:nvSpPr>
                <p:spPr>
                  <a:xfrm>
                    <a:off x="7070941" y="3629883"/>
                    <a:ext cx="653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𝑚𝑒𝑡</m:t>
                          </m:r>
                        </m:oMath>
                      </m:oMathPara>
                    </a14:m>
                    <a:endParaRPr lang="en-US"/>
                  </a:p>
                </p:txBody>
              </p:sp>
            </mc:Choice>
            <mc:Fallback xmlns="">
              <p:sp>
                <p:nvSpPr>
                  <p:cNvPr id="32" name="TextBox 31">
                    <a:extLst>
                      <a:ext uri="{FF2B5EF4-FFF2-40B4-BE49-F238E27FC236}">
                        <a16:creationId xmlns:a16="http://schemas.microsoft.com/office/drawing/2014/main" id="{3265C793-4C33-43F3-B94E-1486C7D0E3FD}"/>
                      </a:ext>
                    </a:extLst>
                  </p:cNvPr>
                  <p:cNvSpPr txBox="1">
                    <a:spLocks noRot="1" noChangeAspect="1" noMove="1" noResize="1" noEditPoints="1" noAdjustHandles="1" noChangeArrowheads="1" noChangeShapeType="1" noTextEdit="1"/>
                  </p:cNvSpPr>
                  <p:nvPr/>
                </p:nvSpPr>
                <p:spPr>
                  <a:xfrm>
                    <a:off x="7070941" y="3629883"/>
                    <a:ext cx="653576"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4584AC-49E2-4B42-A52F-462FAEA21876}"/>
                      </a:ext>
                    </a:extLst>
                  </p:cNvPr>
                  <p:cNvSpPr txBox="1"/>
                  <p:nvPr/>
                </p:nvSpPr>
                <p:spPr>
                  <a:xfrm>
                    <a:off x="7517878" y="4426760"/>
                    <a:ext cx="236058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𝜀</m:t>
                        </m:r>
                      </m:oMath>
                    </a14:m>
                    <a:r>
                      <a:rPr lang="en-US" b="0" i="0" dirty="0">
                        <a:latin typeface="Calibri" panose="020F0502020204030204" pitchFamily="34" charset="0"/>
                        <a:cs typeface="Calibri" panose="020F0502020204030204" pitchFamily="34" charset="0"/>
                      </a:rPr>
                      <a:t>, it is taken as not met</a:t>
                    </a:r>
                    <a:endParaRPr lang="en-US" dirty="0">
                      <a:latin typeface="Calibri" panose="020F0502020204030204" pitchFamily="34" charset="0"/>
                      <a:cs typeface="Calibri" panose="020F0502020204030204" pitchFamily="34" charset="0"/>
                    </a:endParaRPr>
                  </a:p>
                </p:txBody>
              </p:sp>
            </mc:Choice>
            <mc:Fallback xmlns="">
              <p:sp>
                <p:nvSpPr>
                  <p:cNvPr id="39" name="TextBox 38">
                    <a:extLst>
                      <a:ext uri="{FF2B5EF4-FFF2-40B4-BE49-F238E27FC236}">
                        <a16:creationId xmlns:a16="http://schemas.microsoft.com/office/drawing/2014/main" id="{F34584AC-49E2-4B42-A52F-462FAEA21876}"/>
                      </a:ext>
                    </a:extLst>
                  </p:cNvPr>
                  <p:cNvSpPr txBox="1">
                    <a:spLocks noRot="1" noChangeAspect="1" noMove="1" noResize="1" noEditPoints="1" noAdjustHandles="1" noChangeArrowheads="1" noChangeShapeType="1" noTextEdit="1"/>
                  </p:cNvSpPr>
                  <p:nvPr/>
                </p:nvSpPr>
                <p:spPr>
                  <a:xfrm>
                    <a:off x="7517878" y="4426760"/>
                    <a:ext cx="2360583" cy="369332"/>
                  </a:xfrm>
                  <a:prstGeom prst="rect">
                    <a:avLst/>
                  </a:prstGeom>
                  <a:blipFill>
                    <a:blip r:embed="rId14"/>
                    <a:stretch>
                      <a:fillRect t="-8197" r="-1289" b="-24590"/>
                    </a:stretch>
                  </a:blipFill>
                </p:spPr>
                <p:txBody>
                  <a:bodyPr/>
                  <a:lstStyle/>
                  <a:p>
                    <a:r>
                      <a:rPr lang="en-US">
                        <a:noFill/>
                      </a:rPr>
                      <a:t> </a:t>
                    </a:r>
                  </a:p>
                </p:txBody>
              </p:sp>
            </mc:Fallback>
          </mc:AlternateContent>
        </p:grpSp>
        <p:cxnSp>
          <p:nvCxnSpPr>
            <p:cNvPr id="38" name="Straight Arrow Connector 37">
              <a:extLst>
                <a:ext uri="{FF2B5EF4-FFF2-40B4-BE49-F238E27FC236}">
                  <a16:creationId xmlns:a16="http://schemas.microsoft.com/office/drawing/2014/main" id="{391208F2-F4B2-43B1-98B6-7CFB9A057E2B}"/>
                </a:ext>
              </a:extLst>
            </p:cNvPr>
            <p:cNvCxnSpPr/>
            <p:nvPr/>
          </p:nvCxnSpPr>
          <p:spPr>
            <a:xfrm>
              <a:off x="6202895" y="4456624"/>
              <a:ext cx="696038" cy="0"/>
            </a:xfrm>
            <a:prstGeom prst="straightConnector1">
              <a:avLst/>
            </a:prstGeom>
            <a:ln>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Freeform: Shape 39">
              <a:extLst>
                <a:ext uri="{FF2B5EF4-FFF2-40B4-BE49-F238E27FC236}">
                  <a16:creationId xmlns:a16="http://schemas.microsoft.com/office/drawing/2014/main" id="{AA0D5A2B-3079-49C9-9A82-A406759E7350}"/>
                </a:ext>
              </a:extLst>
            </p:cNvPr>
            <p:cNvSpPr/>
            <p:nvPr/>
          </p:nvSpPr>
          <p:spPr>
            <a:xfrm>
              <a:off x="6564573" y="4503761"/>
              <a:ext cx="1037230" cy="292332"/>
            </a:xfrm>
            <a:custGeom>
              <a:avLst/>
              <a:gdLst>
                <a:gd name="connsiteX0" fmla="*/ 0 w 1037230"/>
                <a:gd name="connsiteY0" fmla="*/ 0 h 292332"/>
                <a:gd name="connsiteX1" fmla="*/ 382137 w 1037230"/>
                <a:gd name="connsiteY1" fmla="*/ 286603 h 292332"/>
                <a:gd name="connsiteX2" fmla="*/ 1037230 w 1037230"/>
                <a:gd name="connsiteY2" fmla="*/ 163773 h 292332"/>
              </a:gdLst>
              <a:ahLst/>
              <a:cxnLst>
                <a:cxn ang="0">
                  <a:pos x="connsiteX0" y="connsiteY0"/>
                </a:cxn>
                <a:cxn ang="0">
                  <a:pos x="connsiteX1" y="connsiteY1"/>
                </a:cxn>
                <a:cxn ang="0">
                  <a:pos x="connsiteX2" y="connsiteY2"/>
                </a:cxn>
              </a:cxnLst>
              <a:rect l="l" t="t" r="r" b="b"/>
              <a:pathLst>
                <a:path w="1037230" h="292332">
                  <a:moveTo>
                    <a:pt x="0" y="0"/>
                  </a:moveTo>
                  <a:cubicBezTo>
                    <a:pt x="104632" y="129654"/>
                    <a:pt x="209265" y="259308"/>
                    <a:pt x="382137" y="286603"/>
                  </a:cubicBezTo>
                  <a:cubicBezTo>
                    <a:pt x="555009" y="313899"/>
                    <a:pt x="796119" y="238836"/>
                    <a:pt x="1037230" y="163773"/>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FA1CDDC-A186-4716-BEC5-D2A3B5BD5677}"/>
                  </a:ext>
                </a:extLst>
              </p:cNvPr>
              <p:cNvSpPr txBox="1"/>
              <p:nvPr/>
            </p:nvSpPr>
            <p:spPr>
              <a:xfrm>
                <a:off x="124766" y="5433326"/>
                <a:ext cx="5604737" cy="768287"/>
              </a:xfrm>
              <a:prstGeom prst="rect">
                <a:avLst/>
              </a:prstGeom>
              <a:noFill/>
            </p:spPr>
            <p:txBody>
              <a:bodyPr wrap="square" rtlCol="0">
                <a:spAutoFit/>
              </a:bodyPr>
              <a:lstStyle/>
              <a:p>
                <a:r>
                  <a:rPr lang="en-US" b="0" i="0" dirty="0" err="1">
                    <a:latin typeface="+mj-lt"/>
                  </a:rPr>
                  <a:t>iff</a:t>
                </a:r>
                <a14:m>
                  <m:oMath xmlns:m="http://schemas.openxmlformats.org/officeDocument/2006/math">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latin typeface="Candara" panose="020E0502030303020204" pitchFamily="34" charset="0"/>
                  </a:rPr>
                  <a:t> </a:t>
                </a:r>
                <a:r>
                  <a:rPr lang="en-US" dirty="0" err="1">
                    <a:latin typeface="Candara" panose="020E0502030303020204" pitchFamily="34" charset="0"/>
                  </a:rPr>
                  <a:t>s.t.</a:t>
                </a:r>
                <a:r>
                  <a:rPr lang="en-US" dirty="0">
                    <a:latin typeface="Candara" panose="020E0502030303020204" pitchFamily="34" charset="0"/>
                  </a:rPr>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a14:m>
                <a:r>
                  <a:rPr lang="en-US" dirty="0">
                    <a:latin typeface="Candara" panose="020E0502030303020204" pitchFamily="34" charset="0"/>
                  </a:rPr>
                  <a:t> and </a:t>
                </a:r>
              </a:p>
              <a:p>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&gt;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latin typeface="Candara" panose="020E0502030303020204" pitchFamily="34" charset="0"/>
                  </a:rPr>
                  <a:t> </a:t>
                </a:r>
                <a:r>
                  <a:rPr lang="en-US" dirty="0" err="1">
                    <a:latin typeface="Candara" panose="020E0502030303020204" pitchFamily="34" charset="0"/>
                  </a:rPr>
                  <a:t>s.t.</a:t>
                </a:r>
                <a:r>
                  <a:rPr lang="en-US" dirty="0">
                    <a:latin typeface="Candara" panose="020E0502030303020204" pitchFamily="34" charset="0"/>
                  </a:rPr>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a14:m>
                <a:r>
                  <a:rPr lang="en-US" dirty="0">
                    <a:latin typeface="Candara" panose="020E0502030303020204" pitchFamily="34" charset="0"/>
                  </a:rPr>
                  <a:t> and</a:t>
                </a:r>
                <a14:m>
                  <m:oMath xmlns:m="http://schemas.openxmlformats.org/officeDocument/2006/math">
                    <m:r>
                      <a:rPr lang="en-US" b="0" i="0" dirty="0" smtClean="0">
                        <a:solidFill>
                          <a:srgbClr val="FF0000"/>
                        </a:solidFill>
                        <a:latin typeface="Cambria Math" panose="02040503050406030204" pitchFamily="18" charset="0"/>
                      </a:rPr>
                      <m:t> </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𝑡</m:t>
                            </m:r>
                          </m:e>
                          <m:sup>
                            <m:r>
                              <a:rPr lang="en-US" i="1" dirty="0">
                                <a:latin typeface="Cambria Math" panose="02040503050406030204" pitchFamily="18" charset="0"/>
                              </a:rPr>
                              <m:t>′′</m:t>
                            </m:r>
                          </m:sup>
                        </m:sSup>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𝑡</m:t>
                            </m:r>
                          </m:e>
                          <m:sup>
                            <m:r>
                              <a:rPr lang="en-US" i="1" dirty="0">
                                <a:latin typeface="Cambria Math" panose="02040503050406030204" pitchFamily="18" charset="0"/>
                              </a:rPr>
                              <m:t>′</m:t>
                            </m:r>
                          </m:sup>
                        </m:sSup>
                      </m:e>
                    </m:d>
                    <m:r>
                      <a:rPr lang="en-US" b="0" i="1" dirty="0" smtClean="0">
                        <a:latin typeface="Cambria Math" panose="02040503050406030204" pitchFamily="18" charset="0"/>
                      </a:rPr>
                      <m:t>&gt;</m:t>
                    </m:r>
                    <m:f>
                      <m:fPr>
                        <m:ctrlPr>
                          <a:rPr lang="en-US" i="1" dirty="0">
                            <a:solidFill>
                              <a:srgbClr val="FF0000"/>
                            </a:solidFill>
                            <a:latin typeface="Cambria Math" panose="02040503050406030204" pitchFamily="18" charset="0"/>
                          </a:rPr>
                        </m:ctrlPr>
                      </m:fPr>
                      <m:num>
                        <m:r>
                          <a:rPr lang="en-US" i="1" dirty="0">
                            <a:solidFill>
                              <a:srgbClr val="FF0000"/>
                            </a:solidFill>
                            <a:latin typeface="Cambria Math" panose="02040503050406030204" pitchFamily="18" charset="0"/>
                          </a:rPr>
                          <m:t>𝑙</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𝜀</m:t>
                        </m:r>
                      </m:num>
                      <m:den>
                        <m:r>
                          <a:rPr lang="en-US" i="1" dirty="0">
                            <a:solidFill>
                              <a:srgbClr val="FF0000"/>
                            </a:solidFill>
                            <a:latin typeface="Cambria Math" panose="02040503050406030204" pitchFamily="18" charset="0"/>
                          </a:rPr>
                          <m:t>𝛿</m:t>
                        </m:r>
                      </m:den>
                    </m:f>
                    <m:r>
                      <a:rPr lang="en-US" i="1" dirty="0">
                        <a:solidFill>
                          <a:srgbClr val="FF0000"/>
                        </a:solidFill>
                        <a:latin typeface="Cambria Math" panose="02040503050406030204" pitchFamily="18" charset="0"/>
                      </a:rPr>
                      <m:t>−1</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𝜀</m:t>
                    </m:r>
                    <m:r>
                      <a:rPr lang="en-US" b="0" i="1" dirty="0" smtClean="0">
                        <a:solidFill>
                          <a:srgbClr val="FF0000"/>
                        </a:solidFill>
                        <a:latin typeface="Cambria Math" panose="02040503050406030204" pitchFamily="18" charset="0"/>
                      </a:rPr>
                      <m:t>&gt;</m:t>
                    </m:r>
                    <m:r>
                      <a:rPr lang="en-US" b="0" i="1" dirty="0" smtClean="0">
                        <a:solidFill>
                          <a:srgbClr val="FF0000"/>
                        </a:solidFill>
                        <a:latin typeface="Cambria Math" panose="02040503050406030204" pitchFamily="18" charset="0"/>
                      </a:rPr>
                      <m:t>𝛿</m:t>
                    </m:r>
                  </m:oMath>
                </a14:m>
                <a:endParaRPr lang="en-US" dirty="0">
                  <a:latin typeface="Candara" panose="020E0502030303020204" pitchFamily="34" charset="0"/>
                </a:endParaRPr>
              </a:p>
            </p:txBody>
          </p:sp>
        </mc:Choice>
        <mc:Fallback xmlns="">
          <p:sp>
            <p:nvSpPr>
              <p:cNvPr id="36" name="TextBox 35">
                <a:extLst>
                  <a:ext uri="{FF2B5EF4-FFF2-40B4-BE49-F238E27FC236}">
                    <a16:creationId xmlns:a16="http://schemas.microsoft.com/office/drawing/2014/main" id="{DFA1CDDC-A186-4716-BEC5-D2A3B5BD5677}"/>
                  </a:ext>
                </a:extLst>
              </p:cNvPr>
              <p:cNvSpPr txBox="1">
                <a:spLocks noRot="1" noChangeAspect="1" noMove="1" noResize="1" noEditPoints="1" noAdjustHandles="1" noChangeArrowheads="1" noChangeShapeType="1" noTextEdit="1"/>
              </p:cNvSpPr>
              <p:nvPr/>
            </p:nvSpPr>
            <p:spPr>
              <a:xfrm>
                <a:off x="124766" y="5433326"/>
                <a:ext cx="5604737" cy="768287"/>
              </a:xfrm>
              <a:prstGeom prst="rect">
                <a:avLst/>
              </a:prstGeom>
              <a:blipFill>
                <a:blip r:embed="rId15"/>
                <a:stretch>
                  <a:fillRect l="-870" t="-3968"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17B817F-5CD0-4ABB-BF2E-7151A5911339}"/>
                  </a:ext>
                </a:extLst>
              </p:cNvPr>
              <p:cNvSpPr/>
              <p:nvPr/>
            </p:nvSpPr>
            <p:spPr>
              <a:xfrm>
                <a:off x="728083" y="5026238"/>
                <a:ext cx="2251770" cy="389337"/>
              </a:xfrm>
              <a:prstGeom prst="rect">
                <a:avLst/>
              </a:prstGeom>
            </p:spPr>
            <p:txBody>
              <a:bodyPr wrap="square">
                <a:spAutoFit/>
              </a:bodyPr>
              <a:lstStyle/>
              <a:p>
                <a14:m>
                  <m:oMath xmlns:m="http://schemas.openxmlformats.org/officeDocument/2006/math">
                    <m:sSub>
                      <m:sSubPr>
                        <m:ctrlPr>
                          <a:rPr lang="en-US" b="0" i="1" smtClean="0">
                            <a:latin typeface="Cambria Math" panose="02040503050406030204" pitchFamily="18" charset="0"/>
                            <a:ea typeface="Times New Roman" panose="02020603050405020304" pitchFamily="18" charset="0"/>
                          </a:rPr>
                        </m:ctrlPr>
                      </m:sSubPr>
                      <m:e>
                        <m:r>
                          <a:rPr lang="en-US" i="1" smtClean="0">
                            <a:latin typeface="Cambria Math" panose="02040503050406030204" pitchFamily="18" charset="0"/>
                            <a:ea typeface="Times New Roman" panose="02020603050405020304" pitchFamily="18" charset="0"/>
                          </a:rPr>
                          <m:t>ℒ</m:t>
                        </m:r>
                      </m:e>
                      <m:sub>
                        <m:d>
                          <m:dPr>
                            <m:begChr m:val="["/>
                            <m:endChr m:val="]"/>
                            <m:ctrlPr>
                              <a:rPr lang="en-US" b="0" i="1" smtClean="0">
                                <a:latin typeface="Cambria Math" panose="02040503050406030204" pitchFamily="18" charset="0"/>
                                <a:ea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rPr>
                              <m:t>𝑎</m:t>
                            </m:r>
                            <m:r>
                              <a:rPr lang="en-US" b="0" i="1" smtClean="0">
                                <a:latin typeface="Cambria Math" panose="02040503050406030204" pitchFamily="18" charset="0"/>
                                <a:ea typeface="Times New Roman" panose="02020603050405020304" pitchFamily="18" charset="0"/>
                              </a:rPr>
                              <m:t>,</m:t>
                            </m:r>
                            <m:r>
                              <a:rPr lang="en-US" b="0" i="1" smtClean="0">
                                <a:latin typeface="Cambria Math" panose="02040503050406030204" pitchFamily="18" charset="0"/>
                                <a:ea typeface="Times New Roman" panose="02020603050405020304" pitchFamily="18" charset="0"/>
                              </a:rPr>
                              <m:t>𝑏</m:t>
                            </m:r>
                          </m:e>
                        </m:d>
                      </m:sub>
                    </m:sSub>
                    <m:r>
                      <a:rPr lang="en-US" i="1" smtClean="0">
                        <a:latin typeface="Cambria Math" panose="02040503050406030204" pitchFamily="18" charset="0"/>
                        <a:ea typeface="Times New Roman" panose="02020603050405020304" pitchFamily="18" charset="0"/>
                      </a:rPr>
                      <m:t> </m:t>
                    </m:r>
                    <m:d>
                      <m:dPr>
                        <m:ctrlPr>
                          <a:rPr lang="en-US" i="1">
                            <a:latin typeface="Cambria Math" panose="02040503050406030204" pitchFamily="18" charset="0"/>
                            <a:ea typeface="Times New Roman" panose="02020603050405020304" pitchFamily="18" charset="0"/>
                          </a:rPr>
                        </m:ctrlPr>
                      </m:dPr>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𝜙</m:t>
                            </m:r>
                          </m:e>
                          <m:sub>
                            <m:r>
                              <a:rPr lang="en-US" i="1">
                                <a:latin typeface="Cambria Math" panose="02040503050406030204" pitchFamily="18" charset="0"/>
                                <a:ea typeface="Times New Roman" panose="02020603050405020304" pitchFamily="18" charset="0"/>
                              </a:rPr>
                              <m:t>1</m:t>
                            </m:r>
                          </m:sub>
                        </m:sSub>
                        <m:r>
                          <a:rPr lang="en-US" i="1">
                            <a:latin typeface="Cambria Math" panose="02040503050406030204" pitchFamily="18" charset="0"/>
                            <a:ea typeface="Times New Roman" panose="02020603050405020304" pitchFamily="18" charset="0"/>
                          </a:rPr>
                          <m:t>,</m:t>
                        </m:r>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rPr>
                              <m:t>𝜙</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𝜀</m:t>
                        </m:r>
                      </m:e>
                    </m:d>
                    <m:r>
                      <a:rPr lang="en-US" b="0" i="1" smtClean="0">
                        <a:latin typeface="Cambria Math" panose="02040503050406030204" pitchFamily="18" charset="0"/>
                        <a:ea typeface="Times New Roman" panose="02020603050405020304" pitchFamily="18" charset="0"/>
                      </a:rPr>
                      <m:t>&gt;</m:t>
                    </m:r>
                    <m:r>
                      <a:rPr lang="en-US" i="1">
                        <a:latin typeface="Cambria Math" panose="02040503050406030204" pitchFamily="18" charset="0"/>
                        <a:ea typeface="Times New Roman" panose="02020603050405020304" pitchFamily="18" charset="0"/>
                      </a:rPr>
                      <m:t> </m:t>
                    </m:r>
                    <m:r>
                      <a:rPr lang="en-US" i="1">
                        <a:latin typeface="Cambria Math" panose="02040503050406030204" pitchFamily="18" charset="0"/>
                        <a:ea typeface="Times New Roman" panose="02020603050405020304" pitchFamily="18" charset="0"/>
                      </a:rPr>
                      <m:t>𝑙</m:t>
                    </m:r>
                  </m:oMath>
                </a14:m>
                <a:r>
                  <a:rPr lang="en-US"/>
                  <a:t>:</a:t>
                </a:r>
              </a:p>
            </p:txBody>
          </p:sp>
        </mc:Choice>
        <mc:Fallback xmlns="">
          <p:sp>
            <p:nvSpPr>
              <p:cNvPr id="37" name="Rectangle 36">
                <a:extLst>
                  <a:ext uri="{FF2B5EF4-FFF2-40B4-BE49-F238E27FC236}">
                    <a16:creationId xmlns:a16="http://schemas.microsoft.com/office/drawing/2014/main" id="{C17B817F-5CD0-4ABB-BF2E-7151A5911339}"/>
                  </a:ext>
                </a:extLst>
              </p:cNvPr>
              <p:cNvSpPr>
                <a:spLocks noRot="1" noChangeAspect="1" noMove="1" noResize="1" noEditPoints="1" noAdjustHandles="1" noChangeArrowheads="1" noChangeShapeType="1" noTextEdit="1"/>
              </p:cNvSpPr>
              <p:nvPr/>
            </p:nvSpPr>
            <p:spPr>
              <a:xfrm>
                <a:off x="728083" y="5026238"/>
                <a:ext cx="2251770" cy="389337"/>
              </a:xfrm>
              <a:prstGeom prst="rect">
                <a:avLst/>
              </a:prstGeom>
              <a:blipFill>
                <a:blip r:embed="rId16"/>
                <a:stretch>
                  <a:fillRect t="-9524" r="-811" b="-206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8F3AA683-294C-4D46-8CC4-D09D8F8B3D4D}"/>
              </a:ext>
            </a:extLst>
          </p:cNvPr>
          <p:cNvSpPr/>
          <p:nvPr/>
        </p:nvSpPr>
        <p:spPr>
          <a:xfrm>
            <a:off x="124766" y="5033300"/>
            <a:ext cx="5604737" cy="11683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856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p:nvPr>
        </p:nvSpPr>
        <p:spPr>
          <a:xfrm>
            <a:off x="0" y="118665"/>
            <a:ext cx="12192000" cy="509919"/>
          </a:xfrm>
        </p:spPr>
        <p:txBody>
          <a:bodyPr>
            <a:noAutofit/>
          </a:bodyPr>
          <a:lstStyle/>
          <a:p>
            <a:r>
              <a:rPr lang="en-US" sz="2600"/>
              <a:t>How the Existing Approaches and TMA Monitor Level-based CPS Timing Constraints </a:t>
            </a:r>
          </a:p>
        </p:txBody>
      </p:sp>
      <mc:AlternateContent xmlns:mc="http://schemas.openxmlformats.org/markup-compatibility/2006" xmlns:a14="http://schemas.microsoft.com/office/drawing/2010/main">
        <mc:Choice Requires="a14">
          <p:sp>
            <p:nvSpPr>
              <p:cNvPr id="97" name="Content Placeholder 2"/>
              <p:cNvSpPr txBox="1">
                <a:spLocks/>
              </p:cNvSpPr>
              <p:nvPr/>
            </p:nvSpPr>
            <p:spPr>
              <a:xfrm>
                <a:off x="166864" y="864201"/>
                <a:ext cx="8704181" cy="55612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m:t>
                        </m:r>
                      </m:e>
                      <m:sub>
                        <m:d>
                          <m:dPr>
                            <m:begChr m:val="["/>
                            <m:endChr m:val="]"/>
                            <m:ctrlPr>
                              <a:rPr lang="en-US" sz="2000" i="1" smtClean="0">
                                <a:latin typeface="Cambria Math" panose="02040503050406030204" pitchFamily="18" charset="0"/>
                              </a:rPr>
                            </m:ctrlPr>
                          </m:dPr>
                          <m:e>
                            <m:r>
                              <a:rPr lang="en-US" sz="2000" i="1" smtClean="0">
                                <a:latin typeface="Cambria Math" panose="02040503050406030204" pitchFamily="18" charset="0"/>
                              </a:rPr>
                              <m:t>3</m:t>
                            </m:r>
                            <m:r>
                              <a:rPr lang="en-US" sz="2000" i="1" smtClean="0">
                                <a:latin typeface="Cambria Math" panose="02040503050406030204" pitchFamily="18" charset="0"/>
                              </a:rPr>
                              <m:t>,</m:t>
                            </m:r>
                            <m:r>
                              <a:rPr lang="en-US" sz="2000" i="1" smtClean="0">
                                <a:latin typeface="Cambria Math" panose="02040503050406030204" pitchFamily="18" charset="0"/>
                              </a:rPr>
                              <m:t>8</m:t>
                            </m:r>
                          </m:e>
                        </m:d>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𝜓</m:t>
                        </m:r>
                      </m:e>
                    </m:d>
                  </m:oMath>
                </a14:m>
                <a:endParaRPr lang="en-US" sz="20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Between 3 to 8 time unit after now, signal </a:t>
                </a:r>
                <a14:m>
                  <m:oMath xmlns:m="http://schemas.openxmlformats.org/officeDocument/2006/math">
                    <m:r>
                      <a:rPr lang="en-US" sz="1800" b="0" i="1" smtClean="0">
                        <a:latin typeface="Cambria Math" panose="02040503050406030204" pitchFamily="18" charset="0"/>
                      </a:rPr>
                      <m:t>𝜓</m:t>
                    </m:r>
                  </m:oMath>
                </a14:m>
                <a:r>
                  <a:rPr lang="en-US" sz="1800" dirty="0">
                    <a:latin typeface="Calibri" panose="020F0502020204030204" pitchFamily="34" charset="0"/>
                    <a:cs typeface="Calibri" panose="020F0502020204030204" pitchFamily="34" charset="0"/>
                  </a:rPr>
                  <a:t> should be always true.  </a:t>
                </a:r>
              </a:p>
              <a:p>
                <a:r>
                  <a:rPr lang="en-US" sz="2400" dirty="0">
                    <a:latin typeface="Calibri" panose="020F0502020204030204" pitchFamily="34" charset="0"/>
                    <a:cs typeface="Calibri" panose="020F0502020204030204" pitchFamily="34" charset="0"/>
                  </a:rPr>
                  <a:t>Traditional methods</a:t>
                </a:r>
              </a:p>
              <a:p>
                <a:pPr lvl="1"/>
                <a:r>
                  <a:rPr lang="en-US" sz="1800" dirty="0">
                    <a:latin typeface="Calibri" panose="020F0502020204030204" pitchFamily="34" charset="0"/>
                    <a:cs typeface="Calibri" panose="020F0502020204030204" pitchFamily="34" charset="0"/>
                  </a:rPr>
                  <a:t>Look at all time-step in the interval to evaluate for every time-step.</a:t>
                </a:r>
                <a:endParaRPr lang="fa-IR" sz="18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Optimized methods look into a portion of the interval. </a:t>
                </a:r>
              </a:p>
              <a:p>
                <a:pPr lvl="2"/>
                <a:r>
                  <a:rPr lang="en-US" sz="1400" dirty="0">
                    <a:latin typeface="Calibri" panose="020F0502020204030204" pitchFamily="34" charset="0"/>
                    <a:cs typeface="Calibri" panose="020F0502020204030204" pitchFamily="34" charset="0"/>
                  </a:rPr>
                  <a:t>However, required memory and computation iterations still depend on the interval.</a:t>
                </a:r>
              </a:p>
              <a:p>
                <a:r>
                  <a:rPr lang="en-US" sz="2400" dirty="0">
                    <a:latin typeface="Calibri" panose="020F0502020204030204" pitchFamily="34" charset="0"/>
                    <a:cs typeface="Calibri" panose="020F0502020204030204" pitchFamily="34" charset="0"/>
                  </a:rPr>
                  <a:t>TMA</a:t>
                </a:r>
                <a:endParaRPr lang="en-US" sz="18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For event-base timing constraints, the timestamps of events are taken for evaluation. </a:t>
                </a:r>
              </a:p>
              <a:p>
                <a:pPr lvl="1"/>
                <a:r>
                  <a:rPr lang="en-US" sz="1800" dirty="0">
                    <a:latin typeface="Calibri" panose="020F0502020204030204" pitchFamily="34" charset="0"/>
                    <a:cs typeface="Calibri" panose="020F0502020204030204" pitchFamily="34" charset="0"/>
                  </a:rPr>
                  <a:t>For level-based timing constraints it looks at rising and falling edges as events.</a:t>
                </a:r>
              </a:p>
              <a:p>
                <a:pPr lvl="1"/>
                <a:r>
                  <a:rPr lang="en-US" sz="1800" dirty="0">
                    <a:latin typeface="Calibri" panose="020F0502020204030204" pitchFamily="34" charset="0"/>
                    <a:cs typeface="Calibri" panose="020F0502020204030204" pitchFamily="34" charset="0"/>
                  </a:rPr>
                  <a:t>Just examine the timestamps of the most recently events.</a:t>
                </a:r>
              </a:p>
              <a:p>
                <a:r>
                  <a:rPr lang="en-US" sz="2000" dirty="0">
                    <a:latin typeface="Calibri" panose="020F0502020204030204" pitchFamily="34" charset="0"/>
                    <a:cs typeface="Calibri" panose="020F0502020204030204" pitchFamily="34" charset="0"/>
                  </a:rPr>
                  <a:t>Globally in TMA</a:t>
                </a:r>
              </a:p>
              <a:p>
                <a:pPr lvl="1"/>
                <a:r>
                  <a:rPr lang="en-US" sz="1800" dirty="0">
                    <a:latin typeface="Calibri" panose="020F0502020204030204" pitchFamily="34" charset="0"/>
                    <a:cs typeface="Calibri" panose="020F0502020204030204" pitchFamily="34" charset="0"/>
                  </a:rPr>
                  <a:t>The width of a positive pulse should be at least a-b</a:t>
                </a:r>
              </a:p>
              <a:p>
                <a:pPr lvl="1"/>
                <a:r>
                  <a:rPr lang="en-US" sz="1800" dirty="0">
                    <a:latin typeface="Calibri" panose="020F0502020204030204" pitchFamily="34" charset="0"/>
                    <a:cs typeface="Calibri" panose="020F0502020204030204" pitchFamily="34" charset="0"/>
                  </a:rPr>
                  <a:t>For such pulse, the first time at which the evaluation is true  is the rising edge minus </a:t>
                </a:r>
                <a14:m>
                  <m:oMath xmlns:m="http://schemas.openxmlformats.org/officeDocument/2006/math">
                    <m:r>
                      <a:rPr lang="en-US" sz="1800" i="1" dirty="0" smtClean="0">
                        <a:latin typeface="Cambria Math" panose="02040503050406030204" pitchFamily="18" charset="0"/>
                        <a:cs typeface="Calibri" panose="020F0502020204030204" pitchFamily="34" charset="0"/>
                      </a:rPr>
                      <m:t>𝑎</m:t>
                    </m:r>
                  </m:oMath>
                </a14:m>
                <a:r>
                  <a:rPr lang="en-US" sz="1800" dirty="0">
                    <a:latin typeface="Calibri" panose="020F0502020204030204" pitchFamily="34" charset="0"/>
                    <a:cs typeface="Calibri" panose="020F0502020204030204" pitchFamily="34" charset="0"/>
                  </a:rPr>
                  <a:t>.</a:t>
                </a:r>
              </a:p>
              <a:p>
                <a:pPr lvl="1"/>
                <a:r>
                  <a:rPr lang="en-US" sz="1800" dirty="0">
                    <a:latin typeface="Calibri" panose="020F0502020204030204" pitchFamily="34" charset="0"/>
                    <a:cs typeface="Calibri" panose="020F0502020204030204" pitchFamily="34" charset="0"/>
                  </a:rPr>
                  <a:t>On the other side, the last time at which the evaluation is true is the falling-edge minus </a:t>
                </a:r>
                <a14:m>
                  <m:oMath xmlns:m="http://schemas.openxmlformats.org/officeDocument/2006/math">
                    <m:r>
                      <a:rPr lang="en-US" sz="1800" i="1" dirty="0" smtClean="0">
                        <a:latin typeface="Cambria Math" panose="02040503050406030204" pitchFamily="18" charset="0"/>
                        <a:cs typeface="Calibri" panose="020F0502020204030204" pitchFamily="34" charset="0"/>
                      </a:rPr>
                      <m:t>𝑏</m:t>
                    </m:r>
                  </m:oMath>
                </a14:m>
                <a:r>
                  <a:rPr lang="en-US" sz="1800" dirty="0">
                    <a:latin typeface="Calibri" panose="020F0502020204030204" pitchFamily="34" charset="0"/>
                    <a:cs typeface="Calibri" panose="020F0502020204030204" pitchFamily="34" charset="0"/>
                  </a:rPr>
                  <a:t>.</a:t>
                </a:r>
              </a:p>
              <a:p>
                <a:pPr lvl="1"/>
                <a:endParaRPr lang="en-US" sz="1800" dirty="0">
                  <a:latin typeface="Calibri" panose="020F0502020204030204" pitchFamily="34" charset="0"/>
                  <a:cs typeface="Calibri" panose="020F0502020204030204" pitchFamily="34" charset="0"/>
                </a:endParaRPr>
              </a:p>
              <a:p>
                <a:pPr lvl="1"/>
                <a:endParaRPr lang="en-US" sz="1800" dirty="0">
                  <a:latin typeface="Calibri" panose="020F0502020204030204" pitchFamily="34" charset="0"/>
                  <a:cs typeface="Calibri" panose="020F0502020204030204" pitchFamily="34" charset="0"/>
                </a:endParaRPr>
              </a:p>
            </p:txBody>
          </p:sp>
        </mc:Choice>
        <mc:Fallback xmlns="">
          <p:sp>
            <p:nvSpPr>
              <p:cNvPr id="97" name="Content Placeholder 2"/>
              <p:cNvSpPr txBox="1">
                <a:spLocks noRot="1" noChangeAspect="1" noMove="1" noResize="1" noEditPoints="1" noAdjustHandles="1" noChangeArrowheads="1" noChangeShapeType="1" noTextEdit="1"/>
              </p:cNvSpPr>
              <p:nvPr/>
            </p:nvSpPr>
            <p:spPr>
              <a:xfrm>
                <a:off x="166864" y="864201"/>
                <a:ext cx="8704181" cy="5561212"/>
              </a:xfrm>
              <a:prstGeom prst="rect">
                <a:avLst/>
              </a:prstGeom>
              <a:blipFill>
                <a:blip r:embed="rId3"/>
                <a:stretch>
                  <a:fillRect l="-910" t="-768" r="-840" b="-548"/>
                </a:stretch>
              </a:blipFill>
            </p:spPr>
            <p:txBody>
              <a:bodyPr/>
              <a:lstStyle/>
              <a:p>
                <a:r>
                  <a:rPr lang="en-US">
                    <a:noFill/>
                  </a:rPr>
                  <a:t> </a:t>
                </a:r>
              </a:p>
            </p:txBody>
          </p:sp>
        </mc:Fallback>
      </mc:AlternateContent>
      <p:grpSp>
        <p:nvGrpSpPr>
          <p:cNvPr id="2" name="Group 1"/>
          <p:cNvGrpSpPr/>
          <p:nvPr/>
        </p:nvGrpSpPr>
        <p:grpSpPr>
          <a:xfrm>
            <a:off x="8878479" y="787922"/>
            <a:ext cx="3207628" cy="2570085"/>
            <a:chOff x="7469108" y="1506930"/>
            <a:chExt cx="4006351" cy="3061045"/>
          </a:xfrm>
        </p:grpSpPr>
        <p:grpSp>
          <p:nvGrpSpPr>
            <p:cNvPr id="100" name="Group 99"/>
            <p:cNvGrpSpPr/>
            <p:nvPr/>
          </p:nvGrpSpPr>
          <p:grpSpPr>
            <a:xfrm>
              <a:off x="7469108" y="1506930"/>
              <a:ext cx="4006351" cy="2809793"/>
              <a:chOff x="4860024" y="1680954"/>
              <a:chExt cx="4006351" cy="2809793"/>
            </a:xfrm>
          </p:grpSpPr>
          <p:grpSp>
            <p:nvGrpSpPr>
              <p:cNvPr id="51" name="Group 50"/>
              <p:cNvGrpSpPr/>
              <p:nvPr/>
            </p:nvGrpSpPr>
            <p:grpSpPr>
              <a:xfrm>
                <a:off x="5199209" y="1680954"/>
                <a:ext cx="3569470" cy="2286219"/>
                <a:chOff x="2732762" y="1006901"/>
                <a:chExt cx="3569470" cy="2286219"/>
              </a:xfrm>
            </p:grpSpPr>
            <p:cxnSp>
              <p:nvCxnSpPr>
                <p:cNvPr id="52" name="Straight Arrow Connector 51"/>
                <p:cNvCxnSpPr/>
                <p:nvPr/>
              </p:nvCxnSpPr>
              <p:spPr>
                <a:xfrm flipV="1">
                  <a:off x="2732762" y="1006901"/>
                  <a:ext cx="0" cy="22862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734231" y="3267850"/>
                  <a:ext cx="3568001" cy="81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8306691" y="3990993"/>
                <a:ext cx="471604" cy="276999"/>
              </a:xfrm>
              <a:prstGeom prst="rect">
                <a:avLst/>
              </a:prstGeom>
              <a:noFill/>
            </p:spPr>
            <p:txBody>
              <a:bodyPr wrap="none" rtlCol="0">
                <a:spAutoFit/>
              </a:bodyPr>
              <a:lstStyle/>
              <a:p>
                <a:r>
                  <a:rPr lang="en-US" sz="1200"/>
                  <a:t>time</a:t>
                </a:r>
              </a:p>
            </p:txBody>
          </p:sp>
          <p:grpSp>
            <p:nvGrpSpPr>
              <p:cNvPr id="55" name="Group 54"/>
              <p:cNvGrpSpPr/>
              <p:nvPr/>
            </p:nvGrpSpPr>
            <p:grpSpPr>
              <a:xfrm>
                <a:off x="4860024" y="1749703"/>
                <a:ext cx="3659567" cy="847424"/>
                <a:chOff x="2393577" y="1075650"/>
                <a:chExt cx="3659567" cy="847424"/>
              </a:xfrm>
            </p:grpSpPr>
            <p:grpSp>
              <p:nvGrpSpPr>
                <p:cNvPr id="56" name="Group 55"/>
                <p:cNvGrpSpPr/>
                <p:nvPr/>
              </p:nvGrpSpPr>
              <p:grpSpPr>
                <a:xfrm>
                  <a:off x="2732762" y="1250038"/>
                  <a:ext cx="3320382" cy="437049"/>
                  <a:chOff x="1447825" y="1359788"/>
                  <a:chExt cx="2971921" cy="419100"/>
                </a:xfrm>
              </p:grpSpPr>
              <p:cxnSp>
                <p:nvCxnSpPr>
                  <p:cNvPr id="59" name="Elbow Connector 58"/>
                  <p:cNvCxnSpPr/>
                  <p:nvPr/>
                </p:nvCxnSpPr>
                <p:spPr>
                  <a:xfrm flipV="1">
                    <a:off x="1447825" y="1359788"/>
                    <a:ext cx="1501115" cy="419100"/>
                  </a:xfrm>
                  <a:prstGeom prst="bentConnector3">
                    <a:avLst>
                      <a:gd name="adj1" fmla="val 82327"/>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a:off x="2944282" y="1359788"/>
                    <a:ext cx="1475464" cy="419100"/>
                  </a:xfrm>
                  <a:prstGeom prst="bentConnector3">
                    <a:avLst>
                      <a:gd name="adj1" fmla="val 60257"/>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2393577" y="1075650"/>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57" name="TextBox 56"/>
                    <p:cNvSpPr txBox="1">
                      <a:spLocks noRot="1" noChangeAspect="1" noMove="1" noResize="1" noEditPoints="1" noAdjustHandles="1" noChangeArrowheads="1" noChangeShapeType="1" noTextEdit="1"/>
                    </p:cNvSpPr>
                    <p:nvPr/>
                  </p:nvSpPr>
                  <p:spPr>
                    <a:xfrm>
                      <a:off x="2393577" y="1075650"/>
                      <a:ext cx="412293" cy="400110"/>
                    </a:xfrm>
                    <a:prstGeom prst="rect">
                      <a:avLst/>
                    </a:prstGeom>
                    <a:blipFill>
                      <a:blip r:embed="rId4"/>
                      <a:stretch>
                        <a:fillRect r="-363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393577" y="1522964"/>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58" name="TextBox 57"/>
                    <p:cNvSpPr txBox="1">
                      <a:spLocks noRot="1" noChangeAspect="1" noMove="1" noResize="1" noEditPoints="1" noAdjustHandles="1" noChangeArrowheads="1" noChangeShapeType="1" noTextEdit="1"/>
                    </p:cNvSpPr>
                    <p:nvPr/>
                  </p:nvSpPr>
                  <p:spPr>
                    <a:xfrm>
                      <a:off x="2393577" y="1522964"/>
                      <a:ext cx="412293" cy="400110"/>
                    </a:xfrm>
                    <a:prstGeom prst="rect">
                      <a:avLst/>
                    </a:prstGeom>
                    <a:blipFill>
                      <a:blip r:embed="rId5"/>
                      <a:stretch>
                        <a:fillRect r="-3636"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1" name="TextBox 60"/>
                  <p:cNvSpPr txBox="1"/>
                  <p:nvPr/>
                </p:nvSpPr>
                <p:spPr>
                  <a:xfrm>
                    <a:off x="7651447" y="2815379"/>
                    <a:ext cx="1014573"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m:t>
                              </m:r>
                            </m:e>
                            <m:sub>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8</m:t>
                                  </m:r>
                                </m:e>
                              </m:d>
                            </m:sub>
                          </m:sSub>
                          <m:r>
                            <a:rPr lang="en-US" sz="2000" i="1">
                              <a:latin typeface="Cambria Math" panose="02040503050406030204" pitchFamily="18" charset="0"/>
                            </a:rPr>
                            <m:t>𝜓</m:t>
                          </m:r>
                        </m:oMath>
                      </m:oMathPara>
                    </a14:m>
                    <a:endParaRPr lang="en-US" sz="2000"/>
                  </a:p>
                </p:txBody>
              </p:sp>
            </mc:Choice>
            <mc:Fallback xmlns="">
              <p:sp>
                <p:nvSpPr>
                  <p:cNvPr id="61" name="TextBox 60"/>
                  <p:cNvSpPr txBox="1">
                    <a:spLocks noRot="1" noChangeAspect="1" noMove="1" noResize="1" noEditPoints="1" noAdjustHandles="1" noChangeArrowheads="1" noChangeShapeType="1" noTextEdit="1"/>
                  </p:cNvSpPr>
                  <p:nvPr/>
                </p:nvSpPr>
                <p:spPr>
                  <a:xfrm>
                    <a:off x="7651447" y="2815379"/>
                    <a:ext cx="1014573" cy="422039"/>
                  </a:xfrm>
                  <a:prstGeom prst="rect">
                    <a:avLst/>
                  </a:prstGeom>
                  <a:blipFill>
                    <a:blip r:embed="rId6"/>
                    <a:stretch>
                      <a:fillRect r="-18045" b="-28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8439078" y="1771804"/>
                    <a:ext cx="4272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𝜓</m:t>
                          </m:r>
                        </m:oMath>
                      </m:oMathPara>
                    </a14:m>
                    <a:endParaRPr lang="en-US" sz="2000"/>
                  </a:p>
                </p:txBody>
              </p:sp>
            </mc:Choice>
            <mc:Fallback xmlns="">
              <p:sp>
                <p:nvSpPr>
                  <p:cNvPr id="62" name="TextBox 61"/>
                  <p:cNvSpPr txBox="1">
                    <a:spLocks noRot="1" noChangeAspect="1" noMove="1" noResize="1" noEditPoints="1" noAdjustHandles="1" noChangeArrowheads="1" noChangeShapeType="1" noTextEdit="1"/>
                  </p:cNvSpPr>
                  <p:nvPr/>
                </p:nvSpPr>
                <p:spPr>
                  <a:xfrm>
                    <a:off x="8439078" y="1771804"/>
                    <a:ext cx="427297" cy="400110"/>
                  </a:xfrm>
                  <a:prstGeom prst="rect">
                    <a:avLst/>
                  </a:prstGeom>
                  <a:blipFill>
                    <a:blip r:embed="rId7"/>
                    <a:stretch>
                      <a:fillRect l="-8929" r="-14286" b="-36364"/>
                    </a:stretch>
                  </a:blipFill>
                </p:spPr>
                <p:txBody>
                  <a:bodyPr/>
                  <a:lstStyle/>
                  <a:p>
                    <a:r>
                      <a:rPr lang="en-US">
                        <a:noFill/>
                      </a:rPr>
                      <a:t> </a:t>
                    </a:r>
                  </a:p>
                </p:txBody>
              </p:sp>
            </mc:Fallback>
          </mc:AlternateContent>
          <p:cxnSp>
            <p:nvCxnSpPr>
              <p:cNvPr id="63" name="Straight Connector 62"/>
              <p:cNvCxnSpPr/>
              <p:nvPr/>
            </p:nvCxnSpPr>
            <p:spPr>
              <a:xfrm>
                <a:off x="6581764" y="1925875"/>
                <a:ext cx="0" cy="224377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461556" y="3897051"/>
                <a:ext cx="472052" cy="426333"/>
                <a:chOff x="2905459" y="3222998"/>
                <a:chExt cx="472052" cy="426333"/>
              </a:xfrm>
            </p:grpSpPr>
            <mc:AlternateContent xmlns:mc="http://schemas.openxmlformats.org/markup-compatibility/2006" xmlns:a14="http://schemas.microsoft.com/office/drawing/2010/main">
              <mc:Choice Requires="a14">
                <p:sp>
                  <p:nvSpPr>
                    <p:cNvPr id="65" name="TextBox 64"/>
                    <p:cNvSpPr txBox="1"/>
                    <p:nvPr/>
                  </p:nvSpPr>
                  <p:spPr>
                    <a:xfrm>
                      <a:off x="2905459" y="3249221"/>
                      <a:ext cx="47205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70C0"/>
                                    </a:solidFill>
                                    <a:latin typeface="Cambria Math" panose="02040503050406030204" pitchFamily="18" charset="0"/>
                                  </a:rPr>
                                </m:ctrlPr>
                              </m:sSubPr>
                              <m:e>
                                <m:r>
                                  <a:rPr lang="en-US" sz="200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2</m:t>
                                </m:r>
                              </m:sub>
                            </m:sSub>
                          </m:oMath>
                        </m:oMathPara>
                      </a14:m>
                      <a:endParaRPr lang="en-US" sz="2000" dirty="0">
                        <a:solidFill>
                          <a:srgbClr val="0070C0"/>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2905459" y="3249221"/>
                      <a:ext cx="472052" cy="400110"/>
                    </a:xfrm>
                    <a:prstGeom prst="rect">
                      <a:avLst/>
                    </a:prstGeom>
                    <a:blipFill>
                      <a:blip r:embed="rId8"/>
                      <a:stretch>
                        <a:fillRect b="-20000"/>
                      </a:stretch>
                    </a:blipFill>
                  </p:spPr>
                  <p:txBody>
                    <a:bodyPr/>
                    <a:lstStyle/>
                    <a:p>
                      <a:r>
                        <a:rPr lang="en-US">
                          <a:noFill/>
                        </a:rPr>
                        <a:t> </a:t>
                      </a:r>
                    </a:p>
                  </p:txBody>
                </p:sp>
              </mc:Fallback>
            </mc:AlternateContent>
            <p:cxnSp>
              <p:nvCxnSpPr>
                <p:cNvPr id="66" name="Straight Connector 65"/>
                <p:cNvCxnSpPr/>
                <p:nvPr/>
              </p:nvCxnSpPr>
              <p:spPr>
                <a:xfrm>
                  <a:off x="3085626" y="3222998"/>
                  <a:ext cx="0" cy="12858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5204616" y="2887996"/>
                <a:ext cx="2809119" cy="437049"/>
                <a:chOff x="2738169" y="2142225"/>
                <a:chExt cx="2809119" cy="437049"/>
              </a:xfrm>
            </p:grpSpPr>
            <p:cxnSp>
              <p:nvCxnSpPr>
                <p:cNvPr id="68" name="Elbow Connector 67"/>
                <p:cNvCxnSpPr/>
                <p:nvPr/>
              </p:nvCxnSpPr>
              <p:spPr>
                <a:xfrm flipV="1">
                  <a:off x="2738169" y="2142225"/>
                  <a:ext cx="1041360" cy="437049"/>
                </a:xfrm>
                <a:prstGeom prst="bentConnector3">
                  <a:avLst>
                    <a:gd name="adj1" fmla="val 40242"/>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a:off x="3733980" y="2142225"/>
                  <a:ext cx="1813308" cy="437049"/>
                </a:xfrm>
                <a:prstGeom prst="bentConnector3">
                  <a:avLst>
                    <a:gd name="adj1" fmla="val 1492"/>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396910" y="1859277"/>
                <a:ext cx="848373" cy="2631470"/>
                <a:chOff x="3840811" y="1185225"/>
                <a:chExt cx="848373" cy="2631470"/>
              </a:xfrm>
            </p:grpSpPr>
            <p:cxnSp>
              <p:nvCxnSpPr>
                <p:cNvPr id="71" name="Straight Connector 70"/>
                <p:cNvCxnSpPr/>
                <p:nvPr/>
              </p:nvCxnSpPr>
              <p:spPr>
                <a:xfrm>
                  <a:off x="4027335" y="1185225"/>
                  <a:ext cx="0" cy="22437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3840811" y="3447363"/>
                      <a:ext cx="848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m:t>
                            </m:r>
                          </m:oMath>
                        </m:oMathPara>
                      </a14:m>
                      <a:endParaRPr lang="en-US"/>
                    </a:p>
                  </p:txBody>
                </p:sp>
              </mc:Choice>
              <mc:Fallback xmlns="">
                <p:sp>
                  <p:nvSpPr>
                    <p:cNvPr id="72" name="TextBox 71"/>
                    <p:cNvSpPr txBox="1">
                      <a:spLocks noRot="1" noChangeAspect="1" noMove="1" noResize="1" noEditPoints="1" noAdjustHandles="1" noChangeArrowheads="1" noChangeShapeType="1" noTextEdit="1"/>
                    </p:cNvSpPr>
                    <p:nvPr/>
                  </p:nvSpPr>
                  <p:spPr>
                    <a:xfrm>
                      <a:off x="3840811" y="3447363"/>
                      <a:ext cx="848373" cy="369332"/>
                    </a:xfrm>
                    <a:prstGeom prst="rect">
                      <a:avLst/>
                    </a:prstGeom>
                    <a:blipFill>
                      <a:blip r:embed="rId9"/>
                      <a:stretch>
                        <a:fillRect r="-13393" b="-17647"/>
                      </a:stretch>
                    </a:blipFill>
                  </p:spPr>
                  <p:txBody>
                    <a:bodyPr/>
                    <a:lstStyle/>
                    <a:p>
                      <a:r>
                        <a:rPr lang="en-US">
                          <a:noFill/>
                        </a:rPr>
                        <a:t> </a:t>
                      </a:r>
                    </a:p>
                  </p:txBody>
                </p:sp>
              </mc:Fallback>
            </mc:AlternateContent>
          </p:grpSp>
          <p:grpSp>
            <p:nvGrpSpPr>
              <p:cNvPr id="73" name="Group 72"/>
              <p:cNvGrpSpPr/>
              <p:nvPr/>
            </p:nvGrpSpPr>
            <p:grpSpPr>
              <a:xfrm>
                <a:off x="7426117" y="1859278"/>
                <a:ext cx="844590" cy="2513389"/>
                <a:chOff x="4870020" y="1185225"/>
                <a:chExt cx="844590" cy="2513389"/>
              </a:xfrm>
            </p:grpSpPr>
            <p:cxnSp>
              <p:nvCxnSpPr>
                <p:cNvPr id="74" name="Straight Connector 73"/>
                <p:cNvCxnSpPr/>
                <p:nvPr/>
              </p:nvCxnSpPr>
              <p:spPr>
                <a:xfrm>
                  <a:off x="5112065" y="1185225"/>
                  <a:ext cx="0" cy="22437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4870020" y="3329282"/>
                      <a:ext cx="84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8</m:t>
                            </m:r>
                          </m:oMath>
                        </m:oMathPara>
                      </a14:m>
                      <a:endParaRPr lang="en-US"/>
                    </a:p>
                  </p:txBody>
                </p:sp>
              </mc:Choice>
              <mc:Fallback xmlns="">
                <p:sp>
                  <p:nvSpPr>
                    <p:cNvPr id="75" name="TextBox 74"/>
                    <p:cNvSpPr txBox="1">
                      <a:spLocks noRot="1" noChangeAspect="1" noMove="1" noResize="1" noEditPoints="1" noAdjustHandles="1" noChangeArrowheads="1" noChangeShapeType="1" noTextEdit="1"/>
                    </p:cNvSpPr>
                    <p:nvPr/>
                  </p:nvSpPr>
                  <p:spPr>
                    <a:xfrm>
                      <a:off x="4870020" y="3329282"/>
                      <a:ext cx="844590" cy="369332"/>
                    </a:xfrm>
                    <a:prstGeom prst="rect">
                      <a:avLst/>
                    </a:prstGeom>
                    <a:blipFill>
                      <a:blip r:embed="rId10"/>
                      <a:stretch>
                        <a:fillRect r="-14414" b="-17647"/>
                      </a:stretch>
                    </a:blipFill>
                  </p:spPr>
                  <p:txBody>
                    <a:bodyPr/>
                    <a:lstStyle/>
                    <a:p>
                      <a:r>
                        <a:rPr lang="en-US">
                          <a:noFill/>
                        </a:rPr>
                        <a:t> </a:t>
                      </a:r>
                    </a:p>
                  </p:txBody>
                </p:sp>
              </mc:Fallback>
            </mc:AlternateContent>
          </p:grpSp>
          <p:cxnSp>
            <p:nvCxnSpPr>
              <p:cNvPr id="76" name="Straight Connector 75"/>
              <p:cNvCxnSpPr/>
              <p:nvPr/>
            </p:nvCxnSpPr>
            <p:spPr>
              <a:xfrm>
                <a:off x="6637222" y="1892273"/>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17900" y="1892269"/>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807548" y="1892273"/>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79267" y="1892268"/>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959952" y="1892274"/>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031668" y="1892275"/>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103386" y="1892273"/>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184067" y="1883305"/>
                <a:ext cx="0" cy="217778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264751" y="1885857"/>
                <a:ext cx="0" cy="213487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354399" y="1894820"/>
                <a:ext cx="0" cy="213487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7426117" y="1894824"/>
                <a:ext cx="0" cy="213487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497834" y="1894819"/>
                <a:ext cx="0" cy="213487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569552" y="1885859"/>
                <a:ext cx="0" cy="2134874"/>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668164" y="1814456"/>
                <a:ext cx="0" cy="224377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p:cNvSpPr txBox="1"/>
                  <p:nvPr/>
                </p:nvSpPr>
                <p:spPr>
                  <a:xfrm>
                    <a:off x="4868989" y="3044260"/>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90" name="TextBox 89"/>
                  <p:cNvSpPr txBox="1">
                    <a:spLocks noRot="1" noChangeAspect="1" noMove="1" noResize="1" noEditPoints="1" noAdjustHandles="1" noChangeArrowheads="1" noChangeShapeType="1" noTextEdit="1"/>
                  </p:cNvSpPr>
                  <p:nvPr/>
                </p:nvSpPr>
                <p:spPr>
                  <a:xfrm>
                    <a:off x="4868989" y="3044260"/>
                    <a:ext cx="412293" cy="400110"/>
                  </a:xfrm>
                  <a:prstGeom prst="rect">
                    <a:avLst/>
                  </a:prstGeom>
                  <a:blipFill>
                    <a:blip r:embed="rId11"/>
                    <a:stretch>
                      <a:fillRect r="-3704"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4868989" y="2654578"/>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91" name="TextBox 90"/>
                  <p:cNvSpPr txBox="1">
                    <a:spLocks noRot="1" noChangeAspect="1" noMove="1" noResize="1" noEditPoints="1" noAdjustHandles="1" noChangeArrowheads="1" noChangeShapeType="1" noTextEdit="1"/>
                  </p:cNvSpPr>
                  <p:nvPr/>
                </p:nvSpPr>
                <p:spPr>
                  <a:xfrm>
                    <a:off x="4868989" y="2654578"/>
                    <a:ext cx="412293" cy="400110"/>
                  </a:xfrm>
                  <a:prstGeom prst="rect">
                    <a:avLst/>
                  </a:prstGeom>
                  <a:blipFill>
                    <a:blip r:embed="rId12"/>
                    <a:stretch>
                      <a:fillRect r="-3704" b="-9091"/>
                    </a:stretch>
                  </a:blipFill>
                </p:spPr>
                <p:txBody>
                  <a:bodyPr/>
                  <a:lstStyle/>
                  <a:p>
                    <a:r>
                      <a:rPr lang="en-US">
                        <a:noFill/>
                      </a:rPr>
                      <a:t> </a:t>
                    </a:r>
                  </a:p>
                </p:txBody>
              </p:sp>
            </mc:Fallback>
          </mc:AlternateContent>
          <p:sp>
            <p:nvSpPr>
              <p:cNvPr id="92" name="Oval 91"/>
              <p:cNvSpPr/>
              <p:nvPr/>
            </p:nvSpPr>
            <p:spPr>
              <a:xfrm>
                <a:off x="5604097" y="2843511"/>
                <a:ext cx="80683" cy="896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33767" y="3273815"/>
                <a:ext cx="80683" cy="896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5183640" y="3900024"/>
                <a:ext cx="453267" cy="406057"/>
                <a:chOff x="2806844" y="3222998"/>
                <a:chExt cx="453267" cy="406057"/>
              </a:xfrm>
            </p:grpSpPr>
            <mc:AlternateContent xmlns:mc="http://schemas.openxmlformats.org/markup-compatibility/2006" xmlns:a14="http://schemas.microsoft.com/office/drawing/2010/main">
              <mc:Choice Requires="a14">
                <p:sp>
                  <p:nvSpPr>
                    <p:cNvPr id="95" name="TextBox 94"/>
                    <p:cNvSpPr txBox="1"/>
                    <p:nvPr/>
                  </p:nvSpPr>
                  <p:spPr>
                    <a:xfrm>
                      <a:off x="2806844" y="3228945"/>
                      <a:ext cx="4532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70C0"/>
                                    </a:solidFill>
                                    <a:latin typeface="Cambria Math" panose="02040503050406030204" pitchFamily="18" charset="0"/>
                                  </a:rPr>
                                </m:ctrlPr>
                              </m:sSubPr>
                              <m:e>
                                <m:r>
                                  <a:rPr lang="en-US" sz="200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1</m:t>
                                </m:r>
                              </m:sub>
                            </m:sSub>
                          </m:oMath>
                        </m:oMathPara>
                      </a14:m>
                      <a:endParaRPr lang="en-US" sz="2000">
                        <a:solidFill>
                          <a:srgbClr val="0070C0"/>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2806844" y="3228945"/>
                      <a:ext cx="453267" cy="400110"/>
                    </a:xfrm>
                    <a:prstGeom prst="rect">
                      <a:avLst/>
                    </a:prstGeom>
                    <a:blipFill>
                      <a:blip r:embed="rId13"/>
                      <a:stretch>
                        <a:fillRect b="-18182"/>
                      </a:stretch>
                    </a:blipFill>
                  </p:spPr>
                  <p:txBody>
                    <a:bodyPr/>
                    <a:lstStyle/>
                    <a:p>
                      <a:r>
                        <a:rPr lang="en-US">
                          <a:noFill/>
                        </a:rPr>
                        <a:t> </a:t>
                      </a:r>
                    </a:p>
                  </p:txBody>
                </p:sp>
              </mc:Fallback>
            </mc:AlternateContent>
            <p:cxnSp>
              <p:nvCxnSpPr>
                <p:cNvPr id="96" name="Straight Connector 95"/>
                <p:cNvCxnSpPr/>
                <p:nvPr/>
              </p:nvCxnSpPr>
              <p:spPr>
                <a:xfrm>
                  <a:off x="3085626" y="3222998"/>
                  <a:ext cx="0" cy="128587"/>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01" name="Straight Connector 100"/>
            <p:cNvCxnSpPr/>
            <p:nvPr/>
          </p:nvCxnSpPr>
          <p:spPr>
            <a:xfrm>
              <a:off x="10122566" y="1633435"/>
              <a:ext cx="0" cy="271496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005994" y="1640432"/>
              <a:ext cx="0" cy="271496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8662348" y="4198643"/>
                  <a:ext cx="848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3</m:t>
                        </m:r>
                      </m:oMath>
                    </m:oMathPara>
                  </a14:m>
                  <a:endParaRPr lang="en-US"/>
                </a:p>
              </p:txBody>
            </p:sp>
          </mc:Choice>
          <mc:Fallback xmlns="">
            <p:sp>
              <p:nvSpPr>
                <p:cNvPr id="103" name="TextBox 102"/>
                <p:cNvSpPr txBox="1">
                  <a:spLocks noRot="1" noChangeAspect="1" noMove="1" noResize="1" noEditPoints="1" noAdjustHandles="1" noChangeArrowheads="1" noChangeShapeType="1" noTextEdit="1"/>
                </p:cNvSpPr>
                <p:nvPr/>
              </p:nvSpPr>
              <p:spPr>
                <a:xfrm>
                  <a:off x="8662348" y="4198643"/>
                  <a:ext cx="848373" cy="369332"/>
                </a:xfrm>
                <a:prstGeom prst="rect">
                  <a:avLst/>
                </a:prstGeom>
                <a:blipFill>
                  <a:blip r:embed="rId14"/>
                  <a:stretch>
                    <a:fillRect r="-12500"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9774446" y="4198643"/>
                  <a:ext cx="848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8</m:t>
                        </m:r>
                      </m:oMath>
                    </m:oMathPara>
                  </a14:m>
                  <a:endParaRPr lang="en-US"/>
                </a:p>
              </p:txBody>
            </p:sp>
          </mc:Choice>
          <mc:Fallback xmlns="">
            <p:sp>
              <p:nvSpPr>
                <p:cNvPr id="104" name="TextBox 103"/>
                <p:cNvSpPr txBox="1">
                  <a:spLocks noRot="1" noChangeAspect="1" noMove="1" noResize="1" noEditPoints="1" noAdjustHandles="1" noChangeArrowheads="1" noChangeShapeType="1" noTextEdit="1"/>
                </p:cNvSpPr>
                <p:nvPr/>
              </p:nvSpPr>
              <p:spPr>
                <a:xfrm>
                  <a:off x="9774446" y="4198643"/>
                  <a:ext cx="848373" cy="369332"/>
                </a:xfrm>
                <a:prstGeom prst="rect">
                  <a:avLst/>
                </a:prstGeom>
                <a:blipFill>
                  <a:blip r:embed="rId15"/>
                  <a:stretch>
                    <a:fillRect r="-12500" b="-17647"/>
                  </a:stretch>
                </a:blipFill>
              </p:spPr>
              <p:txBody>
                <a:bodyPr/>
                <a:lstStyle/>
                <a:p>
                  <a:r>
                    <a:rPr lang="en-US">
                      <a:noFill/>
                    </a:rPr>
                    <a:t> </a:t>
                  </a:r>
                </a:p>
              </p:txBody>
            </p:sp>
          </mc:Fallback>
        </mc:AlternateContent>
      </p:grpSp>
      <p:grpSp>
        <p:nvGrpSpPr>
          <p:cNvPr id="105" name="Group 104"/>
          <p:cNvGrpSpPr/>
          <p:nvPr/>
        </p:nvGrpSpPr>
        <p:grpSpPr>
          <a:xfrm>
            <a:off x="8885657" y="3688362"/>
            <a:ext cx="3223159" cy="2264454"/>
            <a:chOff x="5169443" y="3927341"/>
            <a:chExt cx="4218875" cy="2764273"/>
          </a:xfrm>
        </p:grpSpPr>
        <p:cxnSp>
          <p:nvCxnSpPr>
            <p:cNvPr id="106" name="Straight Connector 105"/>
            <p:cNvCxnSpPr/>
            <p:nvPr/>
          </p:nvCxnSpPr>
          <p:spPr>
            <a:xfrm>
              <a:off x="6415390" y="4925838"/>
              <a:ext cx="0" cy="1393208"/>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5490934" y="3927341"/>
              <a:ext cx="3569464" cy="2286220"/>
              <a:chOff x="1447825" y="1169093"/>
              <a:chExt cx="3816386" cy="2652717"/>
            </a:xfrm>
          </p:grpSpPr>
          <p:cxnSp>
            <p:nvCxnSpPr>
              <p:cNvPr id="133" name="Straight Arrow Connector 132"/>
              <p:cNvCxnSpPr/>
              <p:nvPr/>
            </p:nvCxnSpPr>
            <p:spPr>
              <a:xfrm flipV="1">
                <a:off x="1447825" y="1169093"/>
                <a:ext cx="0" cy="26527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1449396" y="3792489"/>
                <a:ext cx="3814815" cy="942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5490934" y="4170479"/>
              <a:ext cx="3320376" cy="437049"/>
              <a:chOff x="1447825" y="1359788"/>
              <a:chExt cx="2971921" cy="419100"/>
            </a:xfrm>
          </p:grpSpPr>
          <p:cxnSp>
            <p:nvCxnSpPr>
              <p:cNvPr id="131" name="Elbow Connector 130"/>
              <p:cNvCxnSpPr/>
              <p:nvPr/>
            </p:nvCxnSpPr>
            <p:spPr>
              <a:xfrm flipV="1">
                <a:off x="1447825" y="1359788"/>
                <a:ext cx="1501115" cy="419100"/>
              </a:xfrm>
              <a:prstGeom prst="bentConnector3">
                <a:avLst>
                  <a:gd name="adj1" fmla="val 90290"/>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Elbow Connector 131"/>
              <p:cNvCxnSpPr/>
              <p:nvPr/>
            </p:nvCxnSpPr>
            <p:spPr>
              <a:xfrm>
                <a:off x="2944282" y="1359788"/>
                <a:ext cx="1475464" cy="419100"/>
              </a:xfrm>
              <a:prstGeom prst="bentConnector3">
                <a:avLst>
                  <a:gd name="adj1" fmla="val 60257"/>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9" name="TextBox 108"/>
            <p:cNvSpPr txBox="1"/>
            <p:nvPr/>
          </p:nvSpPr>
          <p:spPr>
            <a:xfrm>
              <a:off x="8584362" y="6113177"/>
              <a:ext cx="614271" cy="369332"/>
            </a:xfrm>
            <a:prstGeom prst="rect">
              <a:avLst/>
            </a:prstGeom>
            <a:noFill/>
          </p:spPr>
          <p:txBody>
            <a:bodyPr wrap="none" rtlCol="0">
              <a:spAutoFit/>
            </a:bodyPr>
            <a:lstStyle/>
            <a:p>
              <a:r>
                <a:rPr lang="en-US"/>
                <a:t>time</a:t>
              </a:r>
            </a:p>
          </p:txBody>
        </p:sp>
        <mc:AlternateContent xmlns:mc="http://schemas.openxmlformats.org/markup-compatibility/2006" xmlns:a14="http://schemas.microsoft.com/office/drawing/2010/main">
          <mc:Choice Requires="a14">
            <p:sp>
              <p:nvSpPr>
                <p:cNvPr id="110" name="TextBox 109"/>
                <p:cNvSpPr txBox="1"/>
                <p:nvPr/>
              </p:nvSpPr>
              <p:spPr>
                <a:xfrm>
                  <a:off x="5175719" y="3990954"/>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110" name="TextBox 109"/>
                <p:cNvSpPr txBox="1">
                  <a:spLocks noRot="1" noChangeAspect="1" noMove="1" noResize="1" noEditPoints="1" noAdjustHandles="1" noChangeArrowheads="1" noChangeShapeType="1" noTextEdit="1"/>
                </p:cNvSpPr>
                <p:nvPr/>
              </p:nvSpPr>
              <p:spPr>
                <a:xfrm>
                  <a:off x="5175719" y="3990954"/>
                  <a:ext cx="412292" cy="400110"/>
                </a:xfrm>
                <a:prstGeom prst="rect">
                  <a:avLst/>
                </a:prstGeom>
                <a:blipFill>
                  <a:blip r:embed="rId4"/>
                  <a:stretch>
                    <a:fillRect r="-9615"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5169443" y="4392034"/>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111" name="TextBox 110"/>
                <p:cNvSpPr txBox="1">
                  <a:spLocks noRot="1" noChangeAspect="1" noMove="1" noResize="1" noEditPoints="1" noAdjustHandles="1" noChangeArrowheads="1" noChangeShapeType="1" noTextEdit="1"/>
                </p:cNvSpPr>
                <p:nvPr/>
              </p:nvSpPr>
              <p:spPr>
                <a:xfrm>
                  <a:off x="5169443" y="4392034"/>
                  <a:ext cx="412292" cy="400110"/>
                </a:xfrm>
                <a:prstGeom prst="rect">
                  <a:avLst/>
                </a:prstGeom>
                <a:blipFill>
                  <a:blip r:embed="rId11"/>
                  <a:stretch>
                    <a:fillRect r="-980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8754050" y="4435332"/>
                  <a:ext cx="42729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𝜓</m:t>
                        </m:r>
                      </m:oMath>
                    </m:oMathPara>
                  </a14:m>
                  <a:endParaRPr lang="en-US" sz="2000"/>
                </a:p>
              </p:txBody>
            </p:sp>
          </mc:Choice>
          <mc:Fallback xmlns="">
            <p:sp>
              <p:nvSpPr>
                <p:cNvPr id="112" name="TextBox 111"/>
                <p:cNvSpPr txBox="1">
                  <a:spLocks noRot="1" noChangeAspect="1" noMove="1" noResize="1" noEditPoints="1" noAdjustHandles="1" noChangeArrowheads="1" noChangeShapeType="1" noTextEdit="1"/>
                </p:cNvSpPr>
                <p:nvPr/>
              </p:nvSpPr>
              <p:spPr>
                <a:xfrm>
                  <a:off x="8754050" y="4435332"/>
                  <a:ext cx="427296" cy="400110"/>
                </a:xfrm>
                <a:prstGeom prst="rect">
                  <a:avLst/>
                </a:prstGeom>
                <a:blipFill>
                  <a:blip r:embed="rId16"/>
                  <a:stretch>
                    <a:fillRect l="-9434" r="-2075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5175745" y="5290649"/>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113" name="TextBox 112"/>
                <p:cNvSpPr txBox="1">
                  <a:spLocks noRot="1" noChangeAspect="1" noMove="1" noResize="1" noEditPoints="1" noAdjustHandles="1" noChangeArrowheads="1" noChangeShapeType="1" noTextEdit="1"/>
                </p:cNvSpPr>
                <p:nvPr/>
              </p:nvSpPr>
              <p:spPr>
                <a:xfrm>
                  <a:off x="5175745" y="5290649"/>
                  <a:ext cx="412292" cy="400110"/>
                </a:xfrm>
                <a:prstGeom prst="rect">
                  <a:avLst/>
                </a:prstGeom>
                <a:blipFill>
                  <a:blip r:embed="rId5"/>
                  <a:stretch>
                    <a:fillRect r="-961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5180855" y="4865007"/>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114" name="TextBox 113"/>
                <p:cNvSpPr txBox="1">
                  <a:spLocks noRot="1" noChangeAspect="1" noMove="1" noResize="1" noEditPoints="1" noAdjustHandles="1" noChangeArrowheads="1" noChangeShapeType="1" noTextEdit="1"/>
                </p:cNvSpPr>
                <p:nvPr/>
              </p:nvSpPr>
              <p:spPr>
                <a:xfrm>
                  <a:off x="5180855" y="4865007"/>
                  <a:ext cx="412292" cy="400110"/>
                </a:xfrm>
                <a:prstGeom prst="rect">
                  <a:avLst/>
                </a:prstGeom>
                <a:blipFill>
                  <a:blip r:embed="rId17"/>
                  <a:stretch>
                    <a:fillRect r="-9615" b="-11111"/>
                  </a:stretch>
                </a:blipFill>
              </p:spPr>
              <p:txBody>
                <a:bodyPr/>
                <a:lstStyle/>
                <a:p>
                  <a:r>
                    <a:rPr lang="en-US">
                      <a:noFill/>
                    </a:rPr>
                    <a:t> </a:t>
                  </a:r>
                </a:p>
              </p:txBody>
            </p:sp>
          </mc:Fallback>
        </mc:AlternateContent>
        <p:cxnSp>
          <p:nvCxnSpPr>
            <p:cNvPr id="115" name="Elbow Connector 114"/>
            <p:cNvCxnSpPr/>
            <p:nvPr/>
          </p:nvCxnSpPr>
          <p:spPr>
            <a:xfrm flipV="1">
              <a:off x="5477609" y="5110678"/>
              <a:ext cx="928037" cy="437049"/>
            </a:xfrm>
            <a:prstGeom prst="bentConnector3">
              <a:avLst>
                <a:gd name="adj1" fmla="val 364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a:off x="6397962" y="5110678"/>
              <a:ext cx="1994640" cy="437049"/>
            </a:xfrm>
            <a:prstGeom prst="bentConnector3">
              <a:avLst>
                <a:gd name="adj1" fmla="val 900"/>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5557988" y="4013423"/>
              <a:ext cx="1462995" cy="1043489"/>
              <a:chOff x="-82593" y="3876915"/>
              <a:chExt cx="1462995" cy="1043489"/>
            </a:xfrm>
          </p:grpSpPr>
          <p:sp>
            <p:nvSpPr>
              <p:cNvPr id="129" name="Freeform 128"/>
              <p:cNvSpPr/>
              <p:nvPr/>
            </p:nvSpPr>
            <p:spPr>
              <a:xfrm>
                <a:off x="155054" y="4122177"/>
                <a:ext cx="1225348" cy="798227"/>
              </a:xfrm>
              <a:custGeom>
                <a:avLst/>
                <a:gdLst>
                  <a:gd name="connsiteX0" fmla="*/ 908050 w 908050"/>
                  <a:gd name="connsiteY0" fmla="*/ 64730 h 680680"/>
                  <a:gd name="connsiteX1" fmla="*/ 762000 w 908050"/>
                  <a:gd name="connsiteY1" fmla="*/ 1230 h 680680"/>
                  <a:gd name="connsiteX2" fmla="*/ 577850 w 908050"/>
                  <a:gd name="connsiteY2" fmla="*/ 39330 h 680680"/>
                  <a:gd name="connsiteX3" fmla="*/ 298450 w 908050"/>
                  <a:gd name="connsiteY3" fmla="*/ 223480 h 680680"/>
                  <a:gd name="connsiteX4" fmla="*/ 0 w 908050"/>
                  <a:gd name="connsiteY4" fmla="*/ 680680 h 680680"/>
                  <a:gd name="connsiteX5" fmla="*/ 0 w 908050"/>
                  <a:gd name="connsiteY5" fmla="*/ 680680 h 680680"/>
                  <a:gd name="connsiteX6" fmla="*/ 0 w 908050"/>
                  <a:gd name="connsiteY6" fmla="*/ 680680 h 680680"/>
                  <a:gd name="connsiteX7" fmla="*/ 0 w 908050"/>
                  <a:gd name="connsiteY7" fmla="*/ 680680 h 68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050" h="680680">
                    <a:moveTo>
                      <a:pt x="908050" y="64730"/>
                    </a:moveTo>
                    <a:cubicBezTo>
                      <a:pt x="862541" y="35096"/>
                      <a:pt x="817033" y="5463"/>
                      <a:pt x="762000" y="1230"/>
                    </a:cubicBezTo>
                    <a:cubicBezTo>
                      <a:pt x="706967" y="-3003"/>
                      <a:pt x="655108" y="2288"/>
                      <a:pt x="577850" y="39330"/>
                    </a:cubicBezTo>
                    <a:cubicBezTo>
                      <a:pt x="500592" y="76372"/>
                      <a:pt x="394758" y="116588"/>
                      <a:pt x="298450" y="223480"/>
                    </a:cubicBezTo>
                    <a:cubicBezTo>
                      <a:pt x="202142" y="330372"/>
                      <a:pt x="0" y="680680"/>
                      <a:pt x="0" y="680680"/>
                    </a:cubicBezTo>
                    <a:lnTo>
                      <a:pt x="0" y="680680"/>
                    </a:lnTo>
                    <a:lnTo>
                      <a:pt x="0" y="680680"/>
                    </a:lnTo>
                    <a:lnTo>
                      <a:pt x="0" y="680680"/>
                    </a:lnTo>
                  </a:path>
                </a:pathLst>
              </a:custGeom>
              <a:noFill/>
              <a:ln w="19050">
                <a:solidFill>
                  <a:srgbClr val="00206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0" name="TextBox 129"/>
                  <p:cNvSpPr txBox="1"/>
                  <p:nvPr/>
                </p:nvSpPr>
                <p:spPr>
                  <a:xfrm rot="20020402">
                    <a:off x="-82593" y="3876915"/>
                    <a:ext cx="975588" cy="46025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solidFill>
                                    <a:srgbClr val="002060"/>
                                  </a:solidFill>
                                  <a:latin typeface="Cambria Math" panose="02040503050406030204" pitchFamily="18" charset="0"/>
                                </a:rPr>
                              </m:ctrlPr>
                            </m:sSubSupPr>
                            <m:e>
                              <m:r>
                                <a:rPr lang="en-US" sz="2000" i="1">
                                  <a:solidFill>
                                    <a:srgbClr val="002060"/>
                                  </a:solidFill>
                                  <a:latin typeface="Cambria Math" panose="02040503050406030204" pitchFamily="18" charset="0"/>
                                </a:rPr>
                                <m:t>𝑡</m:t>
                              </m:r>
                            </m:e>
                            <m:sub>
                              <m:r>
                                <a:rPr lang="en-US" sz="2000" i="1">
                                  <a:solidFill>
                                    <a:srgbClr val="002060"/>
                                  </a:solidFill>
                                  <a:latin typeface="Cambria Math" panose="02040503050406030204" pitchFamily="18" charset="0"/>
                                </a:rPr>
                                <m:t>𝑟</m:t>
                              </m:r>
                            </m:sub>
                            <m:sup>
                              <m:r>
                                <a:rPr lang="en-US" sz="2000" i="1">
                                  <a:solidFill>
                                    <a:srgbClr val="002060"/>
                                  </a:solidFill>
                                  <a:latin typeface="Cambria Math" panose="02040503050406030204" pitchFamily="18" charset="0"/>
                                </a:rPr>
                                <m:t>𝜓</m:t>
                              </m:r>
                            </m:sup>
                          </m:sSubSup>
                          <m:r>
                            <a:rPr lang="en-US" sz="200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3</m:t>
                          </m:r>
                        </m:oMath>
                      </m:oMathPara>
                    </a14:m>
                    <a:endParaRPr lang="en-US" sz="2000">
                      <a:solidFill>
                        <a:srgbClr val="002060"/>
                      </a:solidFill>
                    </a:endParaRPr>
                  </a:p>
                </p:txBody>
              </p:sp>
            </mc:Choice>
            <mc:Fallback xmlns="">
              <p:sp>
                <p:nvSpPr>
                  <p:cNvPr id="130" name="TextBox 129"/>
                  <p:cNvSpPr txBox="1">
                    <a:spLocks noRot="1" noChangeAspect="1" noMove="1" noResize="1" noEditPoints="1" noAdjustHandles="1" noChangeArrowheads="1" noChangeShapeType="1" noTextEdit="1"/>
                  </p:cNvSpPr>
                  <p:nvPr/>
                </p:nvSpPr>
                <p:spPr>
                  <a:xfrm rot="20020402">
                    <a:off x="-82593" y="3876915"/>
                    <a:ext cx="975588" cy="460255"/>
                  </a:xfrm>
                  <a:prstGeom prst="rect">
                    <a:avLst/>
                  </a:prstGeom>
                  <a:blipFill>
                    <a:blip r:embed="rId18"/>
                    <a:stretch>
                      <a:fillRect r="-18841" b="-4505"/>
                    </a:stretch>
                  </a:blipFill>
                  <a:ln>
                    <a:noFill/>
                  </a:ln>
                </p:spPr>
                <p:txBody>
                  <a:bodyPr/>
                  <a:lstStyle/>
                  <a:p>
                    <a:r>
                      <a:rPr lang="en-US">
                        <a:noFill/>
                      </a:rPr>
                      <a:t> </a:t>
                    </a:r>
                  </a:p>
                </p:txBody>
              </p:sp>
            </mc:Fallback>
          </mc:AlternateContent>
        </p:grpSp>
        <p:cxnSp>
          <p:nvCxnSpPr>
            <p:cNvPr id="118" name="Straight Connector 117"/>
            <p:cNvCxnSpPr/>
            <p:nvPr/>
          </p:nvCxnSpPr>
          <p:spPr>
            <a:xfrm>
              <a:off x="7004665" y="4244860"/>
              <a:ext cx="0" cy="2039796"/>
            </a:xfrm>
            <a:prstGeom prst="line">
              <a:avLst/>
            </a:prstGeom>
            <a:ln w="19050">
              <a:solidFill>
                <a:srgbClr val="44546A"/>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155587" y="4248034"/>
              <a:ext cx="0" cy="2039796"/>
            </a:xfrm>
            <a:prstGeom prst="line">
              <a:avLst/>
            </a:prstGeom>
            <a:ln w="19050">
              <a:solidFill>
                <a:srgbClr val="44546A"/>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6857046" y="6187387"/>
                  <a:ext cx="520271" cy="460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solidFill>
                                  <a:srgbClr val="44546A"/>
                                </a:solidFill>
                                <a:latin typeface="Cambria Math" panose="02040503050406030204" pitchFamily="18" charset="0"/>
                              </a:rPr>
                            </m:ctrlPr>
                          </m:sSubSupPr>
                          <m:e>
                            <m:r>
                              <a:rPr lang="en-US" sz="2000" i="1">
                                <a:solidFill>
                                  <a:srgbClr val="44546A"/>
                                </a:solidFill>
                                <a:latin typeface="Cambria Math" panose="02040503050406030204" pitchFamily="18" charset="0"/>
                              </a:rPr>
                              <m:t>𝑡</m:t>
                            </m:r>
                          </m:e>
                          <m:sub>
                            <m:r>
                              <a:rPr lang="en-US" sz="2000" i="1">
                                <a:solidFill>
                                  <a:srgbClr val="44546A"/>
                                </a:solidFill>
                                <a:latin typeface="Cambria Math" panose="02040503050406030204" pitchFamily="18" charset="0"/>
                              </a:rPr>
                              <m:t>𝑟</m:t>
                            </m:r>
                          </m:sub>
                          <m:sup>
                            <m:r>
                              <a:rPr lang="en-US" sz="2000" i="1">
                                <a:solidFill>
                                  <a:srgbClr val="44546A"/>
                                </a:solidFill>
                                <a:latin typeface="Cambria Math" panose="02040503050406030204" pitchFamily="18" charset="0"/>
                              </a:rPr>
                              <m:t>𝜓</m:t>
                            </m:r>
                          </m:sup>
                        </m:sSubSup>
                      </m:oMath>
                    </m:oMathPara>
                  </a14:m>
                  <a:endParaRPr lang="en-US" sz="2000"/>
                </a:p>
              </p:txBody>
            </p:sp>
          </mc:Choice>
          <mc:Fallback xmlns="">
            <p:sp>
              <p:nvSpPr>
                <p:cNvPr id="120" name="TextBox 119"/>
                <p:cNvSpPr txBox="1">
                  <a:spLocks noRot="1" noChangeAspect="1" noMove="1" noResize="1" noEditPoints="1" noAdjustHandles="1" noChangeArrowheads="1" noChangeShapeType="1" noTextEdit="1"/>
                </p:cNvSpPr>
                <p:nvPr/>
              </p:nvSpPr>
              <p:spPr>
                <a:xfrm>
                  <a:off x="6857046" y="6187387"/>
                  <a:ext cx="520271" cy="460254"/>
                </a:xfrm>
                <a:prstGeom prst="rect">
                  <a:avLst/>
                </a:prstGeom>
                <a:blipFill>
                  <a:blip r:embed="rId19"/>
                  <a:stretch>
                    <a:fillRect r="-13846" b="-20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8012729" y="6177755"/>
                  <a:ext cx="520271" cy="513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solidFill>
                                  <a:srgbClr val="44546A"/>
                                </a:solidFill>
                                <a:latin typeface="Cambria Math" panose="02040503050406030204" pitchFamily="18" charset="0"/>
                              </a:rPr>
                            </m:ctrlPr>
                          </m:sSubSupPr>
                          <m:e>
                            <m:r>
                              <a:rPr lang="en-US" sz="2000" i="1">
                                <a:solidFill>
                                  <a:srgbClr val="44546A"/>
                                </a:solidFill>
                                <a:latin typeface="Cambria Math" panose="02040503050406030204" pitchFamily="18" charset="0"/>
                              </a:rPr>
                              <m:t>𝑡</m:t>
                            </m:r>
                          </m:e>
                          <m:sub>
                            <m:r>
                              <a:rPr lang="en-US" sz="2000" i="1">
                                <a:solidFill>
                                  <a:srgbClr val="44546A"/>
                                </a:solidFill>
                                <a:latin typeface="Cambria Math" panose="02040503050406030204" pitchFamily="18" charset="0"/>
                              </a:rPr>
                              <m:t>𝑓</m:t>
                            </m:r>
                          </m:sub>
                          <m:sup>
                            <m:r>
                              <a:rPr lang="en-US" sz="2000" i="1">
                                <a:solidFill>
                                  <a:srgbClr val="44546A"/>
                                </a:solidFill>
                                <a:latin typeface="Cambria Math" panose="02040503050406030204" pitchFamily="18" charset="0"/>
                              </a:rPr>
                              <m:t>𝜓</m:t>
                            </m:r>
                          </m:sup>
                        </m:sSubSup>
                      </m:oMath>
                    </m:oMathPara>
                  </a14:m>
                  <a:endParaRPr lang="en-US" sz="2000"/>
                </a:p>
              </p:txBody>
            </p:sp>
          </mc:Choice>
          <mc:Fallback xmlns="">
            <p:sp>
              <p:nvSpPr>
                <p:cNvPr id="121" name="TextBox 120"/>
                <p:cNvSpPr txBox="1">
                  <a:spLocks noRot="1" noChangeAspect="1" noMove="1" noResize="1" noEditPoints="1" noAdjustHandles="1" noChangeArrowheads="1" noChangeShapeType="1" noTextEdit="1"/>
                </p:cNvSpPr>
                <p:nvPr/>
              </p:nvSpPr>
              <p:spPr>
                <a:xfrm>
                  <a:off x="8012729" y="6177755"/>
                  <a:ext cx="520271" cy="513859"/>
                </a:xfrm>
                <a:prstGeom prst="rect">
                  <a:avLst/>
                </a:prstGeom>
                <a:blipFill>
                  <a:blip r:embed="rId20"/>
                  <a:stretch>
                    <a:fillRect r="-12308" b="-30000"/>
                  </a:stretch>
                </a:blipFill>
              </p:spPr>
              <p:txBody>
                <a:bodyPr/>
                <a:lstStyle/>
                <a:p>
                  <a:r>
                    <a:rPr lang="en-US">
                      <a:noFill/>
                    </a:rPr>
                    <a:t> </a:t>
                  </a:r>
                </a:p>
              </p:txBody>
            </p:sp>
          </mc:Fallback>
        </mc:AlternateContent>
        <p:cxnSp>
          <p:nvCxnSpPr>
            <p:cNvPr id="122" name="Straight Connector 121"/>
            <p:cNvCxnSpPr/>
            <p:nvPr/>
          </p:nvCxnSpPr>
          <p:spPr>
            <a:xfrm>
              <a:off x="5816788" y="4906793"/>
              <a:ext cx="0" cy="1393208"/>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6474520" y="4300454"/>
              <a:ext cx="1695236" cy="959872"/>
              <a:chOff x="7678085" y="4302491"/>
              <a:chExt cx="1695236" cy="959872"/>
            </a:xfrm>
          </p:grpSpPr>
          <mc:AlternateContent xmlns:mc="http://schemas.openxmlformats.org/markup-compatibility/2006" xmlns:a14="http://schemas.microsoft.com/office/drawing/2010/main">
            <mc:Choice Requires="a14">
              <p:sp>
                <p:nvSpPr>
                  <p:cNvPr id="127" name="TextBox 126"/>
                  <p:cNvSpPr txBox="1"/>
                  <p:nvPr/>
                </p:nvSpPr>
                <p:spPr>
                  <a:xfrm rot="20020402">
                    <a:off x="7701689" y="4748504"/>
                    <a:ext cx="982961" cy="51385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𝑡</m:t>
                              </m:r>
                            </m:e>
                            <m:sub>
                              <m:r>
                                <a:rPr lang="en-US" sz="2000" i="1">
                                  <a:solidFill>
                                    <a:srgbClr val="FF0000"/>
                                  </a:solidFill>
                                  <a:latin typeface="Cambria Math" panose="02040503050406030204" pitchFamily="18" charset="0"/>
                                </a:rPr>
                                <m:t>𝑓</m:t>
                              </m:r>
                            </m:sub>
                            <m:sup>
                              <m:r>
                                <a:rPr lang="en-US" sz="2000" i="1">
                                  <a:solidFill>
                                    <a:srgbClr val="FF0000"/>
                                  </a:solidFill>
                                  <a:latin typeface="Cambria Math" panose="02040503050406030204" pitchFamily="18" charset="0"/>
                                </a:rPr>
                                <m:t>𝜓</m:t>
                              </m:r>
                            </m:sup>
                          </m:sSubSup>
                          <m:r>
                            <a:rPr lang="en-US" sz="2000" i="1">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8</m:t>
                          </m:r>
                        </m:oMath>
                      </m:oMathPara>
                    </a14:m>
                    <a:endParaRPr lang="en-US" sz="2000">
                      <a:solidFill>
                        <a:srgbClr val="FF0000"/>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rot="20020402">
                    <a:off x="7701689" y="4748504"/>
                    <a:ext cx="982961" cy="513859"/>
                  </a:xfrm>
                  <a:prstGeom prst="rect">
                    <a:avLst/>
                  </a:prstGeom>
                  <a:blipFill>
                    <a:blip r:embed="rId21"/>
                    <a:stretch>
                      <a:fillRect r="-15493" b="-10256"/>
                    </a:stretch>
                  </a:blipFill>
                  <a:ln>
                    <a:noFill/>
                  </a:ln>
                </p:spPr>
                <p:txBody>
                  <a:bodyPr/>
                  <a:lstStyle/>
                  <a:p>
                    <a:r>
                      <a:rPr lang="en-US">
                        <a:noFill/>
                      </a:rPr>
                      <a:t> </a:t>
                    </a:r>
                  </a:p>
                </p:txBody>
              </p:sp>
            </mc:Fallback>
          </mc:AlternateContent>
          <p:sp>
            <p:nvSpPr>
              <p:cNvPr id="128" name="Freeform 127"/>
              <p:cNvSpPr/>
              <p:nvPr/>
            </p:nvSpPr>
            <p:spPr>
              <a:xfrm>
                <a:off x="7678085" y="4302491"/>
                <a:ext cx="1695236" cy="821486"/>
              </a:xfrm>
              <a:custGeom>
                <a:avLst/>
                <a:gdLst>
                  <a:gd name="connsiteX0" fmla="*/ 908050 w 908050"/>
                  <a:gd name="connsiteY0" fmla="*/ 64730 h 680680"/>
                  <a:gd name="connsiteX1" fmla="*/ 762000 w 908050"/>
                  <a:gd name="connsiteY1" fmla="*/ 1230 h 680680"/>
                  <a:gd name="connsiteX2" fmla="*/ 577850 w 908050"/>
                  <a:gd name="connsiteY2" fmla="*/ 39330 h 680680"/>
                  <a:gd name="connsiteX3" fmla="*/ 298450 w 908050"/>
                  <a:gd name="connsiteY3" fmla="*/ 223480 h 680680"/>
                  <a:gd name="connsiteX4" fmla="*/ 0 w 908050"/>
                  <a:gd name="connsiteY4" fmla="*/ 680680 h 680680"/>
                  <a:gd name="connsiteX5" fmla="*/ 0 w 908050"/>
                  <a:gd name="connsiteY5" fmla="*/ 680680 h 680680"/>
                  <a:gd name="connsiteX6" fmla="*/ 0 w 908050"/>
                  <a:gd name="connsiteY6" fmla="*/ 680680 h 680680"/>
                  <a:gd name="connsiteX7" fmla="*/ 0 w 908050"/>
                  <a:gd name="connsiteY7" fmla="*/ 680680 h 68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050" h="680680">
                    <a:moveTo>
                      <a:pt x="908050" y="64730"/>
                    </a:moveTo>
                    <a:cubicBezTo>
                      <a:pt x="862541" y="35096"/>
                      <a:pt x="817033" y="5463"/>
                      <a:pt x="762000" y="1230"/>
                    </a:cubicBezTo>
                    <a:cubicBezTo>
                      <a:pt x="706967" y="-3003"/>
                      <a:pt x="655108" y="2288"/>
                      <a:pt x="577850" y="39330"/>
                    </a:cubicBezTo>
                    <a:cubicBezTo>
                      <a:pt x="500592" y="76372"/>
                      <a:pt x="394758" y="116588"/>
                      <a:pt x="298450" y="223480"/>
                    </a:cubicBezTo>
                    <a:cubicBezTo>
                      <a:pt x="202142" y="330372"/>
                      <a:pt x="0" y="680680"/>
                      <a:pt x="0" y="680680"/>
                    </a:cubicBezTo>
                    <a:lnTo>
                      <a:pt x="0" y="680680"/>
                    </a:lnTo>
                    <a:lnTo>
                      <a:pt x="0" y="680680"/>
                    </a:lnTo>
                    <a:lnTo>
                      <a:pt x="0" y="680680"/>
                    </a:lnTo>
                  </a:path>
                </a:pathLst>
              </a:custGeom>
              <a:noFill/>
              <a:ln w="1905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grpSp>
        <mc:AlternateContent xmlns:mc="http://schemas.openxmlformats.org/markup-compatibility/2006" xmlns:a14="http://schemas.microsoft.com/office/drawing/2010/main">
          <mc:Choice Requires="a14">
            <p:sp>
              <p:nvSpPr>
                <p:cNvPr id="126" name="TextBox 125"/>
                <p:cNvSpPr txBox="1"/>
                <p:nvPr/>
              </p:nvSpPr>
              <p:spPr>
                <a:xfrm>
                  <a:off x="8373745" y="5427197"/>
                  <a:ext cx="1014573"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m:t>
                            </m:r>
                          </m:e>
                          <m:sub>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8</m:t>
                                </m:r>
                              </m:e>
                            </m:d>
                          </m:sub>
                        </m:sSub>
                        <m:r>
                          <a:rPr lang="en-US" sz="2000" i="1">
                            <a:latin typeface="Cambria Math" panose="02040503050406030204" pitchFamily="18" charset="0"/>
                          </a:rPr>
                          <m:t>𝜓</m:t>
                        </m:r>
                      </m:oMath>
                    </m:oMathPara>
                  </a14:m>
                  <a:endParaRPr lang="en-US" sz="2000"/>
                </a:p>
              </p:txBody>
            </p:sp>
          </mc:Choice>
          <mc:Fallback xmlns="">
            <p:sp>
              <p:nvSpPr>
                <p:cNvPr id="126" name="TextBox 125"/>
                <p:cNvSpPr txBox="1">
                  <a:spLocks noRot="1" noChangeAspect="1" noMove="1" noResize="1" noEditPoints="1" noAdjustHandles="1" noChangeArrowheads="1" noChangeShapeType="1" noTextEdit="1"/>
                </p:cNvSpPr>
                <p:nvPr/>
              </p:nvSpPr>
              <p:spPr>
                <a:xfrm>
                  <a:off x="8373745" y="5427197"/>
                  <a:ext cx="1014573" cy="422039"/>
                </a:xfrm>
                <a:prstGeom prst="rect">
                  <a:avLst/>
                </a:prstGeom>
                <a:blipFill>
                  <a:blip r:embed="rId22"/>
                  <a:stretch>
                    <a:fillRect r="-23622" b="-35714"/>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33699D81-332D-4061-9BBA-0A55A3D9A96B}"/>
              </a:ext>
            </a:extLst>
          </p:cNvPr>
          <p:cNvSpPr>
            <a:spLocks noGrp="1"/>
          </p:cNvSpPr>
          <p:nvPr>
            <p:ph type="sldNum" sz="quarter" idx="12"/>
          </p:nvPr>
        </p:nvSpPr>
        <p:spPr/>
        <p:txBody>
          <a:bodyPr/>
          <a:lstStyle/>
          <a:p>
            <a:fld id="{E8F92A37-2A0B-8E4C-9ABC-FE271A1E1749}" type="slidenum">
              <a:rPr lang="en-US" smtClean="0"/>
              <a:t>16</a:t>
            </a:fld>
            <a:endParaRPr lang="en-US"/>
          </a:p>
        </p:txBody>
      </p:sp>
    </p:spTree>
    <p:extLst>
      <p:ext uri="{BB962C8B-B14F-4D97-AF65-F5344CB8AC3E}">
        <p14:creationId xmlns:p14="http://schemas.microsoft.com/office/powerpoint/2010/main" val="27701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2113341" cy="685800"/>
          </a:xfrm>
        </p:spPr>
        <p:txBody>
          <a:bodyPr/>
          <a:lstStyle/>
          <a:p>
            <a:r>
              <a:rPr lang="en-US" sz="3100"/>
              <a:t>Existing Monitoring Approaches are Compute and Resource Intensive</a:t>
            </a:r>
          </a:p>
        </p:txBody>
      </p:sp>
      <p:grpSp>
        <p:nvGrpSpPr>
          <p:cNvPr id="85" name="Group 84"/>
          <p:cNvGrpSpPr/>
          <p:nvPr/>
        </p:nvGrpSpPr>
        <p:grpSpPr>
          <a:xfrm>
            <a:off x="5872034" y="1294206"/>
            <a:ext cx="3546252" cy="2121268"/>
            <a:chOff x="5060048" y="1226536"/>
            <a:chExt cx="4709440" cy="2801454"/>
          </a:xfrm>
        </p:grpSpPr>
        <p:grpSp>
          <p:nvGrpSpPr>
            <p:cNvPr id="5" name="Group 4"/>
            <p:cNvGrpSpPr/>
            <p:nvPr/>
          </p:nvGrpSpPr>
          <p:grpSpPr>
            <a:xfrm>
              <a:off x="5399233" y="1226536"/>
              <a:ext cx="3569470" cy="2286219"/>
              <a:chOff x="2732762" y="1006901"/>
              <a:chExt cx="3569470" cy="2286219"/>
            </a:xfrm>
          </p:grpSpPr>
          <p:cxnSp>
            <p:nvCxnSpPr>
              <p:cNvPr id="6" name="Straight Arrow Connector 5"/>
              <p:cNvCxnSpPr/>
              <p:nvPr/>
            </p:nvCxnSpPr>
            <p:spPr>
              <a:xfrm flipV="1">
                <a:off x="2732762" y="1006901"/>
                <a:ext cx="0" cy="228621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734231" y="3267850"/>
                <a:ext cx="3568001" cy="81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8392687" y="3453468"/>
              <a:ext cx="614271" cy="369332"/>
            </a:xfrm>
            <a:prstGeom prst="rect">
              <a:avLst/>
            </a:prstGeom>
            <a:noFill/>
          </p:spPr>
          <p:txBody>
            <a:bodyPr wrap="none" rtlCol="0">
              <a:spAutoFit/>
            </a:bodyPr>
            <a:lstStyle/>
            <a:p>
              <a:r>
                <a:rPr lang="en-US"/>
                <a:t>time</a:t>
              </a:r>
            </a:p>
          </p:txBody>
        </p:sp>
        <p:grpSp>
          <p:nvGrpSpPr>
            <p:cNvPr id="9" name="Group 8"/>
            <p:cNvGrpSpPr/>
            <p:nvPr/>
          </p:nvGrpSpPr>
          <p:grpSpPr>
            <a:xfrm>
              <a:off x="5060048" y="1295285"/>
              <a:ext cx="3659567" cy="847424"/>
              <a:chOff x="2393577" y="1075650"/>
              <a:chExt cx="3659567" cy="847424"/>
            </a:xfrm>
          </p:grpSpPr>
          <p:grpSp>
            <p:nvGrpSpPr>
              <p:cNvPr id="10" name="Group 9"/>
              <p:cNvGrpSpPr/>
              <p:nvPr/>
            </p:nvGrpSpPr>
            <p:grpSpPr>
              <a:xfrm>
                <a:off x="2732762" y="1250038"/>
                <a:ext cx="3320382" cy="437049"/>
                <a:chOff x="1447825" y="1359788"/>
                <a:chExt cx="2971921" cy="419100"/>
              </a:xfrm>
            </p:grpSpPr>
            <p:cxnSp>
              <p:nvCxnSpPr>
                <p:cNvPr id="13" name="Elbow Connector 12"/>
                <p:cNvCxnSpPr/>
                <p:nvPr/>
              </p:nvCxnSpPr>
              <p:spPr>
                <a:xfrm flipV="1">
                  <a:off x="1447825" y="1359788"/>
                  <a:ext cx="1501115" cy="419100"/>
                </a:xfrm>
                <a:prstGeom prst="bentConnector3">
                  <a:avLst>
                    <a:gd name="adj1" fmla="val 82327"/>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2944282" y="1359788"/>
                  <a:ext cx="1475464" cy="419100"/>
                </a:xfrm>
                <a:prstGeom prst="bentConnector3">
                  <a:avLst>
                    <a:gd name="adj1" fmla="val 60257"/>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p:cNvSpPr txBox="1"/>
                  <p:nvPr/>
                </p:nvSpPr>
                <p:spPr>
                  <a:xfrm>
                    <a:off x="2393577" y="1075650"/>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11" name="TextBox 10"/>
                  <p:cNvSpPr txBox="1">
                    <a:spLocks noRot="1" noChangeAspect="1" noMove="1" noResize="1" noEditPoints="1" noAdjustHandles="1" noChangeArrowheads="1" noChangeShapeType="1" noTextEdit="1"/>
                  </p:cNvSpPr>
                  <p:nvPr/>
                </p:nvSpPr>
                <p:spPr>
                  <a:xfrm>
                    <a:off x="2393577" y="1075650"/>
                    <a:ext cx="412293" cy="400110"/>
                  </a:xfrm>
                  <a:prstGeom prst="rect">
                    <a:avLst/>
                  </a:prstGeom>
                  <a:blipFill>
                    <a:blip r:embed="rId3"/>
                    <a:stretch>
                      <a:fillRect r="-1176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93577" y="1522964"/>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12" name="TextBox 11"/>
                  <p:cNvSpPr txBox="1">
                    <a:spLocks noRot="1" noChangeAspect="1" noMove="1" noResize="1" noEditPoints="1" noAdjustHandles="1" noChangeArrowheads="1" noChangeShapeType="1" noTextEdit="1"/>
                  </p:cNvSpPr>
                  <p:nvPr/>
                </p:nvSpPr>
                <p:spPr>
                  <a:xfrm>
                    <a:off x="2393577" y="1522964"/>
                    <a:ext cx="412293" cy="400110"/>
                  </a:xfrm>
                  <a:prstGeom prst="rect">
                    <a:avLst/>
                  </a:prstGeom>
                  <a:blipFill>
                    <a:blip r:embed="rId4"/>
                    <a:stretch>
                      <a:fillRect r="-11765"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p:cNvSpPr txBox="1"/>
                <p:nvPr/>
              </p:nvSpPr>
              <p:spPr>
                <a:xfrm>
                  <a:off x="8754914" y="2312196"/>
                  <a:ext cx="1014574"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m:t>
                            </m:r>
                          </m:e>
                          <m:sub>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8</m:t>
                                </m:r>
                              </m:e>
                            </m:d>
                          </m:sub>
                        </m:sSub>
                        <m:r>
                          <a:rPr lang="en-US" sz="2000" i="1">
                            <a:latin typeface="Cambria Math" panose="02040503050406030204" pitchFamily="18" charset="0"/>
                          </a:rPr>
                          <m:t>𝜓</m:t>
                        </m:r>
                      </m:oMath>
                    </m:oMathPara>
                  </a14:m>
                  <a:endParaRPr lang="en-US" sz="2000"/>
                </a:p>
              </p:txBody>
            </p:sp>
          </mc:Choice>
          <mc:Fallback xmlns="">
            <p:sp>
              <p:nvSpPr>
                <p:cNvPr id="15" name="TextBox 14"/>
                <p:cNvSpPr txBox="1">
                  <a:spLocks noRot="1" noChangeAspect="1" noMove="1" noResize="1" noEditPoints="1" noAdjustHandles="1" noChangeArrowheads="1" noChangeShapeType="1" noTextEdit="1"/>
                </p:cNvSpPr>
                <p:nvPr/>
              </p:nvSpPr>
              <p:spPr>
                <a:xfrm>
                  <a:off x="8754914" y="2312196"/>
                  <a:ext cx="1014574" cy="422039"/>
                </a:xfrm>
                <a:prstGeom prst="rect">
                  <a:avLst/>
                </a:prstGeom>
                <a:blipFill>
                  <a:blip r:embed="rId5"/>
                  <a:stretch>
                    <a:fillRect r="-24800" b="-43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39102" y="1317386"/>
                  <a:ext cx="4272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𝜓</m:t>
                        </m:r>
                      </m:oMath>
                    </m:oMathPara>
                  </a14:m>
                  <a:endParaRPr lang="en-US" sz="2000"/>
                </a:p>
              </p:txBody>
            </p:sp>
          </mc:Choice>
          <mc:Fallback xmlns="">
            <p:sp>
              <p:nvSpPr>
                <p:cNvPr id="16" name="TextBox 15"/>
                <p:cNvSpPr txBox="1">
                  <a:spLocks noRot="1" noChangeAspect="1" noMove="1" noResize="1" noEditPoints="1" noAdjustHandles="1" noChangeArrowheads="1" noChangeShapeType="1" noTextEdit="1"/>
                </p:cNvSpPr>
                <p:nvPr/>
              </p:nvSpPr>
              <p:spPr>
                <a:xfrm>
                  <a:off x="8639102" y="1317386"/>
                  <a:ext cx="427297" cy="400110"/>
                </a:xfrm>
                <a:prstGeom prst="rect">
                  <a:avLst/>
                </a:prstGeom>
                <a:blipFill>
                  <a:blip r:embed="rId6"/>
                  <a:stretch>
                    <a:fillRect l="-7547" r="-22642" b="-53061"/>
                  </a:stretch>
                </a:blipFill>
              </p:spPr>
              <p:txBody>
                <a:bodyPr/>
                <a:lstStyle/>
                <a:p>
                  <a:r>
                    <a:rPr lang="en-US">
                      <a:noFill/>
                    </a:rPr>
                    <a:t> </a:t>
                  </a:r>
                </a:p>
              </p:txBody>
            </p:sp>
          </mc:Fallback>
        </mc:AlternateContent>
        <p:cxnSp>
          <p:nvCxnSpPr>
            <p:cNvPr id="17" name="Straight Connector 16"/>
            <p:cNvCxnSpPr/>
            <p:nvPr/>
          </p:nvCxnSpPr>
          <p:spPr>
            <a:xfrm>
              <a:off x="6781788" y="1471457"/>
              <a:ext cx="0" cy="224377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661580" y="3442633"/>
              <a:ext cx="472052" cy="585357"/>
              <a:chOff x="2905459" y="3222998"/>
              <a:chExt cx="472052" cy="585357"/>
            </a:xfrm>
          </p:grpSpPr>
          <mc:AlternateContent xmlns:mc="http://schemas.openxmlformats.org/markup-compatibility/2006" xmlns:a14="http://schemas.microsoft.com/office/drawing/2010/main">
            <mc:Choice Requires="a14">
              <p:sp>
                <p:nvSpPr>
                  <p:cNvPr id="19" name="TextBox 18"/>
                  <p:cNvSpPr txBox="1"/>
                  <p:nvPr/>
                </p:nvSpPr>
                <p:spPr>
                  <a:xfrm>
                    <a:off x="2905459" y="3408245"/>
                    <a:ext cx="47205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70C0"/>
                                  </a:solidFill>
                                  <a:latin typeface="Cambria Math" panose="02040503050406030204" pitchFamily="18" charset="0"/>
                                </a:rPr>
                              </m:ctrlPr>
                            </m:sSubPr>
                            <m:e>
                              <m:r>
                                <a:rPr lang="en-US" sz="200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2</m:t>
                              </m:r>
                            </m:sub>
                          </m:sSub>
                        </m:oMath>
                      </m:oMathPara>
                    </a14:m>
                    <a:endParaRPr lang="en-US" sz="2000">
                      <a:solidFill>
                        <a:srgbClr val="0070C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905459" y="3408245"/>
                    <a:ext cx="472052" cy="400110"/>
                  </a:xfrm>
                  <a:prstGeom prst="rect">
                    <a:avLst/>
                  </a:prstGeom>
                  <a:blipFill>
                    <a:blip r:embed="rId7"/>
                    <a:stretch>
                      <a:fillRect r="-1724" b="-34694"/>
                    </a:stretch>
                  </a:blipFill>
                </p:spPr>
                <p:txBody>
                  <a:bodyPr/>
                  <a:lstStyle/>
                  <a:p>
                    <a:r>
                      <a:rPr lang="en-US">
                        <a:noFill/>
                      </a:rPr>
                      <a:t> </a:t>
                    </a:r>
                  </a:p>
                </p:txBody>
              </p:sp>
            </mc:Fallback>
          </mc:AlternateContent>
          <p:cxnSp>
            <p:nvCxnSpPr>
              <p:cNvPr id="20" name="Straight Connector 19"/>
              <p:cNvCxnSpPr/>
              <p:nvPr/>
            </p:nvCxnSpPr>
            <p:spPr>
              <a:xfrm>
                <a:off x="3085626" y="3222998"/>
                <a:ext cx="0" cy="12858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404640" y="2433578"/>
              <a:ext cx="2809119" cy="437049"/>
              <a:chOff x="2738169" y="2142225"/>
              <a:chExt cx="2809119" cy="437049"/>
            </a:xfrm>
          </p:grpSpPr>
          <p:cxnSp>
            <p:nvCxnSpPr>
              <p:cNvPr id="22" name="Elbow Connector 21"/>
              <p:cNvCxnSpPr/>
              <p:nvPr/>
            </p:nvCxnSpPr>
            <p:spPr>
              <a:xfrm flipV="1">
                <a:off x="2738169" y="2142225"/>
                <a:ext cx="1041360" cy="437049"/>
              </a:xfrm>
              <a:prstGeom prst="bentConnector3">
                <a:avLst>
                  <a:gd name="adj1" fmla="val 40242"/>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3733980" y="2142225"/>
                <a:ext cx="1813308" cy="437049"/>
              </a:xfrm>
              <a:prstGeom prst="bentConnector3">
                <a:avLst>
                  <a:gd name="adj1" fmla="val 1492"/>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431652" y="1404859"/>
              <a:ext cx="848373" cy="2501048"/>
              <a:chOff x="3675529" y="1185225"/>
              <a:chExt cx="848373" cy="2501048"/>
            </a:xfrm>
          </p:grpSpPr>
          <p:cxnSp>
            <p:nvCxnSpPr>
              <p:cNvPr id="25" name="Straight Connector 24"/>
              <p:cNvCxnSpPr/>
              <p:nvPr/>
            </p:nvCxnSpPr>
            <p:spPr>
              <a:xfrm>
                <a:off x="4027335" y="1185225"/>
                <a:ext cx="0" cy="22437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3675529" y="3316941"/>
                    <a:ext cx="8483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+3</m:t>
                          </m:r>
                        </m:oMath>
                      </m:oMathPara>
                    </a14:m>
                    <a:endParaRPr lang="en-US"/>
                  </a:p>
                </p:txBody>
              </p:sp>
            </mc:Choice>
            <mc:Fallback xmlns="">
              <p:sp>
                <p:nvSpPr>
                  <p:cNvPr id="26" name="TextBox 25"/>
                  <p:cNvSpPr txBox="1">
                    <a:spLocks noRot="1" noChangeAspect="1" noMove="1" noResize="1" noEditPoints="1" noAdjustHandles="1" noChangeArrowheads="1" noChangeShapeType="1" noTextEdit="1"/>
                  </p:cNvSpPr>
                  <p:nvPr/>
                </p:nvSpPr>
                <p:spPr>
                  <a:xfrm>
                    <a:off x="3675529" y="3316941"/>
                    <a:ext cx="848373" cy="369332"/>
                  </a:xfrm>
                  <a:prstGeom prst="rect">
                    <a:avLst/>
                  </a:prstGeom>
                  <a:blipFill>
                    <a:blip r:embed="rId8"/>
                    <a:stretch>
                      <a:fillRect r="-21154" b="-30435"/>
                    </a:stretch>
                  </a:blipFill>
                </p:spPr>
                <p:txBody>
                  <a:bodyPr/>
                  <a:lstStyle/>
                  <a:p>
                    <a:r>
                      <a:rPr lang="en-US">
                        <a:noFill/>
                      </a:rPr>
                      <a:t> </a:t>
                    </a:r>
                  </a:p>
                </p:txBody>
              </p:sp>
            </mc:Fallback>
          </mc:AlternateContent>
        </p:grpSp>
        <p:grpSp>
          <p:nvGrpSpPr>
            <p:cNvPr id="27" name="Group 26"/>
            <p:cNvGrpSpPr/>
            <p:nvPr/>
          </p:nvGrpSpPr>
          <p:grpSpPr>
            <a:xfrm>
              <a:off x="7507415" y="1404860"/>
              <a:ext cx="844590" cy="2501048"/>
              <a:chOff x="4751294" y="1185225"/>
              <a:chExt cx="844590" cy="2501048"/>
            </a:xfrm>
          </p:grpSpPr>
          <p:cxnSp>
            <p:nvCxnSpPr>
              <p:cNvPr id="28" name="Straight Connector 27"/>
              <p:cNvCxnSpPr/>
              <p:nvPr/>
            </p:nvCxnSpPr>
            <p:spPr>
              <a:xfrm>
                <a:off x="5112065" y="1185225"/>
                <a:ext cx="0" cy="22437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4751294" y="3316941"/>
                    <a:ext cx="84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m:oMathPara>
                    </a14:m>
                    <a:endParaRPr lang="en-US"/>
                  </a:p>
                </p:txBody>
              </p:sp>
            </mc:Choice>
            <mc:Fallback xmlns="">
              <p:sp>
                <p:nvSpPr>
                  <p:cNvPr id="29" name="TextBox 28"/>
                  <p:cNvSpPr txBox="1">
                    <a:spLocks noRot="1" noChangeAspect="1" noMove="1" noResize="1" noEditPoints="1" noAdjustHandles="1" noChangeArrowheads="1" noChangeShapeType="1" noTextEdit="1"/>
                  </p:cNvSpPr>
                  <p:nvPr/>
                </p:nvSpPr>
                <p:spPr>
                  <a:xfrm>
                    <a:off x="4751294" y="3316941"/>
                    <a:ext cx="844590" cy="369332"/>
                  </a:xfrm>
                  <a:prstGeom prst="rect">
                    <a:avLst/>
                  </a:prstGeom>
                  <a:blipFill>
                    <a:blip r:embed="rId9"/>
                    <a:stretch>
                      <a:fillRect r="-21154" b="-30435"/>
                    </a:stretch>
                  </a:blipFill>
                </p:spPr>
                <p:txBody>
                  <a:bodyPr/>
                  <a:lstStyle/>
                  <a:p>
                    <a:r>
                      <a:rPr lang="en-US">
                        <a:noFill/>
                      </a:rPr>
                      <a:t> </a:t>
                    </a:r>
                  </a:p>
                </p:txBody>
              </p:sp>
            </mc:Fallback>
          </mc:AlternateContent>
        </p:grpSp>
        <p:cxnSp>
          <p:nvCxnSpPr>
            <p:cNvPr id="30" name="Straight Connector 29"/>
            <p:cNvCxnSpPr/>
            <p:nvPr/>
          </p:nvCxnSpPr>
          <p:spPr>
            <a:xfrm>
              <a:off x="6837246" y="1389002"/>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917924" y="1388998"/>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007572" y="1389002"/>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79291" y="1388997"/>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59976" y="1389003"/>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31692" y="1389004"/>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303410" y="1398941"/>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84091" y="1389973"/>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464775" y="1381009"/>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54423" y="1389972"/>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626141" y="1389976"/>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697858" y="1389971"/>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769576" y="1381011"/>
              <a:ext cx="0" cy="2156223"/>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68188" y="1360038"/>
              <a:ext cx="0" cy="2243775"/>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5069013" y="2589842"/>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44" name="TextBox 43"/>
                <p:cNvSpPr txBox="1">
                  <a:spLocks noRot="1" noChangeAspect="1" noMove="1" noResize="1" noEditPoints="1" noAdjustHandles="1" noChangeArrowheads="1" noChangeShapeType="1" noTextEdit="1"/>
                </p:cNvSpPr>
                <p:nvPr/>
              </p:nvSpPr>
              <p:spPr>
                <a:xfrm>
                  <a:off x="5069013" y="2589842"/>
                  <a:ext cx="412293" cy="400110"/>
                </a:xfrm>
                <a:prstGeom prst="rect">
                  <a:avLst/>
                </a:prstGeom>
                <a:blipFill>
                  <a:blip r:embed="rId10"/>
                  <a:stretch>
                    <a:fillRect r="-11765"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5069013" y="2200160"/>
                  <a:ext cx="4122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45" name="TextBox 44"/>
                <p:cNvSpPr txBox="1">
                  <a:spLocks noRot="1" noChangeAspect="1" noMove="1" noResize="1" noEditPoints="1" noAdjustHandles="1" noChangeArrowheads="1" noChangeShapeType="1" noTextEdit="1"/>
                </p:cNvSpPr>
                <p:nvPr/>
              </p:nvSpPr>
              <p:spPr>
                <a:xfrm>
                  <a:off x="5069013" y="2200160"/>
                  <a:ext cx="412293" cy="400110"/>
                </a:xfrm>
                <a:prstGeom prst="rect">
                  <a:avLst/>
                </a:prstGeom>
                <a:blipFill>
                  <a:blip r:embed="rId11"/>
                  <a:stretch>
                    <a:fillRect r="-11765" b="-20000"/>
                  </a:stretch>
                </a:blipFill>
              </p:spPr>
              <p:txBody>
                <a:bodyPr/>
                <a:lstStyle/>
                <a:p>
                  <a:r>
                    <a:rPr lang="en-US">
                      <a:noFill/>
                    </a:rPr>
                    <a:t> </a:t>
                  </a:r>
                </a:p>
              </p:txBody>
            </p:sp>
          </mc:Fallback>
        </mc:AlternateContent>
        <p:sp>
          <p:nvSpPr>
            <p:cNvPr id="46" name="Oval 45"/>
            <p:cNvSpPr/>
            <p:nvPr/>
          </p:nvSpPr>
          <p:spPr>
            <a:xfrm>
              <a:off x="5804121" y="2389093"/>
              <a:ext cx="80683" cy="896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633791" y="2819397"/>
              <a:ext cx="80683" cy="8964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383664" y="3445606"/>
              <a:ext cx="453267" cy="406057"/>
              <a:chOff x="2806844" y="3222998"/>
              <a:chExt cx="453267" cy="406057"/>
            </a:xfrm>
          </p:grpSpPr>
          <mc:AlternateContent xmlns:mc="http://schemas.openxmlformats.org/markup-compatibility/2006" xmlns:a14="http://schemas.microsoft.com/office/drawing/2010/main">
            <mc:Choice Requires="a14">
              <p:sp>
                <p:nvSpPr>
                  <p:cNvPr id="49" name="TextBox 48"/>
                  <p:cNvSpPr txBox="1"/>
                  <p:nvPr/>
                </p:nvSpPr>
                <p:spPr>
                  <a:xfrm>
                    <a:off x="2806844" y="3228945"/>
                    <a:ext cx="4532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70C0"/>
                                  </a:solidFill>
                                  <a:latin typeface="Cambria Math" panose="02040503050406030204" pitchFamily="18" charset="0"/>
                                </a:rPr>
                              </m:ctrlPr>
                            </m:sSubPr>
                            <m:e>
                              <m:r>
                                <a:rPr lang="en-US" sz="200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1</m:t>
                              </m:r>
                            </m:sub>
                          </m:sSub>
                        </m:oMath>
                      </m:oMathPara>
                    </a14:m>
                    <a:endParaRPr lang="en-US" sz="2000">
                      <a:solidFill>
                        <a:srgbClr val="0070C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806844" y="3228945"/>
                    <a:ext cx="453267" cy="400110"/>
                  </a:xfrm>
                  <a:prstGeom prst="rect">
                    <a:avLst/>
                  </a:prstGeom>
                  <a:blipFill>
                    <a:blip r:embed="rId12"/>
                    <a:stretch>
                      <a:fillRect r="-3571" b="-32653"/>
                    </a:stretch>
                  </a:blipFill>
                </p:spPr>
                <p:txBody>
                  <a:bodyPr/>
                  <a:lstStyle/>
                  <a:p>
                    <a:r>
                      <a:rPr lang="en-US">
                        <a:noFill/>
                      </a:rPr>
                      <a:t> </a:t>
                    </a:r>
                  </a:p>
                </p:txBody>
              </p:sp>
            </mc:Fallback>
          </mc:AlternateContent>
          <p:cxnSp>
            <p:nvCxnSpPr>
              <p:cNvPr id="50" name="Straight Connector 49"/>
              <p:cNvCxnSpPr/>
              <p:nvPr/>
            </p:nvCxnSpPr>
            <p:spPr>
              <a:xfrm>
                <a:off x="3085626" y="3222998"/>
                <a:ext cx="0" cy="1285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84" name="Group 83"/>
          <p:cNvGrpSpPr/>
          <p:nvPr/>
        </p:nvGrpSpPr>
        <p:grpSpPr>
          <a:xfrm>
            <a:off x="5868473" y="4075472"/>
            <a:ext cx="3223159" cy="2264452"/>
            <a:chOff x="5169443" y="3927341"/>
            <a:chExt cx="4218875" cy="2764273"/>
          </a:xfrm>
        </p:grpSpPr>
        <p:cxnSp>
          <p:nvCxnSpPr>
            <p:cNvPr id="51" name="Straight Connector 50"/>
            <p:cNvCxnSpPr/>
            <p:nvPr/>
          </p:nvCxnSpPr>
          <p:spPr>
            <a:xfrm>
              <a:off x="6415390" y="4925838"/>
              <a:ext cx="0" cy="1393208"/>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490934" y="3927341"/>
              <a:ext cx="3569464" cy="2286220"/>
              <a:chOff x="1447825" y="1169093"/>
              <a:chExt cx="3816386" cy="2652717"/>
            </a:xfrm>
          </p:grpSpPr>
          <p:cxnSp>
            <p:nvCxnSpPr>
              <p:cNvPr id="53" name="Straight Arrow Connector 52"/>
              <p:cNvCxnSpPr/>
              <p:nvPr/>
            </p:nvCxnSpPr>
            <p:spPr>
              <a:xfrm flipV="1">
                <a:off x="1447825" y="1169093"/>
                <a:ext cx="0" cy="26527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449396" y="3792489"/>
                <a:ext cx="3814815" cy="942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5490934" y="4170479"/>
              <a:ext cx="3320376" cy="437049"/>
              <a:chOff x="1447825" y="1359788"/>
              <a:chExt cx="2971921" cy="419100"/>
            </a:xfrm>
          </p:grpSpPr>
          <p:cxnSp>
            <p:nvCxnSpPr>
              <p:cNvPr id="56" name="Elbow Connector 55"/>
              <p:cNvCxnSpPr/>
              <p:nvPr/>
            </p:nvCxnSpPr>
            <p:spPr>
              <a:xfrm flipV="1">
                <a:off x="1447825" y="1359788"/>
                <a:ext cx="1501115" cy="419100"/>
              </a:xfrm>
              <a:prstGeom prst="bentConnector3">
                <a:avLst>
                  <a:gd name="adj1" fmla="val 90290"/>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a:off x="2944282" y="1359788"/>
                <a:ext cx="1475464" cy="419100"/>
              </a:xfrm>
              <a:prstGeom prst="bentConnector3">
                <a:avLst>
                  <a:gd name="adj1" fmla="val 60257"/>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8584362" y="6113177"/>
              <a:ext cx="614271" cy="369332"/>
            </a:xfrm>
            <a:prstGeom prst="rect">
              <a:avLst/>
            </a:prstGeom>
            <a:noFill/>
          </p:spPr>
          <p:txBody>
            <a:bodyPr wrap="none" rtlCol="0">
              <a:spAutoFit/>
            </a:bodyPr>
            <a:lstStyle/>
            <a:p>
              <a:r>
                <a:rPr lang="en-US"/>
                <a:t>time</a:t>
              </a:r>
            </a:p>
          </p:txBody>
        </p:sp>
        <mc:AlternateContent xmlns:mc="http://schemas.openxmlformats.org/markup-compatibility/2006" xmlns:a14="http://schemas.microsoft.com/office/drawing/2010/main">
          <mc:Choice Requires="a14">
            <p:sp>
              <p:nvSpPr>
                <p:cNvPr id="59" name="TextBox 58"/>
                <p:cNvSpPr txBox="1"/>
                <p:nvPr/>
              </p:nvSpPr>
              <p:spPr>
                <a:xfrm>
                  <a:off x="5175719" y="3990954"/>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59" name="TextBox 58"/>
                <p:cNvSpPr txBox="1">
                  <a:spLocks noRot="1" noChangeAspect="1" noMove="1" noResize="1" noEditPoints="1" noAdjustHandles="1" noChangeArrowheads="1" noChangeShapeType="1" noTextEdit="1"/>
                </p:cNvSpPr>
                <p:nvPr/>
              </p:nvSpPr>
              <p:spPr>
                <a:xfrm>
                  <a:off x="5175719" y="3990954"/>
                  <a:ext cx="412292" cy="400110"/>
                </a:xfrm>
                <a:prstGeom prst="rect">
                  <a:avLst/>
                </a:prstGeom>
                <a:blipFill>
                  <a:blip r:embed="rId11"/>
                  <a:stretch>
                    <a:fillRect r="-961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5169443" y="4392034"/>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60" name="TextBox 59"/>
                <p:cNvSpPr txBox="1">
                  <a:spLocks noRot="1" noChangeAspect="1" noMove="1" noResize="1" noEditPoints="1" noAdjustHandles="1" noChangeArrowheads="1" noChangeShapeType="1" noTextEdit="1"/>
                </p:cNvSpPr>
                <p:nvPr/>
              </p:nvSpPr>
              <p:spPr>
                <a:xfrm>
                  <a:off x="5169443" y="4392034"/>
                  <a:ext cx="412292" cy="400110"/>
                </a:xfrm>
                <a:prstGeom prst="rect">
                  <a:avLst/>
                </a:prstGeom>
                <a:blipFill>
                  <a:blip r:embed="rId13"/>
                  <a:stretch>
                    <a:fillRect r="-980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754050" y="4435332"/>
                  <a:ext cx="42729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𝜓</m:t>
                        </m:r>
                      </m:oMath>
                    </m:oMathPara>
                  </a14:m>
                  <a:endParaRPr lang="en-US" sz="2000"/>
                </a:p>
              </p:txBody>
            </p:sp>
          </mc:Choice>
          <mc:Fallback xmlns="">
            <p:sp>
              <p:nvSpPr>
                <p:cNvPr id="61" name="TextBox 60"/>
                <p:cNvSpPr txBox="1">
                  <a:spLocks noRot="1" noChangeAspect="1" noMove="1" noResize="1" noEditPoints="1" noAdjustHandles="1" noChangeArrowheads="1" noChangeShapeType="1" noTextEdit="1"/>
                </p:cNvSpPr>
                <p:nvPr/>
              </p:nvSpPr>
              <p:spPr>
                <a:xfrm>
                  <a:off x="8754050" y="4435332"/>
                  <a:ext cx="427296" cy="400110"/>
                </a:xfrm>
                <a:prstGeom prst="rect">
                  <a:avLst/>
                </a:prstGeom>
                <a:blipFill>
                  <a:blip r:embed="rId14"/>
                  <a:stretch>
                    <a:fillRect l="-9434" r="-2075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5175745" y="5290649"/>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62" name="TextBox 61"/>
                <p:cNvSpPr txBox="1">
                  <a:spLocks noRot="1" noChangeAspect="1" noMove="1" noResize="1" noEditPoints="1" noAdjustHandles="1" noChangeArrowheads="1" noChangeShapeType="1" noTextEdit="1"/>
                </p:cNvSpPr>
                <p:nvPr/>
              </p:nvSpPr>
              <p:spPr>
                <a:xfrm>
                  <a:off x="5175745" y="5290649"/>
                  <a:ext cx="412292" cy="400110"/>
                </a:xfrm>
                <a:prstGeom prst="rect">
                  <a:avLst/>
                </a:prstGeom>
                <a:blipFill>
                  <a:blip r:embed="rId10"/>
                  <a:stretch>
                    <a:fillRect r="-961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180855" y="4865007"/>
                  <a:ext cx="412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a:p>
              </p:txBody>
            </p:sp>
          </mc:Choice>
          <mc:Fallback xmlns="">
            <p:sp>
              <p:nvSpPr>
                <p:cNvPr id="63" name="TextBox 62"/>
                <p:cNvSpPr txBox="1">
                  <a:spLocks noRot="1" noChangeAspect="1" noMove="1" noResize="1" noEditPoints="1" noAdjustHandles="1" noChangeArrowheads="1" noChangeShapeType="1" noTextEdit="1"/>
                </p:cNvSpPr>
                <p:nvPr/>
              </p:nvSpPr>
              <p:spPr>
                <a:xfrm>
                  <a:off x="5180855" y="4865007"/>
                  <a:ext cx="412292" cy="400110"/>
                </a:xfrm>
                <a:prstGeom prst="rect">
                  <a:avLst/>
                </a:prstGeom>
                <a:blipFill>
                  <a:blip r:embed="rId3"/>
                  <a:stretch>
                    <a:fillRect r="-9615" b="-13208"/>
                  </a:stretch>
                </a:blipFill>
              </p:spPr>
              <p:txBody>
                <a:bodyPr/>
                <a:lstStyle/>
                <a:p>
                  <a:r>
                    <a:rPr lang="en-US">
                      <a:noFill/>
                    </a:rPr>
                    <a:t> </a:t>
                  </a:r>
                </a:p>
              </p:txBody>
            </p:sp>
          </mc:Fallback>
        </mc:AlternateContent>
        <p:cxnSp>
          <p:nvCxnSpPr>
            <p:cNvPr id="64" name="Elbow Connector 63"/>
            <p:cNvCxnSpPr/>
            <p:nvPr/>
          </p:nvCxnSpPr>
          <p:spPr>
            <a:xfrm flipV="1">
              <a:off x="5477609" y="5110678"/>
              <a:ext cx="928037" cy="437049"/>
            </a:xfrm>
            <a:prstGeom prst="bentConnector3">
              <a:avLst>
                <a:gd name="adj1" fmla="val 364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a:off x="6397962" y="5110678"/>
              <a:ext cx="1994640" cy="437049"/>
            </a:xfrm>
            <a:prstGeom prst="bentConnector3">
              <a:avLst>
                <a:gd name="adj1" fmla="val 900"/>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5608902" y="3983848"/>
              <a:ext cx="1412081" cy="1073064"/>
              <a:chOff x="-31679" y="3847340"/>
              <a:chExt cx="1412081" cy="1073064"/>
            </a:xfrm>
          </p:grpSpPr>
          <p:sp>
            <p:nvSpPr>
              <p:cNvPr id="67" name="Freeform 66"/>
              <p:cNvSpPr/>
              <p:nvPr/>
            </p:nvSpPr>
            <p:spPr>
              <a:xfrm>
                <a:off x="155054" y="4122177"/>
                <a:ext cx="1225348" cy="798227"/>
              </a:xfrm>
              <a:custGeom>
                <a:avLst/>
                <a:gdLst>
                  <a:gd name="connsiteX0" fmla="*/ 908050 w 908050"/>
                  <a:gd name="connsiteY0" fmla="*/ 64730 h 680680"/>
                  <a:gd name="connsiteX1" fmla="*/ 762000 w 908050"/>
                  <a:gd name="connsiteY1" fmla="*/ 1230 h 680680"/>
                  <a:gd name="connsiteX2" fmla="*/ 577850 w 908050"/>
                  <a:gd name="connsiteY2" fmla="*/ 39330 h 680680"/>
                  <a:gd name="connsiteX3" fmla="*/ 298450 w 908050"/>
                  <a:gd name="connsiteY3" fmla="*/ 223480 h 680680"/>
                  <a:gd name="connsiteX4" fmla="*/ 0 w 908050"/>
                  <a:gd name="connsiteY4" fmla="*/ 680680 h 680680"/>
                  <a:gd name="connsiteX5" fmla="*/ 0 w 908050"/>
                  <a:gd name="connsiteY5" fmla="*/ 680680 h 680680"/>
                  <a:gd name="connsiteX6" fmla="*/ 0 w 908050"/>
                  <a:gd name="connsiteY6" fmla="*/ 680680 h 680680"/>
                  <a:gd name="connsiteX7" fmla="*/ 0 w 908050"/>
                  <a:gd name="connsiteY7" fmla="*/ 680680 h 68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050" h="680680">
                    <a:moveTo>
                      <a:pt x="908050" y="64730"/>
                    </a:moveTo>
                    <a:cubicBezTo>
                      <a:pt x="862541" y="35096"/>
                      <a:pt x="817033" y="5463"/>
                      <a:pt x="762000" y="1230"/>
                    </a:cubicBezTo>
                    <a:cubicBezTo>
                      <a:pt x="706967" y="-3003"/>
                      <a:pt x="655108" y="2288"/>
                      <a:pt x="577850" y="39330"/>
                    </a:cubicBezTo>
                    <a:cubicBezTo>
                      <a:pt x="500592" y="76372"/>
                      <a:pt x="394758" y="116588"/>
                      <a:pt x="298450" y="223480"/>
                    </a:cubicBezTo>
                    <a:cubicBezTo>
                      <a:pt x="202142" y="330372"/>
                      <a:pt x="0" y="680680"/>
                      <a:pt x="0" y="680680"/>
                    </a:cubicBezTo>
                    <a:lnTo>
                      <a:pt x="0" y="680680"/>
                    </a:lnTo>
                    <a:lnTo>
                      <a:pt x="0" y="680680"/>
                    </a:lnTo>
                    <a:lnTo>
                      <a:pt x="0" y="680680"/>
                    </a:lnTo>
                  </a:path>
                </a:pathLst>
              </a:custGeom>
              <a:noFill/>
              <a:ln w="19050">
                <a:solidFill>
                  <a:srgbClr val="00206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68" name="TextBox 67"/>
                  <p:cNvSpPr txBox="1"/>
                  <p:nvPr/>
                </p:nvSpPr>
                <p:spPr>
                  <a:xfrm rot="20020402">
                    <a:off x="-31679" y="3847340"/>
                    <a:ext cx="975588" cy="46025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solidFill>
                                    <a:srgbClr val="002060"/>
                                  </a:solidFill>
                                  <a:latin typeface="Cambria Math" panose="02040503050406030204" pitchFamily="18" charset="0"/>
                                </a:rPr>
                              </m:ctrlPr>
                            </m:sSubSupPr>
                            <m:e>
                              <m:r>
                                <a:rPr lang="en-US" sz="2000" i="1">
                                  <a:solidFill>
                                    <a:srgbClr val="002060"/>
                                  </a:solidFill>
                                  <a:latin typeface="Cambria Math" panose="02040503050406030204" pitchFamily="18" charset="0"/>
                                </a:rPr>
                                <m:t>𝑡</m:t>
                              </m:r>
                            </m:e>
                            <m:sub>
                              <m:r>
                                <a:rPr lang="en-US" sz="2000" i="1">
                                  <a:solidFill>
                                    <a:srgbClr val="002060"/>
                                  </a:solidFill>
                                  <a:latin typeface="Cambria Math" panose="02040503050406030204" pitchFamily="18" charset="0"/>
                                </a:rPr>
                                <m:t>𝑟</m:t>
                              </m:r>
                            </m:sub>
                            <m:sup>
                              <m:r>
                                <a:rPr lang="en-US" sz="2000" i="1">
                                  <a:solidFill>
                                    <a:srgbClr val="002060"/>
                                  </a:solidFill>
                                  <a:latin typeface="Cambria Math" panose="02040503050406030204" pitchFamily="18" charset="0"/>
                                </a:rPr>
                                <m:t>𝜓</m:t>
                              </m:r>
                            </m:sup>
                          </m:sSubSup>
                          <m:r>
                            <a:rPr lang="en-US" sz="200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3</m:t>
                          </m:r>
                        </m:oMath>
                      </m:oMathPara>
                    </a14:m>
                    <a:endParaRPr lang="en-US" sz="2000">
                      <a:solidFill>
                        <a:srgbClr val="00206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rot="20020402">
                    <a:off x="-31679" y="3847340"/>
                    <a:ext cx="975588" cy="460255"/>
                  </a:xfrm>
                  <a:prstGeom prst="rect">
                    <a:avLst/>
                  </a:prstGeom>
                  <a:blipFill>
                    <a:blip r:embed="rId15"/>
                    <a:stretch>
                      <a:fillRect r="-18841" b="-5455"/>
                    </a:stretch>
                  </a:blipFill>
                  <a:ln>
                    <a:noFill/>
                  </a:ln>
                </p:spPr>
                <p:txBody>
                  <a:bodyPr/>
                  <a:lstStyle/>
                  <a:p>
                    <a:r>
                      <a:rPr lang="en-US">
                        <a:noFill/>
                      </a:rPr>
                      <a:t> </a:t>
                    </a:r>
                  </a:p>
                </p:txBody>
              </p:sp>
            </mc:Fallback>
          </mc:AlternateContent>
        </p:grpSp>
        <p:cxnSp>
          <p:nvCxnSpPr>
            <p:cNvPr id="69" name="Straight Connector 68"/>
            <p:cNvCxnSpPr/>
            <p:nvPr/>
          </p:nvCxnSpPr>
          <p:spPr>
            <a:xfrm>
              <a:off x="7004665" y="4244860"/>
              <a:ext cx="0" cy="2039796"/>
            </a:xfrm>
            <a:prstGeom prst="line">
              <a:avLst/>
            </a:prstGeom>
            <a:ln w="19050">
              <a:solidFill>
                <a:srgbClr val="44546A"/>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155587" y="4248034"/>
              <a:ext cx="0" cy="2039796"/>
            </a:xfrm>
            <a:prstGeom prst="line">
              <a:avLst/>
            </a:prstGeom>
            <a:ln w="19050">
              <a:solidFill>
                <a:srgbClr val="44546A"/>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6857046" y="6187387"/>
                  <a:ext cx="520271" cy="460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solidFill>
                                  <a:srgbClr val="44546A"/>
                                </a:solidFill>
                                <a:latin typeface="Cambria Math" panose="02040503050406030204" pitchFamily="18" charset="0"/>
                              </a:rPr>
                            </m:ctrlPr>
                          </m:sSubSupPr>
                          <m:e>
                            <m:r>
                              <a:rPr lang="en-US" sz="2000" i="1">
                                <a:solidFill>
                                  <a:srgbClr val="44546A"/>
                                </a:solidFill>
                                <a:latin typeface="Cambria Math" panose="02040503050406030204" pitchFamily="18" charset="0"/>
                              </a:rPr>
                              <m:t>𝑡</m:t>
                            </m:r>
                          </m:e>
                          <m:sub>
                            <m:r>
                              <a:rPr lang="en-US" sz="2000" i="1">
                                <a:solidFill>
                                  <a:srgbClr val="44546A"/>
                                </a:solidFill>
                                <a:latin typeface="Cambria Math" panose="02040503050406030204" pitchFamily="18" charset="0"/>
                              </a:rPr>
                              <m:t>𝑟</m:t>
                            </m:r>
                          </m:sub>
                          <m:sup>
                            <m:r>
                              <a:rPr lang="en-US" sz="2000" i="1">
                                <a:solidFill>
                                  <a:srgbClr val="44546A"/>
                                </a:solidFill>
                                <a:latin typeface="Cambria Math" panose="02040503050406030204" pitchFamily="18" charset="0"/>
                              </a:rPr>
                              <m:t>𝜓</m:t>
                            </m:r>
                          </m:sup>
                        </m:sSubSup>
                      </m:oMath>
                    </m:oMathPara>
                  </a14:m>
                  <a:endParaRPr lang="en-US" sz="2000"/>
                </a:p>
              </p:txBody>
            </p:sp>
          </mc:Choice>
          <mc:Fallback xmlns="">
            <p:sp>
              <p:nvSpPr>
                <p:cNvPr id="71" name="TextBox 70"/>
                <p:cNvSpPr txBox="1">
                  <a:spLocks noRot="1" noChangeAspect="1" noMove="1" noResize="1" noEditPoints="1" noAdjustHandles="1" noChangeArrowheads="1" noChangeShapeType="1" noTextEdit="1"/>
                </p:cNvSpPr>
                <p:nvPr/>
              </p:nvSpPr>
              <p:spPr>
                <a:xfrm>
                  <a:off x="6857046" y="6187387"/>
                  <a:ext cx="520271" cy="460254"/>
                </a:xfrm>
                <a:prstGeom prst="rect">
                  <a:avLst/>
                </a:prstGeom>
                <a:blipFill>
                  <a:blip r:embed="rId16"/>
                  <a:stretch>
                    <a:fillRect r="-1384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8012729" y="6177755"/>
                  <a:ext cx="520271" cy="513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solidFill>
                                  <a:srgbClr val="44546A"/>
                                </a:solidFill>
                                <a:latin typeface="Cambria Math" panose="02040503050406030204" pitchFamily="18" charset="0"/>
                              </a:rPr>
                            </m:ctrlPr>
                          </m:sSubSupPr>
                          <m:e>
                            <m:r>
                              <a:rPr lang="en-US" sz="2000" i="1">
                                <a:solidFill>
                                  <a:srgbClr val="44546A"/>
                                </a:solidFill>
                                <a:latin typeface="Cambria Math" panose="02040503050406030204" pitchFamily="18" charset="0"/>
                              </a:rPr>
                              <m:t>𝑡</m:t>
                            </m:r>
                          </m:e>
                          <m:sub>
                            <m:r>
                              <a:rPr lang="en-US" sz="2000" i="1">
                                <a:solidFill>
                                  <a:srgbClr val="44546A"/>
                                </a:solidFill>
                                <a:latin typeface="Cambria Math" panose="02040503050406030204" pitchFamily="18" charset="0"/>
                              </a:rPr>
                              <m:t>𝑓</m:t>
                            </m:r>
                          </m:sub>
                          <m:sup>
                            <m:r>
                              <a:rPr lang="en-US" sz="2000" i="1">
                                <a:solidFill>
                                  <a:srgbClr val="44546A"/>
                                </a:solidFill>
                                <a:latin typeface="Cambria Math" panose="02040503050406030204" pitchFamily="18" charset="0"/>
                              </a:rPr>
                              <m:t>𝜓</m:t>
                            </m:r>
                          </m:sup>
                        </m:sSubSup>
                      </m:oMath>
                    </m:oMathPara>
                  </a14:m>
                  <a:endParaRPr lang="en-US" sz="2000"/>
                </a:p>
              </p:txBody>
            </p:sp>
          </mc:Choice>
          <mc:Fallback xmlns="">
            <p:sp>
              <p:nvSpPr>
                <p:cNvPr id="72" name="TextBox 71"/>
                <p:cNvSpPr txBox="1">
                  <a:spLocks noRot="1" noChangeAspect="1" noMove="1" noResize="1" noEditPoints="1" noAdjustHandles="1" noChangeArrowheads="1" noChangeShapeType="1" noTextEdit="1"/>
                </p:cNvSpPr>
                <p:nvPr/>
              </p:nvSpPr>
              <p:spPr>
                <a:xfrm>
                  <a:off x="8012729" y="6177755"/>
                  <a:ext cx="520271" cy="513859"/>
                </a:xfrm>
                <a:prstGeom prst="rect">
                  <a:avLst/>
                </a:prstGeom>
                <a:blipFill>
                  <a:blip r:embed="rId17"/>
                  <a:stretch>
                    <a:fillRect r="-13846" b="-30435"/>
                  </a:stretch>
                </a:blipFill>
              </p:spPr>
              <p:txBody>
                <a:bodyPr/>
                <a:lstStyle/>
                <a:p>
                  <a:r>
                    <a:rPr lang="en-US">
                      <a:noFill/>
                    </a:rPr>
                    <a:t> </a:t>
                  </a:r>
                </a:p>
              </p:txBody>
            </p:sp>
          </mc:Fallback>
        </mc:AlternateContent>
        <p:cxnSp>
          <p:nvCxnSpPr>
            <p:cNvPr id="73" name="Straight Connector 72"/>
            <p:cNvCxnSpPr/>
            <p:nvPr/>
          </p:nvCxnSpPr>
          <p:spPr>
            <a:xfrm>
              <a:off x="5816788" y="4906793"/>
              <a:ext cx="0" cy="1393208"/>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6474520" y="4300454"/>
              <a:ext cx="1695236" cy="821486"/>
              <a:chOff x="7678085" y="4302491"/>
              <a:chExt cx="1695236" cy="821486"/>
            </a:xfrm>
          </p:grpSpPr>
          <mc:AlternateContent xmlns:mc="http://schemas.openxmlformats.org/markup-compatibility/2006" xmlns:a14="http://schemas.microsoft.com/office/drawing/2010/main">
            <mc:Choice Requires="a14">
              <p:sp>
                <p:nvSpPr>
                  <p:cNvPr id="77" name="TextBox 76"/>
                  <p:cNvSpPr txBox="1"/>
                  <p:nvPr/>
                </p:nvSpPr>
                <p:spPr>
                  <a:xfrm rot="20020402">
                    <a:off x="8251599" y="4342490"/>
                    <a:ext cx="982961" cy="513859"/>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𝑡</m:t>
                              </m:r>
                            </m:e>
                            <m:sub>
                              <m:r>
                                <a:rPr lang="en-US" sz="2000" i="1">
                                  <a:solidFill>
                                    <a:srgbClr val="FF0000"/>
                                  </a:solidFill>
                                  <a:latin typeface="Cambria Math" panose="02040503050406030204" pitchFamily="18" charset="0"/>
                                </a:rPr>
                                <m:t>𝑓</m:t>
                              </m:r>
                            </m:sub>
                            <m:sup>
                              <m:r>
                                <a:rPr lang="en-US" sz="2000" i="1">
                                  <a:solidFill>
                                    <a:srgbClr val="FF0000"/>
                                  </a:solidFill>
                                  <a:latin typeface="Cambria Math" panose="02040503050406030204" pitchFamily="18" charset="0"/>
                                </a:rPr>
                                <m:t>𝜓</m:t>
                              </m:r>
                            </m:sup>
                          </m:sSubSup>
                          <m:r>
                            <a:rPr lang="en-US" sz="2000" i="1">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8</m:t>
                          </m:r>
                        </m:oMath>
                      </m:oMathPara>
                    </a14:m>
                    <a:endParaRPr lang="en-US" sz="2000">
                      <a:solidFill>
                        <a:srgbClr val="FF0000"/>
                      </a:solidFill>
                    </a:endParaRPr>
                  </a:p>
                </p:txBody>
              </p:sp>
            </mc:Choice>
            <mc:Fallback xmlns="">
              <p:sp>
                <p:nvSpPr>
                  <p:cNvPr id="77" name="TextBox 76"/>
                  <p:cNvSpPr txBox="1">
                    <a:spLocks noRot="1" noChangeAspect="1" noMove="1" noResize="1" noEditPoints="1" noAdjustHandles="1" noChangeArrowheads="1" noChangeShapeType="1" noTextEdit="1"/>
                  </p:cNvSpPr>
                  <p:nvPr/>
                </p:nvSpPr>
                <p:spPr>
                  <a:xfrm rot="20020402">
                    <a:off x="8251599" y="4342490"/>
                    <a:ext cx="982961" cy="513859"/>
                  </a:xfrm>
                  <a:prstGeom prst="rect">
                    <a:avLst/>
                  </a:prstGeom>
                  <a:blipFill>
                    <a:blip r:embed="rId18"/>
                    <a:stretch>
                      <a:fillRect r="-15493" b="-10256"/>
                    </a:stretch>
                  </a:blipFill>
                  <a:ln>
                    <a:noFill/>
                  </a:ln>
                </p:spPr>
                <p:txBody>
                  <a:bodyPr/>
                  <a:lstStyle/>
                  <a:p>
                    <a:r>
                      <a:rPr lang="en-US">
                        <a:noFill/>
                      </a:rPr>
                      <a:t> </a:t>
                    </a:r>
                  </a:p>
                </p:txBody>
              </p:sp>
            </mc:Fallback>
          </mc:AlternateContent>
          <p:sp>
            <p:nvSpPr>
              <p:cNvPr id="78" name="Freeform 77"/>
              <p:cNvSpPr/>
              <p:nvPr/>
            </p:nvSpPr>
            <p:spPr>
              <a:xfrm>
                <a:off x="7678085" y="4302491"/>
                <a:ext cx="1695236" cy="821486"/>
              </a:xfrm>
              <a:custGeom>
                <a:avLst/>
                <a:gdLst>
                  <a:gd name="connsiteX0" fmla="*/ 908050 w 908050"/>
                  <a:gd name="connsiteY0" fmla="*/ 64730 h 680680"/>
                  <a:gd name="connsiteX1" fmla="*/ 762000 w 908050"/>
                  <a:gd name="connsiteY1" fmla="*/ 1230 h 680680"/>
                  <a:gd name="connsiteX2" fmla="*/ 577850 w 908050"/>
                  <a:gd name="connsiteY2" fmla="*/ 39330 h 680680"/>
                  <a:gd name="connsiteX3" fmla="*/ 298450 w 908050"/>
                  <a:gd name="connsiteY3" fmla="*/ 223480 h 680680"/>
                  <a:gd name="connsiteX4" fmla="*/ 0 w 908050"/>
                  <a:gd name="connsiteY4" fmla="*/ 680680 h 680680"/>
                  <a:gd name="connsiteX5" fmla="*/ 0 w 908050"/>
                  <a:gd name="connsiteY5" fmla="*/ 680680 h 680680"/>
                  <a:gd name="connsiteX6" fmla="*/ 0 w 908050"/>
                  <a:gd name="connsiteY6" fmla="*/ 680680 h 680680"/>
                  <a:gd name="connsiteX7" fmla="*/ 0 w 908050"/>
                  <a:gd name="connsiteY7" fmla="*/ 680680 h 68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050" h="680680">
                    <a:moveTo>
                      <a:pt x="908050" y="64730"/>
                    </a:moveTo>
                    <a:cubicBezTo>
                      <a:pt x="862541" y="35096"/>
                      <a:pt x="817033" y="5463"/>
                      <a:pt x="762000" y="1230"/>
                    </a:cubicBezTo>
                    <a:cubicBezTo>
                      <a:pt x="706967" y="-3003"/>
                      <a:pt x="655108" y="2288"/>
                      <a:pt x="577850" y="39330"/>
                    </a:cubicBezTo>
                    <a:cubicBezTo>
                      <a:pt x="500592" y="76372"/>
                      <a:pt x="394758" y="116588"/>
                      <a:pt x="298450" y="223480"/>
                    </a:cubicBezTo>
                    <a:cubicBezTo>
                      <a:pt x="202142" y="330372"/>
                      <a:pt x="0" y="680680"/>
                      <a:pt x="0" y="680680"/>
                    </a:cubicBezTo>
                    <a:lnTo>
                      <a:pt x="0" y="680680"/>
                    </a:lnTo>
                    <a:lnTo>
                      <a:pt x="0" y="680680"/>
                    </a:lnTo>
                    <a:lnTo>
                      <a:pt x="0" y="680680"/>
                    </a:lnTo>
                  </a:path>
                </a:pathLst>
              </a:custGeom>
              <a:noFill/>
              <a:ln w="19050">
                <a:solidFill>
                  <a:srgbClr val="FF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grpSp>
        <mc:AlternateContent xmlns:mc="http://schemas.openxmlformats.org/markup-compatibility/2006" xmlns:a14="http://schemas.microsoft.com/office/drawing/2010/main">
          <mc:Choice Requires="a14">
            <p:sp>
              <p:nvSpPr>
                <p:cNvPr id="79" name="TextBox 78"/>
                <p:cNvSpPr txBox="1"/>
                <p:nvPr/>
              </p:nvSpPr>
              <p:spPr>
                <a:xfrm>
                  <a:off x="8373745" y="5427197"/>
                  <a:ext cx="1014573" cy="422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m:t>
                            </m:r>
                          </m:e>
                          <m:sub>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8</m:t>
                                </m:r>
                              </m:e>
                            </m:d>
                          </m:sub>
                        </m:sSub>
                        <m:r>
                          <a:rPr lang="en-US" sz="2000" i="1">
                            <a:latin typeface="Cambria Math" panose="02040503050406030204" pitchFamily="18" charset="0"/>
                          </a:rPr>
                          <m:t>𝜓</m:t>
                        </m:r>
                      </m:oMath>
                    </m:oMathPara>
                  </a14:m>
                  <a:endParaRPr lang="en-US" sz="2000"/>
                </a:p>
              </p:txBody>
            </p:sp>
          </mc:Choice>
          <mc:Fallback xmlns="">
            <p:sp>
              <p:nvSpPr>
                <p:cNvPr id="79" name="TextBox 78"/>
                <p:cNvSpPr txBox="1">
                  <a:spLocks noRot="1" noChangeAspect="1" noMove="1" noResize="1" noEditPoints="1" noAdjustHandles="1" noChangeArrowheads="1" noChangeShapeType="1" noTextEdit="1"/>
                </p:cNvSpPr>
                <p:nvPr/>
              </p:nvSpPr>
              <p:spPr>
                <a:xfrm>
                  <a:off x="8373745" y="5427197"/>
                  <a:ext cx="1014573" cy="422039"/>
                </a:xfrm>
                <a:prstGeom prst="rect">
                  <a:avLst/>
                </a:prstGeom>
                <a:blipFill>
                  <a:blip r:embed="rId19"/>
                  <a:stretch>
                    <a:fillRect r="-23622" b="-3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p:cNvSpPr txBox="1"/>
              <p:nvPr/>
            </p:nvSpPr>
            <p:spPr>
              <a:xfrm>
                <a:off x="408023" y="987790"/>
                <a:ext cx="4123765" cy="2620974"/>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r>
                      <a:rPr lang="en-US" i="1">
                        <a:solidFill>
                          <a:srgbClr val="C00000"/>
                        </a:solidFill>
                        <a:latin typeface="Cambria Math" panose="02040503050406030204" pitchFamily="18" charset="0"/>
                      </a:rPr>
                      <m:t>𝑇</m:t>
                    </m:r>
                    <m:r>
                      <a:rPr lang="en-US" i="1">
                        <a:solidFill>
                          <a:srgbClr val="C00000"/>
                        </a:solidFill>
                        <a:latin typeface="Cambria Math" panose="02040503050406030204" pitchFamily="18" charset="0"/>
                      </a:rPr>
                      <m:t>:</m:t>
                    </m:r>
                  </m:oMath>
                </a14:m>
                <a:r>
                  <a:rPr lang="en-US">
                    <a:solidFill>
                      <a:srgbClr val="C00000"/>
                    </a:solidFill>
                    <a:latin typeface="Calibri" panose="020F0502020204030204" pitchFamily="34" charset="0"/>
                    <a:cs typeface="Calibri" panose="020F0502020204030204" pitchFamily="34" charset="0"/>
                  </a:rPr>
                  <a:t> test duration</a:t>
                </a:r>
              </a:p>
              <a:p>
                <a:pPr marL="285750" indent="-285750">
                  <a:buFont typeface="Courier New" panose="02070309020205020404" pitchFamily="49" charset="0"/>
                  <a:buChar char="o"/>
                </a:pP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𝑠</m:t>
                        </m:r>
                      </m:sub>
                    </m:sSub>
                    <m:r>
                      <a:rPr lang="en-US" i="1">
                        <a:solidFill>
                          <a:srgbClr val="C00000"/>
                        </a:solidFill>
                        <a:latin typeface="Cambria Math" panose="02040503050406030204" pitchFamily="18" charset="0"/>
                      </a:rPr>
                      <m:t>:</m:t>
                    </m:r>
                  </m:oMath>
                </a14:m>
                <a:r>
                  <a:rPr lang="en-US">
                    <a:solidFill>
                      <a:srgbClr val="C00000"/>
                    </a:solidFill>
                    <a:latin typeface="Calibri" panose="020F0502020204030204" pitchFamily="34" charset="0"/>
                    <a:cs typeface="Calibri" panose="020F0502020204030204" pitchFamily="34" charset="0"/>
                  </a:rPr>
                  <a:t> sampling frequency</a:t>
                </a:r>
              </a:p>
              <a:p>
                <a:pPr marL="285750" indent="-285750">
                  <a:buFont typeface="Wingdings" panose="05000000000000000000" pitchFamily="2" charset="2"/>
                  <a:buChar char="v"/>
                </a:pPr>
                <a:r>
                  <a:rPr lang="en-US">
                    <a:solidFill>
                      <a:srgbClr val="0070C0"/>
                    </a:solidFill>
                    <a:latin typeface="Calibri" panose="020F0502020204030204" pitchFamily="34" charset="0"/>
                    <a:cs typeface="Calibri" panose="020F0502020204030204" pitchFamily="34" charset="0"/>
                  </a:rPr>
                  <a:t>Memory:</a:t>
                </a:r>
              </a:p>
              <a:p>
                <a:pPr marL="742950" lvl="1" indent="-285750">
                  <a:buFont typeface="Courier New" panose="02070309020205020404" pitchFamily="49" charset="0"/>
                  <a:buChar char="o"/>
                </a:pPr>
                <a:r>
                  <a:rPr lang="en-US">
                    <a:solidFill>
                      <a:srgbClr val="C00000"/>
                    </a:solidFill>
                    <a:latin typeface="Calibri" panose="020F0502020204030204" pitchFamily="34" charset="0"/>
                    <a:cs typeface="Calibri" panose="020F0502020204030204" pitchFamily="34" charset="0"/>
                  </a:rPr>
                  <a:t>It needs the entire interval which is in future</a:t>
                </a:r>
              </a:p>
              <a:p>
                <a:pPr marL="1200150" lvl="2" indent="-285750">
                  <a:buFont typeface="Wingdings" panose="05000000000000000000" pitchFamily="2" charset="2"/>
                  <a:buChar char="ü"/>
                </a:pPr>
                <a14:m>
                  <m:oMath xmlns:m="http://schemas.openxmlformats.org/officeDocument/2006/math">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8−3</m:t>
                        </m:r>
                      </m:e>
                    </m:d>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𝑠</m:t>
                        </m:r>
                      </m:sub>
                    </m:sSub>
                  </m:oMath>
                </a14:m>
                <a:endParaRPr lang="en-US">
                  <a:solidFill>
                    <a:srgbClr val="C00000"/>
                  </a:solidFill>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ü"/>
                </a:pPr>
                <a:r>
                  <a:rPr lang="en-US">
                    <a:solidFill>
                      <a:srgbClr val="C00000"/>
                    </a:solidFill>
                    <a:latin typeface="Calibri" panose="020F0502020204030204" pitchFamily="34" charset="0"/>
                    <a:cs typeface="Calibri" panose="020F0502020204030204" pitchFamily="34" charset="0"/>
                  </a:rPr>
                  <a:t>Per constraint</a:t>
                </a:r>
                <a:endParaRPr lang="en-US">
                  <a:solidFill>
                    <a:srgbClr val="0070C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a:solidFill>
                      <a:srgbClr val="0070C0"/>
                    </a:solidFill>
                    <a:latin typeface="Calibri" panose="020F0502020204030204" pitchFamily="34" charset="0"/>
                    <a:cs typeface="Calibri" panose="020F0502020204030204" pitchFamily="34" charset="0"/>
                  </a:rPr>
                  <a:t>Number of comparisons:</a:t>
                </a:r>
              </a:p>
              <a:p>
                <a:pPr marL="742950" lvl="1" indent="-285750">
                  <a:buFont typeface="Courier New" panose="02070309020205020404" pitchFamily="49" charset="0"/>
                  <a:buChar char="o"/>
                </a:pPr>
                <a14:m>
                  <m:oMath xmlns:m="http://schemas.openxmlformats.org/officeDocument/2006/math">
                    <m:d>
                      <m:dPr>
                        <m:ctrlPr>
                          <a:rPr lang="en-US" b="0" i="1" smtClean="0">
                            <a:solidFill>
                              <a:srgbClr val="C00000"/>
                            </a:solidFill>
                            <a:latin typeface="Cambria Math" panose="02040503050406030204" pitchFamily="18" charset="0"/>
                          </a:rPr>
                        </m:ctrlPr>
                      </m:dPr>
                      <m:e>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8−3</m:t>
                            </m:r>
                          </m:e>
                        </m:d>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𝑠</m:t>
                            </m:r>
                          </m:sub>
                        </m:sSub>
                        <m:r>
                          <a:rPr lang="en-US" b="0" i="0" smtClean="0">
                            <a:solidFill>
                              <a:srgbClr val="C00000"/>
                            </a:solidFill>
                            <a:latin typeface="Cambria Math" panose="02040503050406030204" pitchFamily="18" charset="0"/>
                          </a:rPr>
                          <m:t> </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𝑠</m:t>
                        </m:r>
                      </m:sub>
                    </m:sSub>
                  </m:oMath>
                </a14:m>
                <a:endParaRPr lang="en-US" b="0">
                  <a:solidFill>
                    <a:srgbClr val="C00000"/>
                  </a:solidFill>
                  <a:latin typeface="Calibri" panose="020F0502020204030204" pitchFamily="34" charset="0"/>
                  <a:cs typeface="Calibri" panose="020F0502020204030204" pitchFamily="34"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408023" y="987790"/>
                <a:ext cx="4123765" cy="2620974"/>
              </a:xfrm>
              <a:prstGeom prst="rect">
                <a:avLst/>
              </a:prstGeom>
              <a:blipFill>
                <a:blip r:embed="rId20"/>
                <a:stretch>
                  <a:fillRect l="-1036" t="-1163"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387106" y="3775566"/>
                <a:ext cx="4165600" cy="2862322"/>
              </a:xfrm>
              <a:prstGeom prst="rect">
                <a:avLst/>
              </a:prstGeom>
              <a:noFill/>
            </p:spPr>
            <p:txBody>
              <a:bodyPr wrap="square" rtlCol="0">
                <a:spAutoFit/>
              </a:bodyPr>
              <a:lstStyle/>
              <a:p>
                <a:pPr marL="285750" indent="-285750">
                  <a:buFont typeface="Wingdings" panose="05000000000000000000" pitchFamily="2" charset="2"/>
                  <a:buChar char="v"/>
                </a:pPr>
                <a:r>
                  <a:rPr lang="en-US">
                    <a:solidFill>
                      <a:srgbClr val="0070C0"/>
                    </a:solidFill>
                    <a:latin typeface="Calibri" panose="020F0502020204030204" pitchFamily="34" charset="0"/>
                    <a:cs typeface="Calibri" panose="020F0502020204030204" pitchFamily="34" charset="0"/>
                  </a:rPr>
                  <a:t>Memory:</a:t>
                </a:r>
              </a:p>
              <a:p>
                <a:pPr marL="742950" lvl="1" indent="-285750">
                  <a:buFont typeface="Courier New" panose="02070309020205020404" pitchFamily="49" charset="0"/>
                  <a:buChar char="o"/>
                </a:pPr>
                <a:r>
                  <a:rPr lang="en-US">
                    <a:solidFill>
                      <a:srgbClr val="00B050"/>
                    </a:solidFill>
                    <a:latin typeface="Calibri" panose="020F0502020204030204" pitchFamily="34" charset="0"/>
                    <a:cs typeface="Calibri" panose="020F0502020204030204" pitchFamily="34" charset="0"/>
                  </a:rPr>
                  <a:t>It needs the most recent event timestamps</a:t>
                </a:r>
              </a:p>
              <a:p>
                <a:pPr marL="1200150" lvl="2" indent="-285750">
                  <a:buFont typeface="Wingdings" panose="05000000000000000000" pitchFamily="2" charset="2"/>
                  <a:buChar char="ü"/>
                </a:pPr>
                <a14:m>
                  <m:oMath xmlns:m="http://schemas.openxmlformats.org/officeDocument/2006/math">
                    <m:r>
                      <a:rPr lang="en-US" b="0" i="1" smtClean="0">
                        <a:solidFill>
                          <a:srgbClr val="00B050"/>
                        </a:solidFill>
                        <a:latin typeface="Cambria Math" panose="02040503050406030204" pitchFamily="18" charset="0"/>
                      </a:rPr>
                      <m:t>2</m:t>
                    </m:r>
                  </m:oMath>
                </a14:m>
                <a:r>
                  <a:rPr lang="en-US">
                    <a:solidFill>
                      <a:srgbClr val="00B050"/>
                    </a:solidFill>
                    <a:latin typeface="Calibri" panose="020F0502020204030204" pitchFamily="34" charset="0"/>
                    <a:cs typeface="Calibri" panose="020F0502020204030204" pitchFamily="34" charset="0"/>
                  </a:rPr>
                  <a:t> timestamps</a:t>
                </a:r>
              </a:p>
              <a:p>
                <a:pPr marL="1200150" lvl="2" indent="-285750">
                  <a:buFont typeface="Wingdings" panose="05000000000000000000" pitchFamily="2" charset="2"/>
                  <a:buChar char="ü"/>
                </a:pPr>
                <a:r>
                  <a:rPr lang="en-US">
                    <a:solidFill>
                      <a:srgbClr val="00B050"/>
                    </a:solidFill>
                    <a:latin typeface="Calibri" panose="020F0502020204030204" pitchFamily="34" charset="0"/>
                    <a:cs typeface="Calibri" panose="020F0502020204030204" pitchFamily="34" charset="0"/>
                  </a:rPr>
                  <a:t>Per falling and rising edge</a:t>
                </a:r>
              </a:p>
              <a:p>
                <a:pPr marL="285750" indent="-285750">
                  <a:buFont typeface="Wingdings" panose="05000000000000000000" pitchFamily="2" charset="2"/>
                  <a:buChar char="v"/>
                </a:pPr>
                <a:r>
                  <a:rPr lang="en-US">
                    <a:solidFill>
                      <a:srgbClr val="0070C0"/>
                    </a:solidFill>
                    <a:latin typeface="Calibri" panose="020F0502020204030204" pitchFamily="34" charset="0"/>
                    <a:cs typeface="Calibri" panose="020F0502020204030204" pitchFamily="34" charset="0"/>
                  </a:rPr>
                  <a:t>Number of comparisons:</a:t>
                </a:r>
              </a:p>
              <a:p>
                <a:pPr marL="742950" lvl="1" indent="-285750">
                  <a:buFont typeface="Courier New" panose="02070309020205020404" pitchFamily="49" charset="0"/>
                  <a:buChar char="o"/>
                </a:pPr>
                <a14:m>
                  <m:oMath xmlns:m="http://schemas.openxmlformats.org/officeDocument/2006/math">
                    <m:r>
                      <a:rPr lang="en-US" i="1">
                        <a:solidFill>
                          <a:srgbClr val="00B050"/>
                        </a:solidFill>
                        <a:latin typeface="Cambria Math" panose="02040503050406030204" pitchFamily="18" charset="0"/>
                      </a:rPr>
                      <m:t>2</m:t>
                    </m:r>
                  </m:oMath>
                </a14:m>
                <a:r>
                  <a:rPr lang="en-US">
                    <a:solidFill>
                      <a:srgbClr val="00B050"/>
                    </a:solidFill>
                    <a:latin typeface="Calibri" panose="020F0502020204030204" pitchFamily="34" charset="0"/>
                    <a:cs typeface="Calibri" panose="020F0502020204030204" pitchFamily="34" charset="0"/>
                  </a:rPr>
                  <a:t> timestamps</a:t>
                </a:r>
              </a:p>
              <a:p>
                <a:pPr marL="742950" lvl="1" indent="-285750">
                  <a:buFont typeface="Courier New" panose="02070309020205020404" pitchFamily="49" charset="0"/>
                  <a:buChar char="o"/>
                </a:pPr>
                <a:r>
                  <a:rPr lang="en-US">
                    <a:solidFill>
                      <a:srgbClr val="00B050"/>
                    </a:solidFill>
                    <a:latin typeface="Calibri" panose="020F0502020204030204" pitchFamily="34" charset="0"/>
                    <a:cs typeface="Calibri" panose="020F0502020204030204" pitchFamily="34" charset="0"/>
                  </a:rPr>
                  <a:t>Per the most recent event timestamps</a:t>
                </a:r>
              </a:p>
              <a:p>
                <a:pPr marL="285750" indent="-285750">
                  <a:buFont typeface="Wingdings" panose="05000000000000000000" pitchFamily="2" charset="2"/>
                  <a:buChar char="ü"/>
                </a:pPr>
                <a:endParaRPr lang="en-US">
                  <a:solidFill>
                    <a:srgbClr val="00B050"/>
                  </a:solidFill>
                  <a:latin typeface="Calibri" panose="020F0502020204030204" pitchFamily="34" charset="0"/>
                  <a:cs typeface="Calibri" panose="020F0502020204030204" pitchFamily="34"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387106" y="3775566"/>
                <a:ext cx="4165600" cy="2862322"/>
              </a:xfrm>
              <a:prstGeom prst="rect">
                <a:avLst/>
              </a:prstGeom>
              <a:blipFill>
                <a:blip r:embed="rId21"/>
                <a:stretch>
                  <a:fillRect l="-1025" t="-10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6A1A00A-08D2-4038-B8B7-058B957E3DC9}"/>
              </a:ext>
            </a:extLst>
          </p:cNvPr>
          <p:cNvSpPr>
            <a:spLocks noGrp="1"/>
          </p:cNvSpPr>
          <p:nvPr>
            <p:ph type="sldNum" sz="quarter" idx="12"/>
          </p:nvPr>
        </p:nvSpPr>
        <p:spPr/>
        <p:txBody>
          <a:bodyPr/>
          <a:lstStyle/>
          <a:p>
            <a:fld id="{E8F92A37-2A0B-8E4C-9ABC-FE271A1E1749}" type="slidenum">
              <a:rPr lang="en-US" smtClean="0"/>
              <a:t>17</a:t>
            </a:fld>
            <a:endParaRPr lang="en-US"/>
          </a:p>
        </p:txBody>
      </p:sp>
      <p:sp>
        <p:nvSpPr>
          <p:cNvPr id="3" name="Rectangle: Rounded Corners 2">
            <a:extLst>
              <a:ext uri="{FF2B5EF4-FFF2-40B4-BE49-F238E27FC236}">
                <a16:creationId xmlns:a16="http://schemas.microsoft.com/office/drawing/2014/main" id="{186EAD09-A15F-4013-83D3-A5DC4AD1BBA4}"/>
              </a:ext>
            </a:extLst>
          </p:cNvPr>
          <p:cNvSpPr/>
          <p:nvPr/>
        </p:nvSpPr>
        <p:spPr>
          <a:xfrm>
            <a:off x="153019" y="948182"/>
            <a:ext cx="10514982" cy="2672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D52DDE3A-7CE2-454D-8AB7-6BCCADD21F9C}"/>
              </a:ext>
            </a:extLst>
          </p:cNvPr>
          <p:cNvSpPr/>
          <p:nvPr/>
        </p:nvSpPr>
        <p:spPr>
          <a:xfrm>
            <a:off x="160353" y="3693636"/>
            <a:ext cx="10514982" cy="26727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68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How TMA Monitors Event-based CPS Timing Constraints</a:t>
            </a:r>
          </a:p>
        </p:txBody>
      </p:sp>
      <p:grpSp>
        <p:nvGrpSpPr>
          <p:cNvPr id="65" name="Group 64">
            <a:extLst>
              <a:ext uri="{FF2B5EF4-FFF2-40B4-BE49-F238E27FC236}">
                <a16:creationId xmlns:a16="http://schemas.microsoft.com/office/drawing/2014/main" id="{5372ED59-8BB6-4394-AC1F-886643A44FC7}"/>
              </a:ext>
            </a:extLst>
          </p:cNvPr>
          <p:cNvGrpSpPr/>
          <p:nvPr/>
        </p:nvGrpSpPr>
        <p:grpSpPr>
          <a:xfrm>
            <a:off x="1184784" y="2902579"/>
            <a:ext cx="3360875" cy="2981203"/>
            <a:chOff x="1184784" y="2884457"/>
            <a:chExt cx="3360875" cy="2981203"/>
          </a:xfrm>
        </p:grpSpPr>
        <p:grpSp>
          <p:nvGrpSpPr>
            <p:cNvPr id="26" name="Group 25"/>
            <p:cNvGrpSpPr/>
            <p:nvPr/>
          </p:nvGrpSpPr>
          <p:grpSpPr>
            <a:xfrm>
              <a:off x="1184784" y="3145719"/>
              <a:ext cx="3360875" cy="2719941"/>
              <a:chOff x="68580" y="304691"/>
              <a:chExt cx="3494236" cy="2858731"/>
            </a:xfrm>
          </p:grpSpPr>
          <p:cxnSp>
            <p:nvCxnSpPr>
              <p:cNvPr id="28" name="Straight Connector 27"/>
              <p:cNvCxnSpPr/>
              <p:nvPr/>
            </p:nvCxnSpPr>
            <p:spPr>
              <a:xfrm>
                <a:off x="1874649" y="1829159"/>
                <a:ext cx="0" cy="942883"/>
              </a:xfrm>
              <a:prstGeom prst="line">
                <a:avLst/>
              </a:prstGeom>
              <a:ln w="2857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4038" y="1792315"/>
                <a:ext cx="0" cy="942883"/>
              </a:xfrm>
              <a:prstGeom prst="line">
                <a:avLst/>
              </a:prstGeom>
              <a:ln w="28575">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57043" y="428296"/>
                <a:ext cx="0" cy="2303782"/>
              </a:xfrm>
              <a:prstGeom prst="straightConnector1">
                <a:avLst/>
              </a:prstGeom>
              <a:ln w="3810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44597" y="2721690"/>
                <a:ext cx="3044864" cy="0"/>
              </a:xfrm>
              <a:prstGeom prst="straightConnector1">
                <a:avLst/>
              </a:prstGeom>
              <a:ln w="3810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60931" y="356341"/>
                <a:ext cx="0" cy="1140046"/>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52217" y="1464531"/>
                <a:ext cx="3044864" cy="0"/>
              </a:xfrm>
              <a:prstGeom prst="straightConnector1">
                <a:avLst/>
              </a:prstGeom>
              <a:ln w="3810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466665" y="972366"/>
                <a:ext cx="1" cy="4923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564207" y="972366"/>
                <a:ext cx="1" cy="4923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742075" y="969413"/>
                <a:ext cx="1" cy="4923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862577" y="356341"/>
                <a:ext cx="0" cy="1140046"/>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1127012" y="2250653"/>
                <a:ext cx="992641" cy="330852"/>
              </a:xfrm>
              <a:prstGeom prst="bentConnector3">
                <a:avLst>
                  <a:gd name="adj1" fmla="val 75566"/>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346653" y="2250652"/>
                <a:ext cx="814770" cy="324944"/>
              </a:xfrm>
              <a:prstGeom prst="bentConnector3">
                <a:avLst>
                  <a:gd name="adj1" fmla="val 49296"/>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083247" y="2581505"/>
                <a:ext cx="1208316" cy="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a:xfrm>
                <a:off x="754038" y="1485900"/>
                <a:ext cx="1706893" cy="747263"/>
              </a:xfrm>
              <a:custGeom>
                <a:avLst/>
                <a:gdLst>
                  <a:gd name="connsiteX0" fmla="*/ 1386840 w 1387328"/>
                  <a:gd name="connsiteY0" fmla="*/ 0 h 289560"/>
                  <a:gd name="connsiteX1" fmla="*/ 1356360 w 1387328"/>
                  <a:gd name="connsiteY1" fmla="*/ 60960 h 289560"/>
                  <a:gd name="connsiteX2" fmla="*/ 1188720 w 1387328"/>
                  <a:gd name="connsiteY2" fmla="*/ 83820 h 289560"/>
                  <a:gd name="connsiteX3" fmla="*/ 251460 w 1387328"/>
                  <a:gd name="connsiteY3" fmla="*/ 137160 h 289560"/>
                  <a:gd name="connsiteX4" fmla="*/ 45720 w 1387328"/>
                  <a:gd name="connsiteY4" fmla="*/ 167640 h 289560"/>
                  <a:gd name="connsiteX5" fmla="*/ 0 w 1387328"/>
                  <a:gd name="connsiteY5" fmla="*/ 289560 h 28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328" h="289560">
                    <a:moveTo>
                      <a:pt x="1386840" y="0"/>
                    </a:moveTo>
                    <a:cubicBezTo>
                      <a:pt x="1388110" y="23495"/>
                      <a:pt x="1389380" y="46990"/>
                      <a:pt x="1356360" y="60960"/>
                    </a:cubicBezTo>
                    <a:cubicBezTo>
                      <a:pt x="1323340" y="74930"/>
                      <a:pt x="1372870" y="71120"/>
                      <a:pt x="1188720" y="83820"/>
                    </a:cubicBezTo>
                    <a:cubicBezTo>
                      <a:pt x="1004570" y="96520"/>
                      <a:pt x="441960" y="123190"/>
                      <a:pt x="251460" y="137160"/>
                    </a:cubicBezTo>
                    <a:cubicBezTo>
                      <a:pt x="60960" y="151130"/>
                      <a:pt x="87630" y="142240"/>
                      <a:pt x="45720" y="167640"/>
                    </a:cubicBezTo>
                    <a:cubicBezTo>
                      <a:pt x="3810" y="193040"/>
                      <a:pt x="1905" y="241300"/>
                      <a:pt x="0" y="289560"/>
                    </a:cubicBezTo>
                  </a:path>
                </a:pathLst>
              </a:custGeom>
              <a:noFill/>
              <a:ln w="19050">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en-US" sz="1601"/>
              </a:p>
            </p:txBody>
          </p:sp>
          <p:sp>
            <p:nvSpPr>
              <p:cNvPr id="42" name="Freeform 41"/>
              <p:cNvSpPr/>
              <p:nvPr/>
            </p:nvSpPr>
            <p:spPr>
              <a:xfrm>
                <a:off x="1906650" y="1501140"/>
                <a:ext cx="958470" cy="746536"/>
              </a:xfrm>
              <a:custGeom>
                <a:avLst/>
                <a:gdLst>
                  <a:gd name="connsiteX0" fmla="*/ 693420 w 693420"/>
                  <a:gd name="connsiteY0" fmla="*/ 0 h 304800"/>
                  <a:gd name="connsiteX1" fmla="*/ 563880 w 693420"/>
                  <a:gd name="connsiteY1" fmla="*/ 160020 h 304800"/>
                  <a:gd name="connsiteX2" fmla="*/ 0 w 693420"/>
                  <a:gd name="connsiteY2" fmla="*/ 304800 h 304800"/>
                </a:gdLst>
                <a:ahLst/>
                <a:cxnLst>
                  <a:cxn ang="0">
                    <a:pos x="connsiteX0" y="connsiteY0"/>
                  </a:cxn>
                  <a:cxn ang="0">
                    <a:pos x="connsiteX1" y="connsiteY1"/>
                  </a:cxn>
                  <a:cxn ang="0">
                    <a:pos x="connsiteX2" y="connsiteY2"/>
                  </a:cxn>
                </a:cxnLst>
                <a:rect l="l" t="t" r="r" b="b"/>
                <a:pathLst>
                  <a:path w="693420" h="304800">
                    <a:moveTo>
                      <a:pt x="693420" y="0"/>
                    </a:moveTo>
                    <a:cubicBezTo>
                      <a:pt x="686435" y="54610"/>
                      <a:pt x="679450" y="109220"/>
                      <a:pt x="563880" y="160020"/>
                    </a:cubicBezTo>
                    <a:cubicBezTo>
                      <a:pt x="448310" y="210820"/>
                      <a:pt x="224155" y="257810"/>
                      <a:pt x="0" y="304800"/>
                    </a:cubicBezTo>
                  </a:path>
                </a:pathLst>
              </a:custGeom>
              <a:noFill/>
              <a:ln w="19050">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endParaRPr lang="en-US" sz="1601"/>
              </a:p>
            </p:txBody>
          </p:sp>
          <mc:AlternateContent xmlns:mc="http://schemas.openxmlformats.org/markup-compatibility/2006" xmlns:a14="http://schemas.microsoft.com/office/drawing/2010/main">
            <mc:Choice Requires="a14">
              <p:sp>
                <p:nvSpPr>
                  <p:cNvPr id="43" name="TextBox 42"/>
                  <p:cNvSpPr txBox="1"/>
                  <p:nvPr/>
                </p:nvSpPr>
                <p:spPr>
                  <a:xfrm>
                    <a:off x="2531187" y="1817703"/>
                    <a:ext cx="1031629" cy="3386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1" i="1" smtClean="0">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𝑚𝑎𝑥</m:t>
                              </m:r>
                            </m:sub>
                          </m:sSub>
                          <m:r>
                            <a:rPr lang="en-US" sz="1601" i="1">
                              <a:latin typeface="Cambria Math" panose="02040503050406030204" pitchFamily="18" charset="0"/>
                            </a:rPr>
                            <m:t>−</m:t>
                          </m:r>
                          <m:r>
                            <a:rPr lang="en-US" sz="1601" b="0" i="1" smtClean="0">
                              <a:latin typeface="Cambria Math" panose="02040503050406030204" pitchFamily="18" charset="0"/>
                            </a:rPr>
                            <m:t>𝑏</m:t>
                          </m:r>
                        </m:oMath>
                      </m:oMathPara>
                    </a14:m>
                    <a:endParaRPr lang="en-US" sz="1601"/>
                  </a:p>
                </p:txBody>
              </p:sp>
            </mc:Choice>
            <mc:Fallback xmlns="">
              <p:sp>
                <p:nvSpPr>
                  <p:cNvPr id="43" name="TextBox 42"/>
                  <p:cNvSpPr txBox="1">
                    <a:spLocks noRot="1" noChangeAspect="1" noMove="1" noResize="1" noEditPoints="1" noAdjustHandles="1" noChangeArrowheads="1" noChangeShapeType="1" noTextEdit="1"/>
                  </p:cNvSpPr>
                  <p:nvPr/>
                </p:nvSpPr>
                <p:spPr>
                  <a:xfrm>
                    <a:off x="2531187" y="1817703"/>
                    <a:ext cx="1031629" cy="338682"/>
                  </a:xfrm>
                  <a:prstGeom prst="rect">
                    <a:avLst/>
                  </a:prstGeom>
                  <a:blipFill>
                    <a:blip r:embed="rId3"/>
                    <a:stretch>
                      <a:fillRect/>
                    </a:stretch>
                  </a:blipFill>
                </p:spPr>
                <p:txBody>
                  <a:bodyPr/>
                  <a:lstStyle/>
                  <a:p>
                    <a:r>
                      <a:rPr lang="en-US">
                        <a:noFill/>
                      </a:rPr>
                      <a:t> </a:t>
                    </a:r>
                  </a:p>
                </p:txBody>
              </p:sp>
            </mc:Fallback>
          </mc:AlternateContent>
          <p:cxnSp>
            <p:nvCxnSpPr>
              <p:cNvPr id="44" name="Straight Arrow Connector 43"/>
              <p:cNvCxnSpPr/>
              <p:nvPr/>
            </p:nvCxnSpPr>
            <p:spPr>
              <a:xfrm>
                <a:off x="2454777" y="601911"/>
                <a:ext cx="400785" cy="1"/>
              </a:xfrm>
              <a:prstGeom prst="straightConnector1">
                <a:avLst/>
              </a:prstGeom>
              <a:ln w="19050" cap="rnd">
                <a:solidFill>
                  <a:schemeClr val="accent6">
                    <a:lumMod val="50000"/>
                  </a:schemeClr>
                </a:solidFill>
                <a:roun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2497822" y="304691"/>
                    <a:ext cx="330667" cy="3386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1" i="1">
                              <a:latin typeface="Cambria Math" panose="02040503050406030204" pitchFamily="18" charset="0"/>
                            </a:rPr>
                            <m:t>𝜀</m:t>
                          </m:r>
                        </m:oMath>
                      </m:oMathPara>
                    </a14:m>
                    <a:endParaRPr lang="en-US" sz="1601"/>
                  </a:p>
                </p:txBody>
              </p:sp>
            </mc:Choice>
            <mc:Fallback xmlns="">
              <p:sp>
                <p:nvSpPr>
                  <p:cNvPr id="45" name="TextBox 44"/>
                  <p:cNvSpPr txBox="1">
                    <a:spLocks noRot="1" noChangeAspect="1" noMove="1" noResize="1" noEditPoints="1" noAdjustHandles="1" noChangeArrowheads="1" noChangeShapeType="1" noTextEdit="1"/>
                  </p:cNvSpPr>
                  <p:nvPr/>
                </p:nvSpPr>
                <p:spPr>
                  <a:xfrm>
                    <a:off x="2497822" y="304691"/>
                    <a:ext cx="330667" cy="3386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887054" y="1762166"/>
                    <a:ext cx="1000787" cy="3386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1" i="1" smtClean="0">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𝑚𝑖𝑛</m:t>
                              </m:r>
                            </m:sub>
                          </m:sSub>
                          <m:r>
                            <a:rPr lang="en-US" sz="1601" i="1">
                              <a:latin typeface="Cambria Math" panose="02040503050406030204" pitchFamily="18" charset="0"/>
                            </a:rPr>
                            <m:t>−</m:t>
                          </m:r>
                          <m:r>
                            <a:rPr lang="en-US" sz="1601" b="0" i="1" smtClean="0">
                              <a:latin typeface="Cambria Math" panose="02040503050406030204" pitchFamily="18" charset="0"/>
                            </a:rPr>
                            <m:t>𝑎</m:t>
                          </m:r>
                        </m:oMath>
                      </m:oMathPara>
                    </a14:m>
                    <a:endParaRPr lang="en-US" sz="1601"/>
                  </a:p>
                </p:txBody>
              </p:sp>
            </mc:Choice>
            <mc:Fallback xmlns="">
              <p:sp>
                <p:nvSpPr>
                  <p:cNvPr id="46" name="TextBox 45"/>
                  <p:cNvSpPr txBox="1">
                    <a:spLocks noRot="1" noChangeAspect="1" noMove="1" noResize="1" noEditPoints="1" noAdjustHandles="1" noChangeArrowheads="1" noChangeShapeType="1" noTextEdit="1"/>
                  </p:cNvSpPr>
                  <p:nvPr/>
                </p:nvSpPr>
                <p:spPr>
                  <a:xfrm>
                    <a:off x="887054" y="1762166"/>
                    <a:ext cx="1000787" cy="338682"/>
                  </a:xfrm>
                  <a:prstGeom prst="rect">
                    <a:avLst/>
                  </a:prstGeom>
                  <a:blipFill>
                    <a:blip r:embed="rId5"/>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44750" y="2786473"/>
                    <a:ext cx="425373" cy="344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1" i="1">
                                  <a:latin typeface="Cambria Math" panose="02040503050406030204" pitchFamily="18" charset="0"/>
                                </a:rPr>
                              </m:ctrlPr>
                            </m:sSubSupPr>
                            <m:e>
                              <m:r>
                                <a:rPr lang="en-US" sz="1601" i="1">
                                  <a:latin typeface="Cambria Math" panose="02040503050406030204" pitchFamily="18" charset="0"/>
                                </a:rPr>
                                <m:t>𝑡</m:t>
                              </m:r>
                            </m:e>
                            <m:sub>
                              <m:r>
                                <a:rPr lang="en-US" sz="1601" i="1">
                                  <a:latin typeface="Cambria Math" panose="02040503050406030204" pitchFamily="18" charset="0"/>
                                </a:rPr>
                                <m:t>𝑟</m:t>
                              </m:r>
                            </m:sub>
                            <m:sup>
                              <m:r>
                                <a:rPr lang="en-US" sz="1601" i="1">
                                  <a:latin typeface="Cambria Math" panose="02040503050406030204" pitchFamily="18" charset="0"/>
                                </a:rPr>
                                <m:t>𝒮</m:t>
                              </m:r>
                            </m:sup>
                          </m:sSubSup>
                        </m:oMath>
                      </m:oMathPara>
                    </a14:m>
                    <a:endParaRPr lang="en-US" sz="1601"/>
                  </a:p>
                </p:txBody>
              </p:sp>
            </mc:Choice>
            <mc:Fallback xmlns="">
              <p:sp>
                <p:nvSpPr>
                  <p:cNvPr id="47" name="TextBox 46"/>
                  <p:cNvSpPr txBox="1">
                    <a:spLocks noRot="1" noChangeAspect="1" noMove="1" noResize="1" noEditPoints="1" noAdjustHandles="1" noChangeArrowheads="1" noChangeShapeType="1" noTextEdit="1"/>
                  </p:cNvSpPr>
                  <p:nvPr/>
                </p:nvSpPr>
                <p:spPr>
                  <a:xfrm>
                    <a:off x="544750" y="2786473"/>
                    <a:ext cx="425373" cy="34426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626607" y="2777226"/>
                    <a:ext cx="425373" cy="3861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1" i="1">
                                  <a:latin typeface="Cambria Math" panose="02040503050406030204" pitchFamily="18" charset="0"/>
                                </a:rPr>
                              </m:ctrlPr>
                            </m:sSubSupPr>
                            <m:e>
                              <m:r>
                                <a:rPr lang="en-US" sz="1601" i="1">
                                  <a:latin typeface="Cambria Math" panose="02040503050406030204" pitchFamily="18" charset="0"/>
                                </a:rPr>
                                <m:t>𝑡</m:t>
                              </m:r>
                            </m:e>
                            <m:sub>
                              <m:r>
                                <a:rPr lang="en-US" sz="1601" i="1">
                                  <a:latin typeface="Cambria Math" panose="02040503050406030204" pitchFamily="18" charset="0"/>
                                </a:rPr>
                                <m:t>𝑓</m:t>
                              </m:r>
                            </m:sub>
                            <m:sup>
                              <m:r>
                                <a:rPr lang="en-US" sz="1601" i="1">
                                  <a:latin typeface="Cambria Math" panose="02040503050406030204" pitchFamily="18" charset="0"/>
                                </a:rPr>
                                <m:t>𝒮</m:t>
                              </m:r>
                            </m:sup>
                          </m:sSubSup>
                        </m:oMath>
                      </m:oMathPara>
                    </a14:m>
                    <a:endParaRPr lang="en-US" sz="1601"/>
                  </a:p>
                </p:txBody>
              </p:sp>
            </mc:Choice>
            <mc:Fallback xmlns="">
              <p:sp>
                <p:nvSpPr>
                  <p:cNvPr id="48" name="TextBox 47"/>
                  <p:cNvSpPr txBox="1">
                    <a:spLocks noRot="1" noChangeAspect="1" noMove="1" noResize="1" noEditPoints="1" noAdjustHandles="1" noChangeArrowheads="1" noChangeShapeType="1" noTextEdit="1"/>
                  </p:cNvSpPr>
                  <p:nvPr/>
                </p:nvSpPr>
                <p:spPr>
                  <a:xfrm>
                    <a:off x="1626607" y="2777226"/>
                    <a:ext cx="425373" cy="386196"/>
                  </a:xfrm>
                  <a:prstGeom prst="rect">
                    <a:avLst/>
                  </a:prstGeom>
                  <a:blipFill>
                    <a:blip r:embed="rId7"/>
                    <a:stretch>
                      <a:fillRect b="-11667"/>
                    </a:stretch>
                  </a:blipFill>
                </p:spPr>
                <p:txBody>
                  <a:bodyPr/>
                  <a:lstStyle/>
                  <a:p>
                    <a:r>
                      <a:rPr lang="en-US">
                        <a:noFill/>
                      </a:rPr>
                      <a:t> </a:t>
                    </a:r>
                  </a:p>
                </p:txBody>
              </p:sp>
            </mc:Fallback>
          </mc:AlternateContent>
          <p:cxnSp>
            <p:nvCxnSpPr>
              <p:cNvPr id="49" name="Straight Arrow Connector 48"/>
              <p:cNvCxnSpPr/>
              <p:nvPr/>
            </p:nvCxnSpPr>
            <p:spPr>
              <a:xfrm>
                <a:off x="294698" y="2241200"/>
                <a:ext cx="1562497" cy="0"/>
              </a:xfrm>
              <a:prstGeom prst="straightConnector1">
                <a:avLst/>
              </a:prstGeom>
              <a:ln w="1270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1840646" y="2265899"/>
                    <a:ext cx="1667508" cy="323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𝒮</m:t>
                              </m:r>
                            </m:e>
                            <m:sub>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𝑏</m:t>
                                  </m:r>
                                </m:e>
                              </m:d>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𝜑</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𝜑</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𝜑</m:t>
                              </m:r>
                            </m:e>
                            <m:sub>
                              <m:r>
                                <a:rPr lang="en-US" sz="1400" i="1">
                                  <a:latin typeface="Cambria Math" panose="02040503050406030204" pitchFamily="18" charset="0"/>
                                </a:rPr>
                                <m:t>3</m:t>
                              </m:r>
                            </m:sub>
                          </m:sSub>
                          <m:r>
                            <a:rPr lang="en-US" sz="1400" i="1">
                              <a:latin typeface="Cambria Math" panose="02040503050406030204" pitchFamily="18" charset="0"/>
                            </a:rPr>
                            <m:t>,</m:t>
                          </m:r>
                          <m:r>
                            <a:rPr lang="en-US" sz="1400" i="1">
                              <a:latin typeface="Cambria Math" panose="02040503050406030204" pitchFamily="18" charset="0"/>
                            </a:rPr>
                            <m:t>𝜖</m:t>
                          </m:r>
                          <m:r>
                            <a:rPr lang="en-US" sz="1400" i="1">
                              <a:latin typeface="Cambria Math" panose="02040503050406030204" pitchFamily="18" charset="0"/>
                            </a:rPr>
                            <m:t>)</m:t>
                          </m:r>
                        </m:oMath>
                      </m:oMathPara>
                    </a14:m>
                    <a:endParaRPr lang="en-US" sz="1400"/>
                  </a:p>
                </p:txBody>
              </p:sp>
            </mc:Choice>
            <mc:Fallback xmlns="">
              <p:sp>
                <p:nvSpPr>
                  <p:cNvPr id="50" name="TextBox 49"/>
                  <p:cNvSpPr txBox="1">
                    <a:spLocks noRot="1" noChangeAspect="1" noMove="1" noResize="1" noEditPoints="1" noAdjustHandles="1" noChangeArrowheads="1" noChangeShapeType="1" noTextEdit="1"/>
                  </p:cNvSpPr>
                  <p:nvPr/>
                </p:nvSpPr>
                <p:spPr>
                  <a:xfrm>
                    <a:off x="1840646" y="2265899"/>
                    <a:ext cx="1667508" cy="323230"/>
                  </a:xfrm>
                  <a:prstGeom prst="rect">
                    <a:avLst/>
                  </a:prstGeom>
                  <a:blipFill>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8580" y="2063322"/>
                    <a:ext cx="292629"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1" i="1">
                              <a:latin typeface="Cambria Math" panose="02040503050406030204" pitchFamily="18" charset="0"/>
                            </a:rPr>
                            <m:t>⊤</m:t>
                          </m:r>
                        </m:oMath>
                      </m:oMathPara>
                    </a14:m>
                    <a:endParaRPr lang="en-US" sz="1601"/>
                  </a:p>
                </p:txBody>
              </p:sp>
            </mc:Choice>
            <mc:Fallback xmlns="">
              <p:sp>
                <p:nvSpPr>
                  <p:cNvPr id="51" name="TextBox 50"/>
                  <p:cNvSpPr txBox="1">
                    <a:spLocks noRot="1" noChangeAspect="1" noMove="1" noResize="1" noEditPoints="1" noAdjustHandles="1" noChangeArrowheads="1" noChangeShapeType="1" noTextEdit="1"/>
                  </p:cNvSpPr>
                  <p:nvPr/>
                </p:nvSpPr>
                <p:spPr>
                  <a:xfrm>
                    <a:off x="68580" y="2063322"/>
                    <a:ext cx="292629" cy="338682"/>
                  </a:xfrm>
                  <a:prstGeom prst="rect">
                    <a:avLst/>
                  </a:prstGeom>
                  <a:blipFill>
                    <a:blip r:embed="rId9"/>
                    <a:stretch>
                      <a:fillRect r="-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6199" y="2368849"/>
                    <a:ext cx="292629"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1" i="1">
                              <a:latin typeface="Cambria Math" panose="02040503050406030204" pitchFamily="18" charset="0"/>
                            </a:rPr>
                            <m:t>⊥</m:t>
                          </m:r>
                        </m:oMath>
                      </m:oMathPara>
                    </a14:m>
                    <a:endParaRPr lang="en-US" sz="1601"/>
                  </a:p>
                </p:txBody>
              </p:sp>
            </mc:Choice>
            <mc:Fallback xmlns="">
              <p:sp>
                <p:nvSpPr>
                  <p:cNvPr id="52" name="TextBox 51"/>
                  <p:cNvSpPr txBox="1">
                    <a:spLocks noRot="1" noChangeAspect="1" noMove="1" noResize="1" noEditPoints="1" noAdjustHandles="1" noChangeArrowheads="1" noChangeShapeType="1" noTextEdit="1"/>
                  </p:cNvSpPr>
                  <p:nvPr/>
                </p:nvSpPr>
                <p:spPr>
                  <a:xfrm>
                    <a:off x="76199" y="2368849"/>
                    <a:ext cx="292629" cy="338682"/>
                  </a:xfrm>
                  <a:prstGeom prst="rect">
                    <a:avLst/>
                  </a:prstGeom>
                  <a:blipFill>
                    <a:blip r:embed="rId10"/>
                    <a:stretch>
                      <a:fillRect r="-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2154424" y="1397169"/>
                    <a:ext cx="299952"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1" i="1">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1</m:t>
                              </m:r>
                            </m:sub>
                          </m:sSub>
                        </m:oMath>
                      </m:oMathPara>
                    </a14:m>
                    <a:endParaRPr lang="en-US" sz="1601"/>
                  </a:p>
                </p:txBody>
              </p:sp>
            </mc:Choice>
            <mc:Fallback xmlns="">
              <p:sp>
                <p:nvSpPr>
                  <p:cNvPr id="53" name="TextBox 52"/>
                  <p:cNvSpPr txBox="1">
                    <a:spLocks noRot="1" noChangeAspect="1" noMove="1" noResize="1" noEditPoints="1" noAdjustHandles="1" noChangeArrowheads="1" noChangeShapeType="1" noTextEdit="1"/>
                  </p:cNvSpPr>
                  <p:nvPr/>
                </p:nvSpPr>
                <p:spPr>
                  <a:xfrm>
                    <a:off x="2154424" y="1397169"/>
                    <a:ext cx="299952" cy="338682"/>
                  </a:xfrm>
                  <a:prstGeom prst="rect">
                    <a:avLst/>
                  </a:prstGeom>
                  <a:blipFill>
                    <a:blip r:embed="rId11"/>
                    <a:stretch>
                      <a:fillRect r="-12500"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385915" y="1393294"/>
                    <a:ext cx="299952"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1" i="1">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2</m:t>
                              </m:r>
                            </m:sub>
                          </m:sSub>
                        </m:oMath>
                      </m:oMathPara>
                    </a14:m>
                    <a:endParaRPr lang="en-US" sz="1601"/>
                  </a:p>
                </p:txBody>
              </p:sp>
            </mc:Choice>
            <mc:Fallback xmlns="">
              <p:sp>
                <p:nvSpPr>
                  <p:cNvPr id="54" name="TextBox 53"/>
                  <p:cNvSpPr txBox="1">
                    <a:spLocks noRot="1" noChangeAspect="1" noMove="1" noResize="1" noEditPoints="1" noAdjustHandles="1" noChangeArrowheads="1" noChangeShapeType="1" noTextEdit="1"/>
                  </p:cNvSpPr>
                  <p:nvPr/>
                </p:nvSpPr>
                <p:spPr>
                  <a:xfrm>
                    <a:off x="2385915" y="1393294"/>
                    <a:ext cx="299952" cy="338682"/>
                  </a:xfrm>
                  <a:prstGeom prst="rect">
                    <a:avLst/>
                  </a:prstGeom>
                  <a:blipFill>
                    <a:blip r:embed="rId12"/>
                    <a:stretch>
                      <a:fillRect r="-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2568460" y="1393389"/>
                    <a:ext cx="299952"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1" i="1">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3</m:t>
                              </m:r>
                            </m:sub>
                          </m:sSub>
                        </m:oMath>
                      </m:oMathPara>
                    </a14:m>
                    <a:endParaRPr lang="en-US" sz="1601"/>
                  </a:p>
                </p:txBody>
              </p:sp>
            </mc:Choice>
            <mc:Fallback xmlns="">
              <p:sp>
                <p:nvSpPr>
                  <p:cNvPr id="55" name="TextBox 54"/>
                  <p:cNvSpPr txBox="1">
                    <a:spLocks noRot="1" noChangeAspect="1" noMove="1" noResize="1" noEditPoints="1" noAdjustHandles="1" noChangeArrowheads="1" noChangeShapeType="1" noTextEdit="1"/>
                  </p:cNvSpPr>
                  <p:nvPr/>
                </p:nvSpPr>
                <p:spPr>
                  <a:xfrm>
                    <a:off x="2568460" y="1393389"/>
                    <a:ext cx="299952" cy="338682"/>
                  </a:xfrm>
                  <a:prstGeom prst="rect">
                    <a:avLst/>
                  </a:prstGeom>
                  <a:blipFill>
                    <a:blip r:embed="rId13"/>
                    <a:stretch>
                      <a:fillRect r="-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758610" y="350520"/>
                    <a:ext cx="299952"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1" i="1">
                                  <a:latin typeface="Cambria Math" panose="02040503050406030204" pitchFamily="18" charset="0"/>
                                </a:rPr>
                              </m:ctrlPr>
                            </m:sSubPr>
                            <m:e>
                              <m:sSub>
                                <m:sSubPr>
                                  <m:ctrlPr>
                                    <a:rPr lang="en-US" sz="1601" i="1">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𝑚𝑎𝑥</m:t>
                                  </m:r>
                                </m:sub>
                              </m:sSub>
                              <m:r>
                                <a:rPr lang="en-US" sz="1601" i="1">
                                  <a:latin typeface="Cambria Math" panose="02040503050406030204" pitchFamily="18" charset="0"/>
                                </a:rPr>
                                <m:t>:</m:t>
                              </m:r>
                              <m:r>
                                <a:rPr lang="en-US" sz="1601" i="1">
                                  <a:latin typeface="Cambria Math" panose="02040503050406030204" pitchFamily="18" charset="0"/>
                                </a:rPr>
                                <m:t>𝜃</m:t>
                              </m:r>
                            </m:e>
                            <m:sub>
                              <m:r>
                                <a:rPr lang="en-US" sz="1601" i="1">
                                  <a:latin typeface="Cambria Math" panose="02040503050406030204" pitchFamily="18" charset="0"/>
                                </a:rPr>
                                <m:t>3</m:t>
                              </m:r>
                            </m:sub>
                          </m:sSub>
                        </m:oMath>
                      </m:oMathPara>
                    </a14:m>
                    <a:endParaRPr lang="en-US" sz="1601"/>
                  </a:p>
                </p:txBody>
              </p:sp>
            </mc:Choice>
            <mc:Fallback xmlns="">
              <p:sp>
                <p:nvSpPr>
                  <p:cNvPr id="56" name="TextBox 55"/>
                  <p:cNvSpPr txBox="1">
                    <a:spLocks noRot="1" noChangeAspect="1" noMove="1" noResize="1" noEditPoints="1" noAdjustHandles="1" noChangeArrowheads="1" noChangeShapeType="1" noTextEdit="1"/>
                  </p:cNvSpPr>
                  <p:nvPr/>
                </p:nvSpPr>
                <p:spPr>
                  <a:xfrm>
                    <a:off x="758610" y="350520"/>
                    <a:ext cx="299952" cy="338682"/>
                  </a:xfrm>
                  <a:prstGeom prst="rect">
                    <a:avLst/>
                  </a:prstGeom>
                  <a:blipFill>
                    <a:blip r:embed="rId14"/>
                    <a:stretch>
                      <a:fillRect r="-191667"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768766" y="665092"/>
                    <a:ext cx="299952" cy="338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1" i="1">
                                  <a:latin typeface="Cambria Math" panose="02040503050406030204" pitchFamily="18" charset="0"/>
                                </a:rPr>
                              </m:ctrlPr>
                            </m:sSubPr>
                            <m:e>
                              <m:sSub>
                                <m:sSubPr>
                                  <m:ctrlPr>
                                    <a:rPr lang="en-US" sz="1601" i="1">
                                      <a:latin typeface="Cambria Math" panose="02040503050406030204" pitchFamily="18" charset="0"/>
                                    </a:rPr>
                                  </m:ctrlPr>
                                </m:sSubPr>
                                <m:e>
                                  <m:r>
                                    <a:rPr lang="en-US" sz="1601" i="1">
                                      <a:latin typeface="Cambria Math" panose="02040503050406030204" pitchFamily="18" charset="0"/>
                                    </a:rPr>
                                    <m:t>𝜃</m:t>
                                  </m:r>
                                </m:e>
                                <m:sub>
                                  <m:r>
                                    <a:rPr lang="en-US" sz="1601" i="1">
                                      <a:latin typeface="Cambria Math" panose="02040503050406030204" pitchFamily="18" charset="0"/>
                                    </a:rPr>
                                    <m:t>𝑚𝑖𝑛</m:t>
                                  </m:r>
                                </m:sub>
                              </m:sSub>
                              <m:r>
                                <a:rPr lang="en-US" sz="1601" i="1">
                                  <a:latin typeface="Cambria Math" panose="02040503050406030204" pitchFamily="18" charset="0"/>
                                </a:rPr>
                                <m:t>:</m:t>
                              </m:r>
                              <m:r>
                                <a:rPr lang="en-US" sz="1601" i="1">
                                  <a:latin typeface="Cambria Math" panose="02040503050406030204" pitchFamily="18" charset="0"/>
                                </a:rPr>
                                <m:t>𝜃</m:t>
                              </m:r>
                            </m:e>
                            <m:sub>
                              <m:r>
                                <a:rPr lang="en-US" sz="1601" i="1">
                                  <a:latin typeface="Cambria Math" panose="02040503050406030204" pitchFamily="18" charset="0"/>
                                </a:rPr>
                                <m:t>1</m:t>
                              </m:r>
                            </m:sub>
                          </m:sSub>
                        </m:oMath>
                      </m:oMathPara>
                    </a14:m>
                    <a:endParaRPr lang="en-US" sz="1601"/>
                  </a:p>
                </p:txBody>
              </p:sp>
            </mc:Choice>
            <mc:Fallback xmlns="">
              <p:sp>
                <p:nvSpPr>
                  <p:cNvPr id="57" name="TextBox 56"/>
                  <p:cNvSpPr txBox="1">
                    <a:spLocks noRot="1" noChangeAspect="1" noMove="1" noResize="1" noEditPoints="1" noAdjustHandles="1" noChangeArrowheads="1" noChangeShapeType="1" noTextEdit="1"/>
                  </p:cNvSpPr>
                  <p:nvPr/>
                </p:nvSpPr>
                <p:spPr>
                  <a:xfrm>
                    <a:off x="768766" y="665092"/>
                    <a:ext cx="299952" cy="338682"/>
                  </a:xfrm>
                  <a:prstGeom prst="rect">
                    <a:avLst/>
                  </a:prstGeom>
                  <a:blipFill>
                    <a:blip r:embed="rId15"/>
                    <a:stretch>
                      <a:fillRect r="-187234" b="-37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3992259" y="5457477"/>
                  <a:ext cx="53751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𝑡𝑖𝑚𝑒</m:t>
                        </m:r>
                      </m:oMath>
                    </m:oMathPara>
                  </a14:m>
                  <a:endParaRPr lang="en-US" sz="1200"/>
                </a:p>
              </p:txBody>
            </p:sp>
          </mc:Choice>
          <mc:Fallback xmlns="">
            <p:sp>
              <p:nvSpPr>
                <p:cNvPr id="63" name="TextBox 62"/>
                <p:cNvSpPr txBox="1">
                  <a:spLocks noRot="1" noChangeAspect="1" noMove="1" noResize="1" noEditPoints="1" noAdjustHandles="1" noChangeArrowheads="1" noChangeShapeType="1" noTextEdit="1"/>
                </p:cNvSpPr>
                <p:nvPr/>
              </p:nvSpPr>
              <p:spPr>
                <a:xfrm>
                  <a:off x="3992259" y="5457477"/>
                  <a:ext cx="537518" cy="27699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92831" y="2884457"/>
                  <a:ext cx="75392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𝑣𝑜𝑙𝑡𝑎𝑔𝑒</m:t>
                        </m:r>
                      </m:oMath>
                    </m:oMathPara>
                  </a14:m>
                  <a:endParaRPr lang="en-US" sz="1200"/>
                </a:p>
              </p:txBody>
            </p:sp>
          </mc:Choice>
          <mc:Fallback xmlns="">
            <p:sp>
              <p:nvSpPr>
                <p:cNvPr id="64" name="TextBox 63"/>
                <p:cNvSpPr txBox="1">
                  <a:spLocks noRot="1" noChangeAspect="1" noMove="1" noResize="1" noEditPoints="1" noAdjustHandles="1" noChangeArrowheads="1" noChangeShapeType="1" noTextEdit="1"/>
                </p:cNvSpPr>
                <p:nvPr/>
              </p:nvSpPr>
              <p:spPr>
                <a:xfrm>
                  <a:off x="1192831" y="2884457"/>
                  <a:ext cx="753924" cy="276999"/>
                </a:xfrm>
                <a:prstGeom prst="rect">
                  <a:avLst/>
                </a:prstGeom>
                <a:blipFill>
                  <a:blip r:embed="rId17"/>
                  <a:stretch>
                    <a:fillRect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7" name="TextBox 66"/>
              <p:cNvSpPr txBox="1"/>
              <p:nvPr/>
            </p:nvSpPr>
            <p:spPr>
              <a:xfrm>
                <a:off x="206477" y="973332"/>
                <a:ext cx="8598071" cy="1960921"/>
              </a:xfrm>
              <a:prstGeom prst="rect">
                <a:avLst/>
              </a:prstGeom>
              <a:noFill/>
            </p:spPr>
            <p:txBody>
              <a:bodyPr wrap="square" rtlCol="0">
                <a:spAutoFit/>
              </a:bodyPr>
              <a:lstStyle/>
              <a:p>
                <a:pPr marL="285750" indent="-285750">
                  <a:buFont typeface="Arial" panose="020B0604020202020204" pitchFamily="34" charset="0"/>
                  <a:buChar char="•"/>
                </a:pPr>
                <a:r>
                  <a:rPr lang="en-US" sz="2000" i="1">
                    <a:latin typeface="Calibri" panose="020F0502020204030204" pitchFamily="34" charset="0"/>
                    <a:cs typeface="Calibri" panose="020F0502020204030204" pitchFamily="34" charset="0"/>
                  </a:rPr>
                  <a:t>Simultaneity</a:t>
                </a:r>
                <a:r>
                  <a:rPr lang="en-US" sz="2000">
                    <a:latin typeface="Calibri" panose="020F0502020204030204" pitchFamily="34" charset="0"/>
                    <a:cs typeface="Calibri" panose="020F0502020204030204" pitchFamily="34" charset="0"/>
                  </a:rPr>
                  <a:t> is true if all </a:t>
                </a:r>
                <a14:m>
                  <m:oMath xmlns:m="http://schemas.openxmlformats.org/officeDocument/2006/math">
                    <m:r>
                      <a:rPr lang="en-US" sz="2000" b="0" i="1" smtClean="0">
                        <a:latin typeface="Cambria Math" panose="02040503050406030204" pitchFamily="18" charset="0"/>
                      </a:rPr>
                      <m:t>𝑛</m:t>
                    </m:r>
                  </m:oMath>
                </a14:m>
                <a:r>
                  <a:rPr lang="en-US" sz="2000">
                    <a:latin typeface="Calibri" panose="020F0502020204030204" pitchFamily="34" charset="0"/>
                    <a:cs typeface="Calibri" panose="020F0502020204030204" pitchFamily="34" charset="0"/>
                  </a:rPr>
                  <a:t> events occur within </a:t>
                </a:r>
                <a14:m>
                  <m:oMath xmlns:m="http://schemas.openxmlformats.org/officeDocument/2006/math">
                    <m:r>
                      <a:rPr lang="en-US" sz="2000" b="0" i="1" smtClean="0">
                        <a:latin typeface="Cambria Math" panose="02040503050406030204" pitchFamily="18" charset="0"/>
                      </a:rPr>
                      <m:t>𝜀</m:t>
                    </m:r>
                  </m:oMath>
                </a14:m>
                <a:r>
                  <a:rPr lang="en-US" sz="200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i="1">
                            <a:latin typeface="Cambria Math" panose="02040503050406030204" pitchFamily="18" charset="0"/>
                          </a:rPr>
                          <m:t>𝒮</m:t>
                        </m:r>
                      </m:e>
                      <m: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e>
                        </m:d>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b="0" i="1" smtClean="0">
                            <a:latin typeface="Cambria Math" panose="02040503050406030204" pitchFamily="18" charset="0"/>
                          </a:rPr>
                          <m:t>𝜀</m:t>
                        </m:r>
                      </m:e>
                    </m:d>
                  </m:oMath>
                </a14:m>
                <a:endParaRPr lang="en-US" sz="20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a:latin typeface="Calibri" panose="020F0502020204030204" pitchFamily="34" charset="0"/>
                    <a:cs typeface="Calibri" panose="020F0502020204030204" pitchFamily="34" charset="0"/>
                  </a:rPr>
                  <a:t>The subtraction of the earliest and the latest events must be less than </a:t>
                </a:r>
                <a14:m>
                  <m:oMath xmlns:m="http://schemas.openxmlformats.org/officeDocument/2006/math">
                    <m:r>
                      <a:rPr lang="en-US" sz="2000" b="0" i="1" smtClean="0">
                        <a:latin typeface="Cambria Math" panose="02040503050406030204" pitchFamily="18" charset="0"/>
                      </a:rPr>
                      <m:t>𝜀</m:t>
                    </m:r>
                    <m:r>
                      <a:rPr lang="en-US" sz="2000" b="0" i="1" smtClean="0">
                        <a:latin typeface="Cambria Math" panose="02040503050406030204" pitchFamily="18" charset="0"/>
                      </a:rPr>
                      <m:t>.</m:t>
                    </m:r>
                  </m:oMath>
                </a14:m>
                <a:endParaRPr lang="en-US" sz="20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a:latin typeface="Calibri" panose="020F0502020204030204" pitchFamily="34" charset="0"/>
                    <a:cs typeface="Calibri" panose="020F0502020204030204" pitchFamily="34" charset="0"/>
                  </a:rPr>
                  <a:t>It can be implemented by a timed automaton.</a:t>
                </a:r>
              </a:p>
              <a:p>
                <a:pPr marL="285750" indent="-285750">
                  <a:buFont typeface="Arial" panose="020B0604020202020204" pitchFamily="34" charset="0"/>
                  <a:buChar char="•"/>
                </a:pPr>
                <a:r>
                  <a:rPr lang="en-US" sz="2000">
                    <a:latin typeface="Calibri" panose="020F0502020204030204" pitchFamily="34" charset="0"/>
                    <a:cs typeface="Calibri" panose="020F0502020204030204" pitchFamily="34" charset="0"/>
                  </a:rPr>
                  <a:t>The other monitoring algorithms are like </a:t>
                </a:r>
                <a:r>
                  <a:rPr lang="en-US" sz="2000" i="1">
                    <a:latin typeface="Calibri" panose="020F0502020204030204" pitchFamily="34" charset="0"/>
                    <a:cs typeface="Calibri" panose="020F0502020204030204" pitchFamily="34" charset="0"/>
                  </a:rPr>
                  <a:t>Simultaneity</a:t>
                </a:r>
              </a:p>
              <a:p>
                <a:pPr marL="285750" indent="-285750">
                  <a:buFont typeface="Arial" panose="020B0604020202020204" pitchFamily="34" charset="0"/>
                  <a:buChar char="•"/>
                </a:pPr>
                <a:endParaRPr lang="en-US" sz="2000">
                  <a:latin typeface="Calibri" panose="020F0502020204030204" pitchFamily="34" charset="0"/>
                  <a:cs typeface="Calibri" panose="020F0502020204030204" pitchFamily="34"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206477" y="973332"/>
                <a:ext cx="8598071" cy="1960921"/>
              </a:xfrm>
              <a:prstGeom prst="rect">
                <a:avLst/>
              </a:prstGeom>
              <a:blipFill>
                <a:blip r:embed="rId18"/>
                <a:stretch>
                  <a:fillRect l="-638" t="-186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55B8DA3A-6862-4746-A567-C78A193C2DCF}"/>
              </a:ext>
            </a:extLst>
          </p:cNvPr>
          <p:cNvGrpSpPr/>
          <p:nvPr/>
        </p:nvGrpSpPr>
        <p:grpSpPr>
          <a:xfrm>
            <a:off x="6236195" y="2932234"/>
            <a:ext cx="3776343" cy="3058264"/>
            <a:chOff x="6757263" y="2727941"/>
            <a:chExt cx="3776343" cy="3058264"/>
          </a:xfrm>
        </p:grpSpPr>
        <p:grpSp>
          <p:nvGrpSpPr>
            <p:cNvPr id="4" name="Group 3"/>
            <p:cNvGrpSpPr/>
            <p:nvPr/>
          </p:nvGrpSpPr>
          <p:grpSpPr>
            <a:xfrm>
              <a:off x="6757263" y="2727941"/>
              <a:ext cx="3776343" cy="3058264"/>
              <a:chOff x="125281" y="552126"/>
              <a:chExt cx="5968777" cy="4333564"/>
            </a:xfrm>
          </p:grpSpPr>
          <p:grpSp>
            <p:nvGrpSpPr>
              <p:cNvPr id="5" name="Group 4"/>
              <p:cNvGrpSpPr/>
              <p:nvPr/>
            </p:nvGrpSpPr>
            <p:grpSpPr>
              <a:xfrm>
                <a:off x="125281" y="552126"/>
                <a:ext cx="5968777" cy="4333564"/>
                <a:chOff x="176081" y="450526"/>
                <a:chExt cx="5968777" cy="4333564"/>
              </a:xfrm>
            </p:grpSpPr>
            <p:sp>
              <p:nvSpPr>
                <p:cNvPr id="10" name="TextBox 9"/>
                <p:cNvSpPr txBox="1"/>
                <p:nvPr/>
              </p:nvSpPr>
              <p:spPr>
                <a:xfrm>
                  <a:off x="2667147" y="450526"/>
                  <a:ext cx="1330189" cy="705409"/>
                </a:xfrm>
                <a:prstGeom prst="rect">
                  <a:avLst/>
                </a:prstGeom>
                <a:noFill/>
              </p:spPr>
              <p:txBody>
                <a:bodyPr wrap="none" rtlCol="0">
                  <a:spAutoFit/>
                </a:bodyPr>
                <a:lstStyle/>
                <a:p>
                  <a:r>
                    <a:rPr lang="en-US" sz="1400"/>
                    <a:t>There is </a:t>
                  </a:r>
                </a:p>
                <a:p>
                  <a:pPr algn="ctr"/>
                  <a:r>
                    <a:rPr lang="en-US" sz="1400"/>
                    <a:t>no event</a:t>
                  </a:r>
                </a:p>
              </p:txBody>
            </p:sp>
            <mc:AlternateContent xmlns:mc="http://schemas.openxmlformats.org/markup-compatibility/2006" xmlns:a14="http://schemas.microsoft.com/office/drawing/2010/main">
              <mc:Choice Requires="a14">
                <p:sp>
                  <p:nvSpPr>
                    <p:cNvPr id="11" name="TextBox 10"/>
                    <p:cNvSpPr txBox="1"/>
                    <p:nvPr/>
                  </p:nvSpPr>
                  <p:spPr>
                    <a:xfrm>
                      <a:off x="4018586" y="1134489"/>
                      <a:ext cx="1683667" cy="741403"/>
                    </a:xfrm>
                    <a:prstGeom prst="rect">
                      <a:avLst/>
                    </a:prstGeom>
                    <a:noFill/>
                  </p:spPr>
                  <p:txBody>
                    <a:bodyPr wrap="none" rtlCol="0">
                      <a:spAutoFit/>
                    </a:bodyPr>
                    <a:lstStyle/>
                    <a:p>
                      <a:pPr algn="ctr"/>
                      <a:r>
                        <a:rPr lang="en-US" sz="1400"/>
                        <a:t>An event on</a:t>
                      </a:r>
                    </a:p>
                    <a:p>
                      <a:pPr algn="ctr"/>
                      <a:r>
                        <a:rPr lang="en-US" sz="140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𝜑</m:t>
                              </m:r>
                            </m:e>
                            <m:sub>
                              <m:r>
                                <a:rPr lang="en-US" sz="1400" i="1">
                                  <a:latin typeface="Cambria Math" panose="02040503050406030204" pitchFamily="18" charset="0"/>
                                </a:rPr>
                                <m:t>1</m:t>
                              </m:r>
                            </m:sub>
                          </m:sSub>
                        </m:oMath>
                      </a14:m>
                      <a:r>
                        <a:rPr lang="en-US" sz="1400"/>
                        <a:t>to</a:t>
                      </a:r>
                      <a14:m>
                        <m:oMath xmlns:m="http://schemas.openxmlformats.org/officeDocument/2006/math">
                          <m:sSub>
                            <m:sSubPr>
                              <m:ctrlPr>
                                <a:rPr lang="en-US" sz="1400" i="1" dirty="0">
                                  <a:latin typeface="Cambria Math" panose="02040503050406030204" pitchFamily="18" charset="0"/>
                                </a:rPr>
                              </m:ctrlPr>
                            </m:sSubPr>
                            <m:e>
                              <m:r>
                                <a:rPr lang="en-US" sz="1400" i="1" dirty="0">
                                  <a:latin typeface="Cambria Math" panose="02040503050406030204" pitchFamily="18" charset="0"/>
                                </a:rPr>
                                <m:t> </m:t>
                              </m:r>
                              <m:r>
                                <a:rPr lang="en-US" sz="1400" i="1" dirty="0">
                                  <a:latin typeface="Cambria Math" panose="02040503050406030204" pitchFamily="18" charset="0"/>
                                </a:rPr>
                                <m:t>𝜑</m:t>
                              </m:r>
                            </m:e>
                            <m:sub>
                              <m:r>
                                <a:rPr lang="en-US" sz="1400" i="1" dirty="0">
                                  <a:latin typeface="Cambria Math" panose="02040503050406030204" pitchFamily="18" charset="0"/>
                                </a:rPr>
                                <m:t>𝑛</m:t>
                              </m:r>
                            </m:sub>
                          </m:sSub>
                        </m:oMath>
                      </a14:m>
                      <a:endParaRPr lang="en-US" sz="1400"/>
                    </a:p>
                  </p:txBody>
                </p:sp>
              </mc:Choice>
              <mc:Fallback xmlns="">
                <p:sp>
                  <p:nvSpPr>
                    <p:cNvPr id="11" name="TextBox 10"/>
                    <p:cNvSpPr txBox="1">
                      <a:spLocks noRot="1" noChangeAspect="1" noMove="1" noResize="1" noEditPoints="1" noAdjustHandles="1" noChangeArrowheads="1" noChangeShapeType="1" noTextEdit="1"/>
                    </p:cNvSpPr>
                    <p:nvPr/>
                  </p:nvSpPr>
                  <p:spPr>
                    <a:xfrm>
                      <a:off x="4018586" y="1134489"/>
                      <a:ext cx="1683667" cy="741403"/>
                    </a:xfrm>
                    <a:prstGeom prst="rect">
                      <a:avLst/>
                    </a:prstGeom>
                    <a:blipFill>
                      <a:blip r:embed="rId19"/>
                      <a:stretch>
                        <a:fillRect l="-1143" t="-2326" r="-571"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5400000">
                      <a:off x="4910716" y="3080422"/>
                      <a:ext cx="2000388" cy="467897"/>
                    </a:xfrm>
                    <a:prstGeom prst="rect">
                      <a:avLst/>
                    </a:prstGeom>
                    <a:noFill/>
                  </p:spPr>
                  <p:txBody>
                    <a:bodyPr wrap="none" rtlCol="0">
                      <a:spAutoFit/>
                    </a:bodyPr>
                    <a:lstStyle/>
                    <a:p>
                      <a:pPr algn="ctr"/>
                      <a:r>
                        <a:rPr lang="en-US" sz="1400"/>
                        <a:t>count(events)</a:t>
                      </a:r>
                      <a14:m>
                        <m:oMath xmlns:m="http://schemas.openxmlformats.org/officeDocument/2006/math">
                          <m:r>
                            <a:rPr lang="en-US" sz="1400">
                              <a:latin typeface="Cambria Math" panose="02040503050406030204" pitchFamily="18" charset="0"/>
                            </a:rPr>
                            <m:t>&lt;</m:t>
                          </m:r>
                          <m:r>
                            <a:rPr lang="en-US" sz="1400" i="1">
                              <a:latin typeface="Cambria Math" panose="02040503050406030204" pitchFamily="18" charset="0"/>
                            </a:rPr>
                            <m:t>𝑛</m:t>
                          </m:r>
                        </m:oMath>
                      </a14:m>
                      <a:endParaRPr lang="en-US" sz="1400"/>
                    </a:p>
                  </p:txBody>
                </p:sp>
              </mc:Choice>
              <mc:Fallback xmlns="">
                <p:sp>
                  <p:nvSpPr>
                    <p:cNvPr id="12" name="TextBox 11"/>
                    <p:cNvSpPr txBox="1">
                      <a:spLocks noRot="1" noChangeAspect="1" noMove="1" noResize="1" noEditPoints="1" noAdjustHandles="1" noChangeArrowheads="1" noChangeShapeType="1" noTextEdit="1"/>
                    </p:cNvSpPr>
                    <p:nvPr/>
                  </p:nvSpPr>
                  <p:spPr>
                    <a:xfrm rot="5400000">
                      <a:off x="4910716" y="3080422"/>
                      <a:ext cx="2000388" cy="467897"/>
                    </a:xfrm>
                    <a:prstGeom prst="rect">
                      <a:avLst/>
                    </a:prstGeom>
                    <a:blipFill>
                      <a:blip r:embed="rId20"/>
                      <a:stretch>
                        <a:fillRect l="-25000" t="-2597" r="-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534877" y="3686446"/>
                      <a:ext cx="2228505" cy="954920"/>
                    </a:xfrm>
                    <a:prstGeom prst="rect">
                      <a:avLst/>
                    </a:prstGeom>
                    <a:noFill/>
                  </p:spPr>
                  <p:txBody>
                    <a:bodyPr wrap="none" rtlCol="0">
                      <a:spAutoFit/>
                    </a:bodyPr>
                    <a:lstStyle/>
                    <a:p>
                      <a:pPr algn="ctr"/>
                      <a14:m>
                        <m:oMath xmlns:m="http://schemas.openxmlformats.org/officeDocument/2006/math">
                          <m:sSubSup>
                            <m:sSubSupPr>
                              <m:ctrlPr>
                                <a:rPr lang="en-US" sz="1200" i="1">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𝜃</m:t>
                              </m:r>
                            </m:e>
                            <m:sub>
                              <m:r>
                                <a:rPr lang="en-US" sz="1200" i="1">
                                  <a:solidFill>
                                    <a:srgbClr val="00B050"/>
                                  </a:solidFill>
                                  <a:latin typeface="Cambria Math" panose="02040503050406030204" pitchFamily="18" charset="0"/>
                                </a:rPr>
                                <m:t>𝑚𝑖𝑛</m:t>
                              </m:r>
                            </m:sub>
                            <m:sup>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𝜑</m:t>
                                  </m:r>
                                </m:e>
                                <m:sub>
                                  <m:r>
                                    <a:rPr lang="en-US" sz="1200" i="1">
                                      <a:solidFill>
                                        <a:srgbClr val="00B050"/>
                                      </a:solidFill>
                                      <a:latin typeface="Cambria Math" panose="02040503050406030204" pitchFamily="18" charset="0"/>
                                    </a:rPr>
                                    <m:t>𝑖</m:t>
                                  </m:r>
                                </m:sub>
                              </m:sSub>
                            </m:sup>
                          </m:sSubSup>
                          <m:r>
                            <a:rPr lang="en-US" sz="1200" i="1">
                              <a:solidFill>
                                <a:srgbClr val="00B050"/>
                              </a:solidFill>
                              <a:latin typeface="Cambria Math" panose="02040503050406030204" pitchFamily="18" charset="0"/>
                            </a:rPr>
                            <m:t>+</m:t>
                          </m:r>
                          <m:r>
                            <a:rPr lang="en-US" sz="1200" i="1">
                              <a:solidFill>
                                <a:srgbClr val="00B050"/>
                              </a:solidFill>
                              <a:latin typeface="Cambria Math" panose="02040503050406030204" pitchFamily="18" charset="0"/>
                            </a:rPr>
                            <m:t>𝜀</m:t>
                          </m:r>
                          <m:r>
                            <a:rPr lang="en-US" sz="1200" i="1">
                              <a:solidFill>
                                <a:srgbClr val="00B050"/>
                              </a:solidFill>
                              <a:latin typeface="Cambria Math" panose="02040503050406030204" pitchFamily="18" charset="0"/>
                            </a:rPr>
                            <m:t>≤</m:t>
                          </m:r>
                        </m:oMath>
                      </a14:m>
                      <a:r>
                        <a:rPr lang="en-US" sz="1200">
                          <a:solidFill>
                            <a:srgbClr val="00B050"/>
                          </a:solidFill>
                        </a:rPr>
                        <a:t>c</a:t>
                      </a:r>
                    </a:p>
                    <a:p>
                      <a:pPr algn="ctr"/>
                      <a:r>
                        <a:rPr lang="en-US" sz="1200">
                          <a:solidFill>
                            <a:srgbClr val="00B050"/>
                          </a:solidFill>
                        </a:rPr>
                        <a:t>&amp;&amp;</a:t>
                      </a:r>
                    </a:p>
                    <a:p>
                      <a:pPr algn="ctr"/>
                      <a:r>
                        <a:rPr lang="en-US" sz="1200">
                          <a:solidFill>
                            <a:srgbClr val="00B050"/>
                          </a:solidFill>
                        </a:rPr>
                        <a:t>count(events)</a:t>
                      </a:r>
                      <a14:m>
                        <m:oMath xmlns:m="http://schemas.openxmlformats.org/officeDocument/2006/math">
                          <m:r>
                            <a:rPr lang="en-US" sz="1200">
                              <a:solidFill>
                                <a:srgbClr val="00B050"/>
                              </a:solidFill>
                              <a:latin typeface="Cambria Math" panose="02040503050406030204" pitchFamily="18" charset="0"/>
                            </a:rPr>
                            <m:t>==</m:t>
                          </m:r>
                          <m:r>
                            <a:rPr lang="en-US" sz="1200" i="1">
                              <a:solidFill>
                                <a:srgbClr val="00B050"/>
                              </a:solidFill>
                              <a:latin typeface="Cambria Math" panose="02040503050406030204" pitchFamily="18" charset="0"/>
                            </a:rPr>
                            <m:t>𝑛</m:t>
                          </m:r>
                        </m:oMath>
                      </a14:m>
                      <a:endParaRPr lang="en-US" sz="1200">
                        <a:solidFill>
                          <a:srgbClr val="00B05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534877" y="3686446"/>
                      <a:ext cx="2228505" cy="954920"/>
                    </a:xfrm>
                    <a:prstGeom prst="rect">
                      <a:avLst/>
                    </a:prstGeom>
                    <a:blipFill>
                      <a:blip r:embed="rId21"/>
                      <a:stretch>
                        <a:fillRect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393228" y="1947636"/>
                      <a:ext cx="2345156" cy="1092208"/>
                    </a:xfrm>
                    <a:prstGeom prst="rect">
                      <a:avLst/>
                    </a:prstGeom>
                    <a:noFill/>
                  </p:spPr>
                  <p:txBody>
                    <a:bodyPr wrap="none" rtlCol="0">
                      <a:spAutoFit/>
                    </a:bodyPr>
                    <a:lstStyle/>
                    <a:p>
                      <a:pPr algn="ctr"/>
                      <a14:m>
                        <m:oMath xmlns:m="http://schemas.openxmlformats.org/officeDocument/2006/math">
                          <m:sSubSup>
                            <m:sSubSupPr>
                              <m:ctrlPr>
                                <a:rPr lang="en-US" sz="1400" i="1" smtClean="0">
                                  <a:solidFill>
                                    <a:srgbClr val="FF0000"/>
                                  </a:solidFill>
                                  <a:latin typeface="Cambria Math" panose="02040503050406030204" pitchFamily="18" charset="0"/>
                                </a:rPr>
                              </m:ctrlPr>
                            </m:sSubSupPr>
                            <m:e>
                              <m:r>
                                <a:rPr lang="en-US" sz="1400" i="1">
                                  <a:solidFill>
                                    <a:srgbClr val="FF0000"/>
                                  </a:solidFill>
                                  <a:latin typeface="Cambria Math" panose="02040503050406030204" pitchFamily="18" charset="0"/>
                                </a:rPr>
                                <m:t>𝜃</m:t>
                              </m:r>
                            </m:e>
                            <m:sub>
                              <m:r>
                                <a:rPr lang="en-US" sz="1400" i="1">
                                  <a:solidFill>
                                    <a:srgbClr val="FF0000"/>
                                  </a:solidFill>
                                  <a:latin typeface="Cambria Math" panose="02040503050406030204" pitchFamily="18" charset="0"/>
                                </a:rPr>
                                <m:t>𝑚𝑖𝑛</m:t>
                              </m:r>
                            </m:sub>
                            <m:sup>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𝜑</m:t>
                                  </m:r>
                                </m:e>
                                <m:sub>
                                  <m:r>
                                    <a:rPr lang="en-US" sz="1400" i="1">
                                      <a:solidFill>
                                        <a:srgbClr val="FF0000"/>
                                      </a:solidFill>
                                      <a:latin typeface="Cambria Math" panose="02040503050406030204" pitchFamily="18" charset="0"/>
                                    </a:rPr>
                                    <m:t>𝑖</m:t>
                                  </m:r>
                                </m:sub>
                              </m:sSub>
                            </m:sup>
                          </m:sSubSup>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𝜀</m:t>
                          </m:r>
                          <m:r>
                            <a:rPr lang="en-US" sz="1400" b="0" i="1" smtClean="0">
                              <a:solidFill>
                                <a:srgbClr val="FF0000"/>
                              </a:solidFill>
                              <a:latin typeface="Cambria Math" panose="02040503050406030204" pitchFamily="18" charset="0"/>
                            </a:rPr>
                            <m:t>&gt;</m:t>
                          </m:r>
                        </m:oMath>
                      </a14:m>
                      <a:r>
                        <a:rPr lang="en-US" sz="1400">
                          <a:solidFill>
                            <a:srgbClr val="FF0000"/>
                          </a:solidFill>
                        </a:rPr>
                        <a:t>c</a:t>
                      </a:r>
                    </a:p>
                    <a:p>
                      <a:pPr algn="ctr"/>
                      <a:r>
                        <a:rPr lang="en-US" sz="1400">
                          <a:solidFill>
                            <a:srgbClr val="FF0000"/>
                          </a:solidFill>
                        </a:rPr>
                        <a:t>&amp;&amp;</a:t>
                      </a:r>
                    </a:p>
                    <a:p>
                      <a:pPr algn="ctr"/>
                      <a:r>
                        <a:rPr lang="en-US" sz="1400">
                          <a:solidFill>
                            <a:srgbClr val="FF0000"/>
                          </a:solidFill>
                        </a:rPr>
                        <a:t>count(events)</a:t>
                      </a:r>
                      <a14:m>
                        <m:oMath xmlns:m="http://schemas.openxmlformats.org/officeDocument/2006/math">
                          <m:r>
                            <a:rPr lang="en-US" sz="1400">
                              <a:solidFill>
                                <a:srgbClr val="FF0000"/>
                              </a:solidFill>
                              <a:latin typeface="Cambria Math" panose="02040503050406030204" pitchFamily="18" charset="0"/>
                            </a:rPr>
                            <m:t>&lt;</m:t>
                          </m:r>
                          <m:r>
                            <a:rPr lang="en-US" sz="1400" i="1">
                              <a:solidFill>
                                <a:srgbClr val="FF0000"/>
                              </a:solidFill>
                              <a:latin typeface="Cambria Math" panose="02040503050406030204" pitchFamily="18" charset="0"/>
                            </a:rPr>
                            <m:t>𝑛</m:t>
                          </m:r>
                        </m:oMath>
                      </a14:m>
                      <a:endParaRPr lang="en-US" sz="140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393228" y="1947636"/>
                      <a:ext cx="2345156" cy="1092208"/>
                    </a:xfrm>
                    <a:prstGeom prst="rect">
                      <a:avLst/>
                    </a:prstGeom>
                    <a:blipFill>
                      <a:blip r:embed="rId22"/>
                      <a:stretch>
                        <a:fillRect l="-410" b="-7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09597" y="891098"/>
                      <a:ext cx="945156" cy="610567"/>
                    </a:xfrm>
                    <a:prstGeom prst="rect">
                      <a:avLst/>
                    </a:prstGeom>
                    <a:noFill/>
                  </p:spPr>
                  <p:txBody>
                    <a:bodyPr wrap="none" rtlCol="0">
                      <a:spAutoFit/>
                    </a:bodyPr>
                    <a:lstStyle/>
                    <a:p>
                      <a:r>
                        <a:rPr lang="en-US" sz="1100"/>
                        <a:t>start</a:t>
                      </a:r>
                      <a14:m>
                        <m:oMath xmlns:m="http://schemas.openxmlformats.org/officeDocument/2006/math">
                          <m:r>
                            <a:rPr lang="en-US" sz="1100" b="0" i="0" smtClean="0">
                              <a:latin typeface="Cambria Math" panose="02040503050406030204" pitchFamily="18" charset="0"/>
                            </a:rPr>
                            <m:t> </m:t>
                          </m:r>
                        </m:oMath>
                      </a14:m>
                      <a:endParaRPr lang="en-US" sz="1100" b="0"/>
                    </a:p>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𝑐</m:t>
                            </m:r>
                            <m:r>
                              <a:rPr lang="en-US" sz="1100" b="0" i="1" smtClean="0">
                                <a:latin typeface="Cambria Math" panose="02040503050406030204" pitchFamily="18" charset="0"/>
                              </a:rPr>
                              <m:t>=0</m:t>
                            </m:r>
                          </m:oMath>
                        </m:oMathPara>
                      </a14:m>
                      <a:endParaRPr lang="en-US" sz="1100" b="0" i="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09597" y="891098"/>
                      <a:ext cx="945156" cy="610567"/>
                    </a:xfrm>
                    <a:prstGeom prst="rect">
                      <a:avLst/>
                    </a:prstGeom>
                    <a:blipFill>
                      <a:blip r:embed="rId23"/>
                      <a:stretch>
                        <a:fillRect/>
                      </a:stretch>
                    </a:blipFill>
                  </p:spPr>
                  <p:txBody>
                    <a:bodyPr/>
                    <a:lstStyle/>
                    <a:p>
                      <a:r>
                        <a:rPr lang="en-US">
                          <a:noFill/>
                        </a:rPr>
                        <a:t> </a:t>
                      </a:r>
                    </a:p>
                  </p:txBody>
                </p:sp>
              </mc:Fallback>
            </mc:AlternateContent>
            <p:sp>
              <p:nvSpPr>
                <p:cNvPr id="16" name="TextBox 15"/>
                <p:cNvSpPr txBox="1"/>
                <p:nvPr/>
              </p:nvSpPr>
              <p:spPr>
                <a:xfrm>
                  <a:off x="264067" y="1881619"/>
                  <a:ext cx="1870903" cy="705409"/>
                </a:xfrm>
                <a:prstGeom prst="rect">
                  <a:avLst/>
                </a:prstGeom>
                <a:noFill/>
              </p:spPr>
              <p:txBody>
                <a:bodyPr wrap="none" rtlCol="0">
                  <a:spAutoFit/>
                </a:bodyPr>
                <a:lstStyle/>
                <a:p>
                  <a:r>
                    <a:rPr lang="en-US" sz="1400">
                      <a:solidFill>
                        <a:srgbClr val="FF0000"/>
                      </a:solidFill>
                    </a:rPr>
                    <a:t>The constraint</a:t>
                  </a:r>
                </a:p>
                <a:p>
                  <a:pPr algn="ctr"/>
                  <a:r>
                    <a:rPr lang="en-US" sz="1400">
                      <a:solidFill>
                        <a:srgbClr val="FF0000"/>
                      </a:solidFill>
                    </a:rPr>
                    <a:t> is not met</a:t>
                  </a:r>
                </a:p>
              </p:txBody>
            </p:sp>
            <p:sp>
              <p:nvSpPr>
                <p:cNvPr id="17" name="TextBox 16"/>
                <p:cNvSpPr txBox="1"/>
                <p:nvPr/>
              </p:nvSpPr>
              <p:spPr>
                <a:xfrm>
                  <a:off x="1313264" y="4078681"/>
                  <a:ext cx="1931826" cy="705409"/>
                </a:xfrm>
                <a:prstGeom prst="rect">
                  <a:avLst/>
                </a:prstGeom>
                <a:noFill/>
              </p:spPr>
              <p:txBody>
                <a:bodyPr wrap="none" rtlCol="0">
                  <a:spAutoFit/>
                </a:bodyPr>
                <a:lstStyle/>
                <a:p>
                  <a:r>
                    <a:rPr lang="en-US" sz="1400">
                      <a:solidFill>
                        <a:srgbClr val="00B050"/>
                      </a:solidFill>
                    </a:rPr>
                    <a:t>The constraint </a:t>
                  </a:r>
                </a:p>
                <a:p>
                  <a:pPr algn="ctr"/>
                  <a:r>
                    <a:rPr lang="en-US" sz="1400">
                      <a:solidFill>
                        <a:srgbClr val="00B050"/>
                      </a:solidFill>
                    </a:rPr>
                    <a:t>is met</a:t>
                  </a:r>
                </a:p>
              </p:txBody>
            </p:sp>
            <mc:AlternateContent xmlns:mc="http://schemas.openxmlformats.org/markup-compatibility/2006" xmlns:a14="http://schemas.microsoft.com/office/drawing/2010/main">
              <mc:Choice Requires="a14">
                <p:sp>
                  <p:nvSpPr>
                    <p:cNvPr id="18" name="TextBox 17"/>
                    <p:cNvSpPr txBox="1"/>
                    <p:nvPr/>
                  </p:nvSpPr>
                  <p:spPr>
                    <a:xfrm>
                      <a:off x="195776" y="3223836"/>
                      <a:ext cx="2530050" cy="4215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𝑡</m:t>
                                </m:r>
                              </m:e>
                              <m:sub>
                                <m:r>
                                  <a:rPr lang="en-US" sz="1400" i="1">
                                    <a:latin typeface="Cambria Math" panose="02040503050406030204" pitchFamily="18" charset="0"/>
                                  </a:rPr>
                                  <m:t>𝑟</m:t>
                                </m:r>
                              </m:sub>
                              <m:sup>
                                <m:r>
                                  <a:rPr lang="en-US" sz="1400" i="1">
                                    <a:latin typeface="Cambria Math" panose="02040503050406030204" pitchFamily="18" charset="0"/>
                                  </a:rPr>
                                  <m:t>𝒮</m:t>
                                </m:r>
                              </m:sup>
                            </m:sSubSup>
                            <m:r>
                              <a:rPr lang="en-US" sz="1400" i="1">
                                <a:latin typeface="Cambria Math" panose="02040503050406030204" pitchFamily="18" charset="0"/>
                              </a:rPr>
                              <m:t>=</m:t>
                            </m:r>
                            <m:r>
                              <m:rPr>
                                <m:sty m:val="p"/>
                              </m:rPr>
                              <a:rPr lang="en-US" sz="1400">
                                <a:latin typeface="Cambria Math" panose="02040503050406030204" pitchFamily="18" charset="0"/>
                              </a:rPr>
                              <m:t>m</m:t>
                            </m:r>
                            <m:r>
                              <a:rPr lang="en-US" sz="1400" i="1">
                                <a:latin typeface="Cambria Math" panose="02040503050406030204" pitchFamily="18" charset="0"/>
                              </a:rPr>
                              <m:t>𝑖𝑛</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𝜃</m:t>
                                    </m:r>
                                  </m:e>
                                  <m:sup>
                                    <m:sSub>
                                      <m:sSubPr>
                                        <m:ctrlPr>
                                          <a:rPr lang="en-US" sz="1400" i="1">
                                            <a:latin typeface="Cambria Math" panose="02040503050406030204" pitchFamily="18" charset="0"/>
                                          </a:rPr>
                                        </m:ctrlPr>
                                      </m:sSubPr>
                                      <m:e>
                                        <m:r>
                                          <a:rPr lang="en-US" sz="1400" i="1">
                                            <a:latin typeface="Cambria Math" panose="02040503050406030204" pitchFamily="18" charset="0"/>
                                          </a:rPr>
                                          <m:t>𝜑</m:t>
                                        </m:r>
                                      </m:e>
                                      <m:sub>
                                        <m:r>
                                          <a:rPr lang="en-US" sz="1400" i="1">
                                            <a:latin typeface="Cambria Math" panose="02040503050406030204" pitchFamily="18" charset="0"/>
                                          </a:rPr>
                                          <m:t>𝑖</m:t>
                                        </m:r>
                                      </m:sub>
                                    </m:sSub>
                                  </m:sup>
                                </m:sSup>
                              </m:e>
                            </m:d>
                            <m:r>
                              <a:rPr lang="en-US" sz="1400" i="1">
                                <a:latin typeface="Cambria Math" panose="02040503050406030204" pitchFamily="18" charset="0"/>
                              </a:rPr>
                              <m:t>−</m:t>
                            </m:r>
                            <m:r>
                              <a:rPr lang="en-US" sz="1400" b="0" i="1" smtClean="0">
                                <a:latin typeface="Cambria Math" panose="02040503050406030204" pitchFamily="18" charset="0"/>
                              </a:rPr>
                              <m:t>𝑎</m:t>
                            </m:r>
                          </m:oMath>
                        </m:oMathPara>
                      </a14:m>
                      <a:endParaRPr lang="en-US" sz="1400"/>
                    </a:p>
                  </p:txBody>
                </p:sp>
              </mc:Choice>
              <mc:Fallback xmlns="">
                <p:sp>
                  <p:nvSpPr>
                    <p:cNvPr id="18" name="TextBox 17"/>
                    <p:cNvSpPr txBox="1">
                      <a:spLocks noRot="1" noChangeAspect="1" noMove="1" noResize="1" noEditPoints="1" noAdjustHandles="1" noChangeArrowheads="1" noChangeShapeType="1" noTextEdit="1"/>
                    </p:cNvSpPr>
                    <p:nvPr/>
                  </p:nvSpPr>
                  <p:spPr>
                    <a:xfrm>
                      <a:off x="195776" y="3223836"/>
                      <a:ext cx="2530050" cy="42151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6081" y="3618387"/>
                      <a:ext cx="2595166" cy="470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rPr>
                                  <m:t>𝑡</m:t>
                                </m:r>
                              </m:e>
                              <m:sub>
                                <m:r>
                                  <a:rPr lang="en-US" sz="1400" i="1">
                                    <a:latin typeface="Cambria Math" panose="02040503050406030204" pitchFamily="18" charset="0"/>
                                  </a:rPr>
                                  <m:t>𝑓</m:t>
                                </m:r>
                              </m:sub>
                              <m:sup>
                                <m:r>
                                  <a:rPr lang="en-US" sz="1400" i="1">
                                    <a:latin typeface="Cambria Math" panose="02040503050406030204" pitchFamily="18" charset="0"/>
                                  </a:rPr>
                                  <m:t>𝒮</m:t>
                                </m:r>
                              </m:sup>
                            </m:sSubSup>
                            <m:r>
                              <a:rPr lang="en-US" sz="1400" i="1">
                                <a:latin typeface="Cambria Math" panose="02040503050406030204" pitchFamily="18" charset="0"/>
                              </a:rPr>
                              <m:t>=</m:t>
                            </m:r>
                            <m:r>
                              <m:rPr>
                                <m:sty m:val="p"/>
                              </m:rPr>
                              <a:rPr lang="en-US" sz="1400">
                                <a:latin typeface="Cambria Math" panose="02040503050406030204" pitchFamily="18" charset="0"/>
                              </a:rPr>
                              <m:t>m</m:t>
                            </m:r>
                            <m:r>
                              <a:rPr lang="en-US" sz="1400" i="1">
                                <a:latin typeface="Cambria Math" panose="02040503050406030204" pitchFamily="18" charset="0"/>
                              </a:rPr>
                              <m:t>𝑎𝑥</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𝜃</m:t>
                                    </m:r>
                                  </m:e>
                                  <m:sup>
                                    <m:sSub>
                                      <m:sSubPr>
                                        <m:ctrlPr>
                                          <a:rPr lang="en-US" sz="1400" i="1">
                                            <a:latin typeface="Cambria Math" panose="02040503050406030204" pitchFamily="18" charset="0"/>
                                          </a:rPr>
                                        </m:ctrlPr>
                                      </m:sSubPr>
                                      <m:e>
                                        <m:r>
                                          <a:rPr lang="en-US" sz="1400" i="1">
                                            <a:latin typeface="Cambria Math" panose="02040503050406030204" pitchFamily="18" charset="0"/>
                                          </a:rPr>
                                          <m:t>𝜑</m:t>
                                        </m:r>
                                      </m:e>
                                      <m:sub>
                                        <m:r>
                                          <a:rPr lang="en-US" sz="1400" i="1">
                                            <a:latin typeface="Cambria Math" panose="02040503050406030204" pitchFamily="18" charset="0"/>
                                          </a:rPr>
                                          <m:t>𝑖</m:t>
                                        </m:r>
                                      </m:sub>
                                    </m:sSub>
                                  </m:sup>
                                </m:sSup>
                              </m:e>
                            </m:d>
                            <m:r>
                              <a:rPr lang="en-US" sz="1400" i="1">
                                <a:latin typeface="Cambria Math" panose="02040503050406030204" pitchFamily="18" charset="0"/>
                              </a:rPr>
                              <m:t>−</m:t>
                            </m:r>
                            <m:r>
                              <a:rPr lang="en-US" sz="1400" b="0" i="1" smtClean="0">
                                <a:latin typeface="Cambria Math" panose="02040503050406030204" pitchFamily="18" charset="0"/>
                              </a:rPr>
                              <m:t>𝑏</m:t>
                            </m:r>
                          </m:oMath>
                        </m:oMathPara>
                      </a14:m>
                      <a:endParaRPr lang="en-US" sz="1400"/>
                    </a:p>
                  </p:txBody>
                </p:sp>
              </mc:Choice>
              <mc:Fallback xmlns="">
                <p:sp>
                  <p:nvSpPr>
                    <p:cNvPr id="19" name="TextBox 18"/>
                    <p:cNvSpPr txBox="1">
                      <a:spLocks noRot="1" noChangeAspect="1" noMove="1" noResize="1" noEditPoints="1" noAdjustHandles="1" noChangeArrowheads="1" noChangeShapeType="1" noTextEdit="1"/>
                    </p:cNvSpPr>
                    <p:nvPr/>
                  </p:nvSpPr>
                  <p:spPr>
                    <a:xfrm>
                      <a:off x="176081" y="3618387"/>
                      <a:ext cx="2595166" cy="470964"/>
                    </a:xfrm>
                    <a:prstGeom prst="rect">
                      <a:avLst/>
                    </a:prstGeom>
                    <a:blipFill>
                      <a:blip r:embed="rId25"/>
                      <a:stretch>
                        <a:fillRect b="-9259"/>
                      </a:stretch>
                    </a:blipFill>
                  </p:spPr>
                  <p:txBody>
                    <a:bodyPr/>
                    <a:lstStyle/>
                    <a:p>
                      <a:r>
                        <a:rPr lang="en-US">
                          <a:noFill/>
                        </a:rPr>
                        <a:t> </a:t>
                      </a:r>
                    </a:p>
                  </p:txBody>
                </p:sp>
              </mc:Fallback>
            </mc:AlternateContent>
            <p:sp>
              <p:nvSpPr>
                <p:cNvPr id="20" name="Freeform 19"/>
                <p:cNvSpPr/>
                <p:nvPr/>
              </p:nvSpPr>
              <p:spPr>
                <a:xfrm>
                  <a:off x="949592" y="904358"/>
                  <a:ext cx="574122" cy="566419"/>
                </a:xfrm>
                <a:custGeom>
                  <a:avLst/>
                  <a:gdLst>
                    <a:gd name="connsiteX0" fmla="*/ 0 w 636494"/>
                    <a:gd name="connsiteY0" fmla="*/ 0 h 645458"/>
                    <a:gd name="connsiteX1" fmla="*/ 331694 w 636494"/>
                    <a:gd name="connsiteY1" fmla="*/ 519952 h 645458"/>
                    <a:gd name="connsiteX2" fmla="*/ 636494 w 636494"/>
                    <a:gd name="connsiteY2" fmla="*/ 645458 h 645458"/>
                    <a:gd name="connsiteX3" fmla="*/ 636494 w 636494"/>
                    <a:gd name="connsiteY3" fmla="*/ 645458 h 645458"/>
                  </a:gdLst>
                  <a:ahLst/>
                  <a:cxnLst>
                    <a:cxn ang="0">
                      <a:pos x="connsiteX0" y="connsiteY0"/>
                    </a:cxn>
                    <a:cxn ang="0">
                      <a:pos x="connsiteX1" y="connsiteY1"/>
                    </a:cxn>
                    <a:cxn ang="0">
                      <a:pos x="connsiteX2" y="connsiteY2"/>
                    </a:cxn>
                    <a:cxn ang="0">
                      <a:pos x="connsiteX3" y="connsiteY3"/>
                    </a:cxn>
                  </a:cxnLst>
                  <a:rect l="l" t="t" r="r" b="b"/>
                  <a:pathLst>
                    <a:path w="636494" h="645458">
                      <a:moveTo>
                        <a:pt x="0" y="0"/>
                      </a:moveTo>
                      <a:cubicBezTo>
                        <a:pt x="112806" y="206188"/>
                        <a:pt x="225612" y="412376"/>
                        <a:pt x="331694" y="519952"/>
                      </a:cubicBezTo>
                      <a:cubicBezTo>
                        <a:pt x="437776" y="627528"/>
                        <a:pt x="636494" y="645458"/>
                        <a:pt x="636494" y="645458"/>
                      </a:cubicBezTo>
                      <a:lnTo>
                        <a:pt x="636494" y="645458"/>
                      </a:ln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ight Brace 20"/>
                <p:cNvSpPr/>
                <p:nvPr/>
              </p:nvSpPr>
              <p:spPr>
                <a:xfrm>
                  <a:off x="2650562" y="3330085"/>
                  <a:ext cx="240479" cy="810788"/>
                </a:xfrm>
                <a:prstGeom prst="rightBrace">
                  <a:avLst>
                    <a:gd name="adj1" fmla="val 8333"/>
                    <a:gd name="adj2" fmla="val 45703"/>
                  </a:avLst>
                </a:prstGeom>
                <a:ln w="28575">
                  <a:solidFill>
                    <a:srgbClr val="000000"/>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6" name="Rounded Rectangle 5"/>
              <p:cNvSpPr/>
              <p:nvPr/>
            </p:nvSpPr>
            <p:spPr>
              <a:xfrm>
                <a:off x="619913" y="2691641"/>
                <a:ext cx="642550" cy="6507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0000"/>
                    </a:solidFill>
                  </a:rPr>
                  <a:t>3</a:t>
                </a:r>
              </a:p>
            </p:txBody>
          </p:sp>
          <p:sp>
            <p:nvSpPr>
              <p:cNvPr id="7" name="Rounded Rectangle 6"/>
              <p:cNvSpPr/>
              <p:nvPr/>
            </p:nvSpPr>
            <p:spPr>
              <a:xfrm>
                <a:off x="1495960" y="1248032"/>
                <a:ext cx="642550" cy="6507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1</a:t>
                </a:r>
              </a:p>
            </p:txBody>
          </p:sp>
          <p:sp>
            <p:nvSpPr>
              <p:cNvPr id="8" name="Rounded Rectangle 7"/>
              <p:cNvSpPr/>
              <p:nvPr/>
            </p:nvSpPr>
            <p:spPr>
              <a:xfrm>
                <a:off x="4757851" y="2732090"/>
                <a:ext cx="642550" cy="65078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2</a:t>
                </a:r>
              </a:p>
            </p:txBody>
          </p:sp>
          <p:sp>
            <p:nvSpPr>
              <p:cNvPr id="9" name="Rounded Rectangle 8"/>
              <p:cNvSpPr/>
              <p:nvPr/>
            </p:nvSpPr>
            <p:spPr>
              <a:xfrm>
                <a:off x="2840243" y="3485589"/>
                <a:ext cx="642552" cy="65078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B050"/>
                    </a:solidFill>
                  </a:rPr>
                  <a:t>4</a:t>
                </a:r>
              </a:p>
            </p:txBody>
          </p:sp>
        </p:grpSp>
        <p:cxnSp>
          <p:nvCxnSpPr>
            <p:cNvPr id="58" name="Curved Connector 57"/>
            <p:cNvCxnSpPr>
              <a:stCxn id="7" idx="0"/>
              <a:endCxn id="7" idx="3"/>
            </p:cNvCxnSpPr>
            <p:nvPr/>
          </p:nvCxnSpPr>
          <p:spPr>
            <a:xfrm rot="16200000" flipH="1">
              <a:off x="7814547" y="3232239"/>
              <a:ext cx="229636" cy="203265"/>
            </a:xfrm>
            <a:prstGeom prst="curvedConnector4">
              <a:avLst>
                <a:gd name="adj1" fmla="val -99549"/>
                <a:gd name="adj2" fmla="val 21246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7" idx="3"/>
              <a:endCxn id="8" idx="0"/>
            </p:cNvCxnSpPr>
            <p:nvPr/>
          </p:nvCxnSpPr>
          <p:spPr>
            <a:xfrm>
              <a:off x="8030998" y="3448689"/>
              <a:ext cx="1860478" cy="81768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8" idx="3"/>
              <a:endCxn id="8" idx="2"/>
            </p:cNvCxnSpPr>
            <p:nvPr/>
          </p:nvCxnSpPr>
          <p:spPr>
            <a:xfrm flipH="1">
              <a:off x="9891476" y="4496012"/>
              <a:ext cx="203265" cy="229636"/>
            </a:xfrm>
            <a:prstGeom prst="curvedConnector4">
              <a:avLst>
                <a:gd name="adj1" fmla="val -112464"/>
                <a:gd name="adj2" fmla="val 1995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8" idx="1"/>
              <a:endCxn id="6" idx="3"/>
            </p:cNvCxnSpPr>
            <p:nvPr/>
          </p:nvCxnSpPr>
          <p:spPr>
            <a:xfrm rot="10800000">
              <a:off x="7476739" y="4467468"/>
              <a:ext cx="2211473" cy="28545"/>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8" idx="2"/>
              <a:endCxn id="9" idx="3"/>
            </p:cNvCxnSpPr>
            <p:nvPr/>
          </p:nvCxnSpPr>
          <p:spPr>
            <a:xfrm rot="5400000">
              <a:off x="9235431" y="4371723"/>
              <a:ext cx="302120" cy="1009971"/>
            </a:xfrm>
            <a:prstGeom prst="curvedConnector2">
              <a:avLst/>
            </a:prstGeom>
            <a:ln w="19050">
              <a:solidFill>
                <a:srgbClr val="40C47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7550508" y="3461549"/>
                  <a:ext cx="554447"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050" i="1">
                                <a:latin typeface="Cambria Math" panose="02040503050406030204" pitchFamily="18" charset="0"/>
                              </a:rPr>
                            </m:ctrlPr>
                          </m:accPr>
                          <m:e>
                            <m:r>
                              <a:rPr lang="en-US" sz="1050" i="1">
                                <a:latin typeface="Cambria Math" panose="02040503050406030204" pitchFamily="18" charset="0"/>
                              </a:rPr>
                              <m:t>𝑐</m:t>
                            </m:r>
                          </m:e>
                        </m:acc>
                        <m:r>
                          <a:rPr lang="en-US" sz="1050" i="1" dirty="0">
                            <a:latin typeface="Cambria Math" panose="02040503050406030204" pitchFamily="18" charset="0"/>
                          </a:rPr>
                          <m:t>=1</m:t>
                        </m:r>
                      </m:oMath>
                    </m:oMathPara>
                  </a14:m>
                  <a:endParaRPr lang="en-US" sz="1050"/>
                </a:p>
              </p:txBody>
            </p:sp>
          </mc:Choice>
          <mc:Fallback xmlns="">
            <p:sp>
              <p:nvSpPr>
                <p:cNvPr id="24" name="Rectangle 23"/>
                <p:cNvSpPr>
                  <a:spLocks noRot="1" noChangeAspect="1" noMove="1" noResize="1" noEditPoints="1" noAdjustHandles="1" noChangeArrowheads="1" noChangeShapeType="1" noTextEdit="1"/>
                </p:cNvSpPr>
                <p:nvPr/>
              </p:nvSpPr>
              <p:spPr>
                <a:xfrm>
                  <a:off x="7550508" y="3461549"/>
                  <a:ext cx="554447" cy="261610"/>
                </a:xfrm>
                <a:prstGeom prst="rect">
                  <a:avLst/>
                </a:prstGeom>
                <a:blipFill>
                  <a:blip r:embed="rId26"/>
                  <a:stretch>
                    <a:fillRect/>
                  </a:stretch>
                </a:blipFill>
              </p:spPr>
              <p:txBody>
                <a:bodyPr/>
                <a:lstStyle/>
                <a:p>
                  <a:r>
                    <a:rPr lang="en-US">
                      <a:noFill/>
                    </a:rPr>
                    <a:t> </a:t>
                  </a:r>
                </a:p>
              </p:txBody>
            </p:sp>
          </mc:Fallback>
        </mc:AlternateContent>
      </p:grpSp>
      <p:sp>
        <p:nvSpPr>
          <p:cNvPr id="25" name="Slide Number Placeholder 24">
            <a:extLst>
              <a:ext uri="{FF2B5EF4-FFF2-40B4-BE49-F238E27FC236}">
                <a16:creationId xmlns:a16="http://schemas.microsoft.com/office/drawing/2014/main" id="{DDB46E62-029A-4983-8D6A-82177884EEB9}"/>
              </a:ext>
            </a:extLst>
          </p:cNvPr>
          <p:cNvSpPr>
            <a:spLocks noGrp="1"/>
          </p:cNvSpPr>
          <p:nvPr>
            <p:ph type="sldNum" sz="quarter" idx="12"/>
          </p:nvPr>
        </p:nvSpPr>
        <p:spPr/>
        <p:txBody>
          <a:bodyPr/>
          <a:lstStyle/>
          <a:p>
            <a:fld id="{E8F92A37-2A0B-8E4C-9ABC-FE271A1E1749}" type="slidenum">
              <a:rPr lang="en-US" smtClean="0"/>
              <a:t>18</a:t>
            </a:fld>
            <a:endParaRPr lang="en-US"/>
          </a:p>
        </p:txBody>
      </p:sp>
    </p:spTree>
    <p:extLst>
      <p:ext uri="{BB962C8B-B14F-4D97-AF65-F5344CB8AC3E}">
        <p14:creationId xmlns:p14="http://schemas.microsoft.com/office/powerpoint/2010/main" val="80544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8490" y="171240"/>
            <a:ext cx="12103510" cy="483427"/>
          </a:xfrm>
        </p:spPr>
        <p:txBody>
          <a:bodyPr/>
          <a:lstStyle/>
          <a:p>
            <a:r>
              <a:rPr lang="en-US" sz="3200"/>
              <a:t>How TMA Provides a Unique Implementation for all Logic Operators</a:t>
            </a:r>
          </a:p>
        </p:txBody>
      </p:sp>
      <mc:AlternateContent xmlns:mc="http://schemas.openxmlformats.org/markup-compatibility/2006" xmlns:a14="http://schemas.microsoft.com/office/drawing/2010/main">
        <mc:Choice Requires="a14">
          <p:sp>
            <p:nvSpPr>
              <p:cNvPr id="62" name="Content Placeholder 2"/>
              <p:cNvSpPr>
                <a:spLocks noGrp="1"/>
              </p:cNvSpPr>
              <p:nvPr>
                <p:ph sz="quarter" idx="1"/>
              </p:nvPr>
            </p:nvSpPr>
            <p:spPr>
              <a:xfrm>
                <a:off x="114404" y="891091"/>
                <a:ext cx="6594504" cy="2868349"/>
              </a:xfrm>
            </p:spPr>
            <p:txBody>
              <a:bodyPr>
                <a:noAutofit/>
              </a:bodyPr>
              <a:lstStyle/>
              <a:p>
                <a:r>
                  <a:rPr lang="en-US" sz="2000">
                    <a:latin typeface="Calibri" panose="020F0502020204030204" pitchFamily="34" charset="0"/>
                    <a:cs typeface="Calibri" panose="020F0502020204030204" pitchFamily="34" charset="0"/>
                  </a:rPr>
                  <a:t>Since the temporal operators use timestamps, ordinary logic operators should be adapted to use timestamps.</a:t>
                </a:r>
              </a:p>
              <a:p>
                <a:r>
                  <a:rPr lang="en-US" sz="2000">
                    <a:latin typeface="Calibri" panose="020F0502020204030204" pitchFamily="34" charset="0"/>
                    <a:cs typeface="Calibri" panose="020F0502020204030204" pitchFamily="34" charset="0"/>
                  </a:rPr>
                  <a:t>Each operator is implemented using FSM (just 2 bits).</a:t>
                </a:r>
              </a:p>
              <a:p>
                <a:r>
                  <a:rPr lang="en-US" sz="1800">
                    <a:latin typeface="Calibri" panose="020F0502020204030204" pitchFamily="34" charset="0"/>
                    <a:cs typeface="Calibri" panose="020F0502020204030204" pitchFamily="34" charset="0"/>
                  </a:rPr>
                  <a:t>E.g., AND operator can be evaluated when two Boolean signals go to state “11”</a:t>
                </a:r>
              </a:p>
              <a:p>
                <a:pPr marL="0" indent="0">
                  <a:buNone/>
                </a:pP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i="1">
                            <a:latin typeface="Cambria Math" panose="02040503050406030204" pitchFamily="18" charset="0"/>
                          </a:rPr>
                          <m:t>𝑟</m:t>
                        </m:r>
                      </m:sub>
                      <m:sup>
                        <m:r>
                          <a:rPr lang="en-US" sz="1800" i="1">
                            <a:latin typeface="Cambria Math" panose="02040503050406030204" pitchFamily="18" charset="0"/>
                          </a:rPr>
                          <m:t>^</m:t>
                        </m:r>
                      </m:sup>
                    </m:sSub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max</m:t>
                        </m:r>
                      </m:fName>
                      <m:e>
                        <m:d>
                          <m:dPr>
                            <m:ctrlPr>
                              <a:rPr lang="en-US" sz="1800" b="0" i="1" smtClean="0">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i="1">
                                    <a:latin typeface="Cambria Math" panose="02040503050406030204" pitchFamily="18" charset="0"/>
                                  </a:rPr>
                                  <m:t>𝑟</m:t>
                                </m:r>
                              </m:sub>
                              <m:sup>
                                <m:sSub>
                                  <m:sSubPr>
                                    <m:ctrlPr>
                                      <a:rPr lang="en-US" sz="1800" i="1">
                                        <a:latin typeface="Cambria Math" panose="02040503050406030204" pitchFamily="18" charset="0"/>
                                      </a:rPr>
                                    </m:ctrlPr>
                                  </m:sSubPr>
                                  <m:e>
                                    <m:r>
                                      <a:rPr lang="en-US" sz="1800" i="1">
                                        <a:latin typeface="Cambria Math" panose="02040503050406030204" pitchFamily="18" charset="0"/>
                                      </a:rPr>
                                      <m:t>𝜓</m:t>
                                    </m:r>
                                  </m:e>
                                  <m:sub>
                                    <m:r>
                                      <a:rPr lang="en-US" sz="1800" i="1">
                                        <a:latin typeface="Cambria Math" panose="02040503050406030204" pitchFamily="18" charset="0"/>
                                      </a:rPr>
                                      <m:t>1</m:t>
                                    </m:r>
                                  </m:sub>
                                </m:sSub>
                              </m:sup>
                            </m:sSubSup>
                            <m:r>
                              <a:rPr lang="en-US"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i="1">
                                    <a:latin typeface="Cambria Math" panose="02040503050406030204" pitchFamily="18" charset="0"/>
                                  </a:rPr>
                                  <m:t>𝑟</m:t>
                                </m:r>
                              </m:sub>
                              <m:sup>
                                <m:sSub>
                                  <m:sSubPr>
                                    <m:ctrlPr>
                                      <a:rPr lang="en-US" sz="1800" i="1">
                                        <a:latin typeface="Cambria Math" panose="02040503050406030204" pitchFamily="18" charset="0"/>
                                      </a:rPr>
                                    </m:ctrlPr>
                                  </m:sSubPr>
                                  <m:e>
                                    <m:r>
                                      <a:rPr lang="en-US" sz="1800" i="1">
                                        <a:latin typeface="Cambria Math" panose="02040503050406030204" pitchFamily="18" charset="0"/>
                                      </a:rPr>
                                      <m:t>𝜓</m:t>
                                    </m:r>
                                  </m:e>
                                  <m:sub>
                                    <m:r>
                                      <a:rPr lang="en-US" sz="1800" b="0" i="1" smtClean="0">
                                        <a:latin typeface="Cambria Math" panose="02040503050406030204" pitchFamily="18" charset="0"/>
                                      </a:rPr>
                                      <m:t>2</m:t>
                                    </m:r>
                                  </m:sub>
                                </m:sSub>
                              </m:sup>
                            </m:sSubSup>
                          </m:e>
                        </m:d>
                      </m:e>
                    </m:func>
                  </m:oMath>
                </a14:m>
                <a:r>
                  <a:rPr lang="en-US" sz="1800" b="0">
                    <a:latin typeface="Calibri" panose="020F0502020204030204" pitchFamily="34" charset="0"/>
                    <a:cs typeface="Calibri" panose="020F0502020204030204" pitchFamily="34" charset="0"/>
                  </a:rPr>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b="0" i="1" smtClean="0">
                            <a:latin typeface="Cambria Math" panose="02040503050406030204" pitchFamily="18" charset="0"/>
                          </a:rPr>
                          <m:t>𝑓</m:t>
                        </m:r>
                      </m:sub>
                      <m:sup>
                        <m:r>
                          <a:rPr lang="en-US" sz="1800" i="1">
                            <a:latin typeface="Cambria Math" panose="02040503050406030204" pitchFamily="18" charset="0"/>
                          </a:rPr>
                          <m:t>^</m:t>
                        </m:r>
                      </m:sup>
                    </m:sSubSup>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m</m:t>
                        </m:r>
                        <m:r>
                          <a:rPr lang="en-US" sz="1800" b="0" i="1" smtClean="0">
                            <a:latin typeface="Cambria Math" panose="02040503050406030204" pitchFamily="18" charset="0"/>
                          </a:rPr>
                          <m:t>𝑖𝑛</m:t>
                        </m:r>
                      </m:fName>
                      <m:e>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b="0" i="1" smtClean="0">
                                    <a:latin typeface="Cambria Math" panose="02040503050406030204" pitchFamily="18" charset="0"/>
                                  </a:rPr>
                                  <m:t>𝑓</m:t>
                                </m:r>
                              </m:sub>
                              <m:sup>
                                <m:sSub>
                                  <m:sSubPr>
                                    <m:ctrlPr>
                                      <a:rPr lang="en-US" sz="1800" i="1">
                                        <a:latin typeface="Cambria Math" panose="02040503050406030204" pitchFamily="18" charset="0"/>
                                      </a:rPr>
                                    </m:ctrlPr>
                                  </m:sSubPr>
                                  <m:e>
                                    <m:r>
                                      <a:rPr lang="en-US" sz="1800" i="1">
                                        <a:latin typeface="Cambria Math" panose="02040503050406030204" pitchFamily="18" charset="0"/>
                                      </a:rPr>
                                      <m:t>𝜓</m:t>
                                    </m:r>
                                  </m:e>
                                  <m:sub>
                                    <m:r>
                                      <a:rPr lang="en-US" sz="1800" i="1">
                                        <a:latin typeface="Cambria Math" panose="02040503050406030204" pitchFamily="18" charset="0"/>
                                      </a:rPr>
                                      <m:t>1</m:t>
                                    </m:r>
                                  </m:sub>
                                </m:sSub>
                              </m:sup>
                            </m:sSubSup>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𝑡</m:t>
                                </m:r>
                              </m:e>
                              <m:sub>
                                <m:r>
                                  <a:rPr lang="en-US" sz="1800" b="0" i="1" smtClean="0">
                                    <a:latin typeface="Cambria Math" panose="02040503050406030204" pitchFamily="18" charset="0"/>
                                  </a:rPr>
                                  <m:t>𝑓</m:t>
                                </m:r>
                              </m:sub>
                              <m:sup>
                                <m:sSub>
                                  <m:sSubPr>
                                    <m:ctrlPr>
                                      <a:rPr lang="en-US" sz="1800" i="1">
                                        <a:latin typeface="Cambria Math" panose="02040503050406030204" pitchFamily="18" charset="0"/>
                                      </a:rPr>
                                    </m:ctrlPr>
                                  </m:sSubPr>
                                  <m:e>
                                    <m:r>
                                      <a:rPr lang="en-US" sz="1800" i="1">
                                        <a:latin typeface="Cambria Math" panose="02040503050406030204" pitchFamily="18" charset="0"/>
                                      </a:rPr>
                                      <m:t>𝜓</m:t>
                                    </m:r>
                                  </m:e>
                                  <m:sub>
                                    <m:r>
                                      <a:rPr lang="en-US" sz="1800" i="1">
                                        <a:latin typeface="Cambria Math" panose="02040503050406030204" pitchFamily="18" charset="0"/>
                                      </a:rPr>
                                      <m:t>2</m:t>
                                    </m:r>
                                  </m:sub>
                                </m:sSub>
                              </m:sup>
                            </m:sSubSup>
                          </m:e>
                        </m:d>
                      </m:e>
                    </m:func>
                  </m:oMath>
                </a14:m>
                <a:endParaRPr lang="en-US" sz="1800" b="0">
                  <a:latin typeface="Calibri" panose="020F0502020204030204" pitchFamily="34" charset="0"/>
                  <a:cs typeface="Calibri" panose="020F0502020204030204" pitchFamily="34" charset="0"/>
                </a:endParaRPr>
              </a:p>
              <a:p>
                <a:endParaRPr lang="en-US" sz="1800">
                  <a:latin typeface="Calibri" panose="020F0502020204030204" pitchFamily="34" charset="0"/>
                  <a:cs typeface="Calibri" panose="020F0502020204030204" pitchFamily="34" charset="0"/>
                </a:endParaRPr>
              </a:p>
            </p:txBody>
          </p:sp>
        </mc:Choice>
        <mc:Fallback xmlns="">
          <p:sp>
            <p:nvSpPr>
              <p:cNvPr id="62" name="Content Placeholder 2"/>
              <p:cNvSpPr>
                <a:spLocks noGrp="1" noRot="1" noChangeAspect="1" noMove="1" noResize="1" noEditPoints="1" noAdjustHandles="1" noChangeArrowheads="1" noChangeShapeType="1" noTextEdit="1"/>
              </p:cNvSpPr>
              <p:nvPr>
                <p:ph sz="quarter" idx="1"/>
              </p:nvPr>
            </p:nvSpPr>
            <p:spPr>
              <a:xfrm>
                <a:off x="114404" y="891091"/>
                <a:ext cx="6594504" cy="2868349"/>
              </a:xfrm>
              <a:blipFill>
                <a:blip r:embed="rId3"/>
                <a:stretch>
                  <a:fillRect l="-462" t="-1062" r="-1109"/>
                </a:stretch>
              </a:blipFill>
            </p:spPr>
            <p:txBody>
              <a:bodyPr/>
              <a:lstStyle/>
              <a:p>
                <a:r>
                  <a:rPr lang="en-US">
                    <a:noFill/>
                  </a:rPr>
                  <a:t> </a:t>
                </a:r>
              </a:p>
            </p:txBody>
          </p:sp>
        </mc:Fallback>
      </mc:AlternateContent>
      <p:grpSp>
        <p:nvGrpSpPr>
          <p:cNvPr id="2" name="Group 1"/>
          <p:cNvGrpSpPr/>
          <p:nvPr/>
        </p:nvGrpSpPr>
        <p:grpSpPr>
          <a:xfrm>
            <a:off x="7767641" y="1228888"/>
            <a:ext cx="4370190" cy="4169021"/>
            <a:chOff x="7126283" y="2070352"/>
            <a:chExt cx="4748534" cy="4474377"/>
          </a:xfrm>
        </p:grpSpPr>
        <p:grpSp>
          <p:nvGrpSpPr>
            <p:cNvPr id="5" name="Group 4"/>
            <p:cNvGrpSpPr/>
            <p:nvPr/>
          </p:nvGrpSpPr>
          <p:grpSpPr>
            <a:xfrm>
              <a:off x="7126283" y="2418419"/>
              <a:ext cx="4748534" cy="4126310"/>
              <a:chOff x="585598" y="-55672"/>
              <a:chExt cx="6525007" cy="5284711"/>
            </a:xfrm>
          </p:grpSpPr>
          <p:grpSp>
            <p:nvGrpSpPr>
              <p:cNvPr id="6" name="Group 5"/>
              <p:cNvGrpSpPr/>
              <p:nvPr/>
            </p:nvGrpSpPr>
            <p:grpSpPr>
              <a:xfrm>
                <a:off x="585598" y="345863"/>
                <a:ext cx="6310990" cy="4883176"/>
                <a:chOff x="-1509602" y="-280537"/>
                <a:chExt cx="6310990" cy="4883176"/>
              </a:xfrm>
            </p:grpSpPr>
            <mc:AlternateContent xmlns:mc="http://schemas.openxmlformats.org/markup-compatibility/2006" xmlns:a14="http://schemas.microsoft.com/office/drawing/2010/main">
              <mc:Choice Requires="a14">
                <p:sp>
                  <p:nvSpPr>
                    <p:cNvPr id="9" name="Oval 8"/>
                    <p:cNvSpPr/>
                    <p:nvPr/>
                  </p:nvSpPr>
                  <p:spPr>
                    <a:xfrm>
                      <a:off x="-457016" y="164000"/>
                      <a:ext cx="1102659" cy="103094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𝜓</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 </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𝜓</m:t>
                                </m:r>
                              </m:e>
                              <m:sub>
                                <m:r>
                                  <a:rPr lang="en-US" sz="1200" b="0" i="1" smtClean="0">
                                    <a:solidFill>
                                      <a:schemeClr val="tx1"/>
                                    </a:solidFill>
                                    <a:latin typeface="Cambria Math" panose="02040503050406030204" pitchFamily="18" charset="0"/>
                                  </a:rPr>
                                  <m:t>2</m:t>
                                </m:r>
                              </m:sub>
                            </m:sSub>
                          </m:oMath>
                        </m:oMathPara>
                      </a14:m>
                      <a:endParaRPr lang="en-US" sz="1200">
                        <a:solidFill>
                          <a:schemeClr val="tx1"/>
                        </a:solidFill>
                      </a:endParaRPr>
                    </a:p>
                    <a:p>
                      <a:pPr algn="ctr"/>
                      <a:r>
                        <a:rPr lang="en-US" sz="1200">
                          <a:solidFill>
                            <a:schemeClr val="tx1"/>
                          </a:solidFill>
                        </a:rPr>
                        <a:t>0   0</a:t>
                      </a:r>
                    </a:p>
                  </p:txBody>
                </p:sp>
              </mc:Choice>
              <mc:Fallback xmlns="">
                <p:sp>
                  <p:nvSpPr>
                    <p:cNvPr id="9" name="Oval 8"/>
                    <p:cNvSpPr>
                      <a:spLocks noRot="1" noChangeAspect="1" noMove="1" noResize="1" noEditPoints="1" noAdjustHandles="1" noChangeArrowheads="1" noChangeShapeType="1" noTextEdit="1"/>
                    </p:cNvSpPr>
                    <p:nvPr/>
                  </p:nvSpPr>
                  <p:spPr>
                    <a:xfrm>
                      <a:off x="-457016" y="164000"/>
                      <a:ext cx="1102659" cy="1030941"/>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2606975" y="185626"/>
                      <a:ext cx="1102659" cy="103094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𝜓</m:t>
                                </m:r>
                              </m:e>
                              <m:sub>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𝜓</m:t>
                                </m:r>
                              </m:e>
                              <m:sub>
                                <m:r>
                                  <a:rPr lang="en-US" sz="1200" i="1">
                                    <a:solidFill>
                                      <a:schemeClr val="tx1"/>
                                    </a:solidFill>
                                    <a:latin typeface="Cambria Math" panose="02040503050406030204" pitchFamily="18" charset="0"/>
                                  </a:rPr>
                                  <m:t>2</m:t>
                                </m:r>
                              </m:sub>
                            </m:sSub>
                          </m:oMath>
                        </m:oMathPara>
                      </a14:m>
                      <a:endParaRPr lang="en-US" sz="1200">
                        <a:solidFill>
                          <a:schemeClr val="tx1"/>
                        </a:solidFill>
                      </a:endParaRPr>
                    </a:p>
                    <a:p>
                      <a:pPr algn="ctr"/>
                      <a:r>
                        <a:rPr lang="en-US" sz="1200">
                          <a:solidFill>
                            <a:schemeClr val="tx1"/>
                          </a:solidFill>
                        </a:rPr>
                        <a:t>0   1</a:t>
                      </a:r>
                    </a:p>
                  </p:txBody>
                </p:sp>
              </mc:Choice>
              <mc:Fallback xmlns="">
                <p:sp>
                  <p:nvSpPr>
                    <p:cNvPr id="10" name="Oval 9"/>
                    <p:cNvSpPr>
                      <a:spLocks noRot="1" noChangeAspect="1" noMove="1" noResize="1" noEditPoints="1" noAdjustHandles="1" noChangeArrowheads="1" noChangeShapeType="1" noTextEdit="1"/>
                    </p:cNvSpPr>
                    <p:nvPr/>
                  </p:nvSpPr>
                  <p:spPr>
                    <a:xfrm>
                      <a:off x="2606975" y="185626"/>
                      <a:ext cx="1102659" cy="1030941"/>
                    </a:xfrm>
                    <a:prstGeom prst="ellipse">
                      <a:avLst/>
                    </a:prstGeom>
                    <a:blipFill>
                      <a:blip r:embed="rId5"/>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14042" y="3117917"/>
                      <a:ext cx="1102659" cy="103094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𝜓</m:t>
                                </m:r>
                              </m:e>
                              <m:sub>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𝜓</m:t>
                                </m:r>
                              </m:e>
                              <m:sub>
                                <m:r>
                                  <a:rPr lang="en-US" sz="1200" i="1">
                                    <a:solidFill>
                                      <a:schemeClr val="tx1"/>
                                    </a:solidFill>
                                    <a:latin typeface="Cambria Math" panose="02040503050406030204" pitchFamily="18" charset="0"/>
                                  </a:rPr>
                                  <m:t>2</m:t>
                                </m:r>
                              </m:sub>
                            </m:sSub>
                          </m:oMath>
                        </m:oMathPara>
                      </a14:m>
                      <a:endParaRPr lang="en-US" sz="1200">
                        <a:solidFill>
                          <a:schemeClr val="tx1"/>
                        </a:solidFill>
                      </a:endParaRPr>
                    </a:p>
                    <a:p>
                      <a:pPr algn="ctr"/>
                      <a:r>
                        <a:rPr lang="en-US" sz="1200">
                          <a:solidFill>
                            <a:schemeClr val="tx1"/>
                          </a:solidFill>
                        </a:rPr>
                        <a:t>1   1</a:t>
                      </a:r>
                    </a:p>
                  </p:txBody>
                </p:sp>
              </mc:Choice>
              <mc:Fallback xmlns="">
                <p:sp>
                  <p:nvSpPr>
                    <p:cNvPr id="11" name="Oval 10"/>
                    <p:cNvSpPr>
                      <a:spLocks noRot="1" noChangeAspect="1" noMove="1" noResize="1" noEditPoints="1" noAdjustHandles="1" noChangeArrowheads="1" noChangeShapeType="1" noTextEdit="1"/>
                    </p:cNvSpPr>
                    <p:nvPr/>
                  </p:nvSpPr>
                  <p:spPr>
                    <a:xfrm>
                      <a:off x="-414042" y="3117917"/>
                      <a:ext cx="1102659" cy="1030941"/>
                    </a:xfrm>
                    <a:prstGeom prst="ellipse">
                      <a:avLst/>
                    </a:prstGeom>
                    <a:blipFill>
                      <a:blip r:embed="rId6"/>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2647176" y="3074017"/>
                      <a:ext cx="1102659" cy="103094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𝜓</m:t>
                                </m:r>
                              </m:e>
                              <m:sub>
                                <m:r>
                                  <a:rPr lang="en-US" sz="1200" i="1">
                                    <a:solidFill>
                                      <a:schemeClr val="tx1"/>
                                    </a:solidFill>
                                    <a:latin typeface="Cambria Math" panose="02040503050406030204" pitchFamily="18" charset="0"/>
                                  </a:rPr>
                                  <m:t>1</m:t>
                                </m:r>
                              </m:sub>
                            </m:sSub>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𝜓</m:t>
                                </m:r>
                              </m:e>
                              <m:sub>
                                <m:r>
                                  <a:rPr lang="en-US" sz="1200" i="1">
                                    <a:solidFill>
                                      <a:schemeClr val="tx1"/>
                                    </a:solidFill>
                                    <a:latin typeface="Cambria Math" panose="02040503050406030204" pitchFamily="18" charset="0"/>
                                  </a:rPr>
                                  <m:t>2</m:t>
                                </m:r>
                              </m:sub>
                            </m:sSub>
                          </m:oMath>
                        </m:oMathPara>
                      </a14:m>
                      <a:endParaRPr lang="en-US" sz="1200">
                        <a:solidFill>
                          <a:schemeClr val="tx1"/>
                        </a:solidFill>
                      </a:endParaRPr>
                    </a:p>
                    <a:p>
                      <a:pPr algn="ctr"/>
                      <a:r>
                        <a:rPr lang="en-US" sz="1200">
                          <a:solidFill>
                            <a:schemeClr val="tx1"/>
                          </a:solidFill>
                        </a:rPr>
                        <a:t>1   0</a:t>
                      </a:r>
                    </a:p>
                  </p:txBody>
                </p:sp>
              </mc:Choice>
              <mc:Fallback xmlns="">
                <p:sp>
                  <p:nvSpPr>
                    <p:cNvPr id="12" name="Oval 11"/>
                    <p:cNvSpPr>
                      <a:spLocks noRot="1" noChangeAspect="1" noMove="1" noResize="1" noEditPoints="1" noAdjustHandles="1" noChangeArrowheads="1" noChangeShapeType="1" noTextEdit="1"/>
                    </p:cNvSpPr>
                    <p:nvPr/>
                  </p:nvSpPr>
                  <p:spPr>
                    <a:xfrm>
                      <a:off x="2647176" y="3074017"/>
                      <a:ext cx="1102659" cy="1030941"/>
                    </a:xfrm>
                    <a:prstGeom prst="ellipse">
                      <a:avLst/>
                    </a:prstGeom>
                    <a:blipFill>
                      <a:blip r:embed="rId7"/>
                      <a:stretch>
                        <a:fillRect/>
                      </a:stretch>
                    </a:blipFill>
                    <a:ln w="38100"/>
                  </p:spPr>
                  <p:txBody>
                    <a:bodyPr/>
                    <a:lstStyle/>
                    <a:p>
                      <a:r>
                        <a:rPr lang="en-US">
                          <a:noFill/>
                        </a:rPr>
                        <a:t> </a:t>
                      </a:r>
                    </a:p>
                  </p:txBody>
                </p:sp>
              </mc:Fallback>
            </mc:AlternateContent>
            <p:sp>
              <p:nvSpPr>
                <p:cNvPr id="13" name="Freeform 12"/>
                <p:cNvSpPr/>
                <p:nvPr/>
              </p:nvSpPr>
              <p:spPr>
                <a:xfrm rot="16200000">
                  <a:off x="-1127091" y="2086044"/>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4" name="Freeform 13"/>
                <p:cNvSpPr/>
                <p:nvPr/>
              </p:nvSpPr>
              <p:spPr>
                <a:xfrm rot="16200000">
                  <a:off x="1842353" y="2086044"/>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chemeClr val="tx2">
                      <a:lumMod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5" name="Freeform 14"/>
                <p:cNvSpPr/>
                <p:nvPr/>
              </p:nvSpPr>
              <p:spPr>
                <a:xfrm>
                  <a:off x="626295" y="342085"/>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chemeClr val="tx2">
                      <a:lumMod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6" name="Freeform 15"/>
                <p:cNvSpPr/>
                <p:nvPr/>
              </p:nvSpPr>
              <p:spPr>
                <a:xfrm>
                  <a:off x="645149" y="3264394"/>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7" name="Freeform 16"/>
                <p:cNvSpPr/>
                <p:nvPr/>
              </p:nvSpPr>
              <p:spPr>
                <a:xfrm rot="10800000">
                  <a:off x="673429" y="3773442"/>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8" name="Freeform 17"/>
                <p:cNvSpPr/>
                <p:nvPr/>
              </p:nvSpPr>
              <p:spPr>
                <a:xfrm rot="10800000">
                  <a:off x="607441" y="869987"/>
                  <a:ext cx="1999110" cy="158309"/>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chemeClr val="tx2">
                      <a:lumMod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9" name="Freeform 18"/>
                <p:cNvSpPr/>
                <p:nvPr/>
              </p:nvSpPr>
              <p:spPr>
                <a:xfrm rot="5400000">
                  <a:off x="-580336" y="2076617"/>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20" name="Freeform 19"/>
                <p:cNvSpPr/>
                <p:nvPr/>
              </p:nvSpPr>
              <p:spPr>
                <a:xfrm rot="5400000">
                  <a:off x="2530509" y="2076617"/>
                  <a:ext cx="1999110" cy="158310"/>
                </a:xfrm>
                <a:custGeom>
                  <a:avLst/>
                  <a:gdLst>
                    <a:gd name="connsiteX0" fmla="*/ 0 w 1739153"/>
                    <a:gd name="connsiteY0" fmla="*/ 340777 h 340777"/>
                    <a:gd name="connsiteX1" fmla="*/ 349624 w 1739153"/>
                    <a:gd name="connsiteY1" fmla="*/ 125624 h 340777"/>
                    <a:gd name="connsiteX2" fmla="*/ 833718 w 1739153"/>
                    <a:gd name="connsiteY2" fmla="*/ 118 h 340777"/>
                    <a:gd name="connsiteX3" fmla="*/ 1371600 w 1739153"/>
                    <a:gd name="connsiteY3" fmla="*/ 107695 h 340777"/>
                    <a:gd name="connsiteX4" fmla="*/ 1739153 w 1739153"/>
                    <a:gd name="connsiteY4" fmla="*/ 340777 h 340777"/>
                    <a:gd name="connsiteX5" fmla="*/ 1739153 w 1739153"/>
                    <a:gd name="connsiteY5" fmla="*/ 340777 h 34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153" h="340777">
                      <a:moveTo>
                        <a:pt x="0" y="340777"/>
                      </a:moveTo>
                      <a:cubicBezTo>
                        <a:pt x="105335" y="261588"/>
                        <a:pt x="210671" y="182400"/>
                        <a:pt x="349624" y="125624"/>
                      </a:cubicBezTo>
                      <a:cubicBezTo>
                        <a:pt x="488577" y="68848"/>
                        <a:pt x="663389" y="3106"/>
                        <a:pt x="833718" y="118"/>
                      </a:cubicBezTo>
                      <a:cubicBezTo>
                        <a:pt x="1004047" y="-2870"/>
                        <a:pt x="1220694" y="50918"/>
                        <a:pt x="1371600" y="107695"/>
                      </a:cubicBezTo>
                      <a:cubicBezTo>
                        <a:pt x="1522506" y="164471"/>
                        <a:pt x="1739153" y="340777"/>
                        <a:pt x="1739153" y="340777"/>
                      </a:cubicBezTo>
                      <a:lnTo>
                        <a:pt x="1739153" y="340777"/>
                      </a:lnTo>
                    </a:path>
                  </a:pathLst>
                </a:custGeom>
                <a:noFill/>
                <a:ln w="28575">
                  <a:solidFill>
                    <a:schemeClr val="tx2">
                      <a:lumMod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21" name="Freeform 20"/>
                <p:cNvSpPr/>
                <p:nvPr/>
              </p:nvSpPr>
              <p:spPr>
                <a:xfrm rot="21325721">
                  <a:off x="531045" y="1020453"/>
                  <a:ext cx="2177591" cy="2337847"/>
                </a:xfrm>
                <a:custGeom>
                  <a:avLst/>
                  <a:gdLst>
                    <a:gd name="connsiteX0" fmla="*/ 0 w 2177591"/>
                    <a:gd name="connsiteY0" fmla="*/ 0 h 2337847"/>
                    <a:gd name="connsiteX1" fmla="*/ 433633 w 2177591"/>
                    <a:gd name="connsiteY1" fmla="*/ 716437 h 2337847"/>
                    <a:gd name="connsiteX2" fmla="*/ 820132 w 2177591"/>
                    <a:gd name="connsiteY2" fmla="*/ 1272619 h 2337847"/>
                    <a:gd name="connsiteX3" fmla="*/ 1489435 w 2177591"/>
                    <a:gd name="connsiteY3" fmla="*/ 1960775 h 2337847"/>
                    <a:gd name="connsiteX4" fmla="*/ 2177591 w 2177591"/>
                    <a:gd name="connsiteY4" fmla="*/ 2337847 h 233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591" h="2337847">
                      <a:moveTo>
                        <a:pt x="0" y="0"/>
                      </a:moveTo>
                      <a:cubicBezTo>
                        <a:pt x="148472" y="252167"/>
                        <a:pt x="296944" y="504334"/>
                        <a:pt x="433633" y="716437"/>
                      </a:cubicBezTo>
                      <a:cubicBezTo>
                        <a:pt x="570322" y="928540"/>
                        <a:pt x="644165" y="1065229"/>
                        <a:pt x="820132" y="1272619"/>
                      </a:cubicBezTo>
                      <a:cubicBezTo>
                        <a:pt x="996099" y="1480009"/>
                        <a:pt x="1263192" y="1783237"/>
                        <a:pt x="1489435" y="1960775"/>
                      </a:cubicBezTo>
                      <a:cubicBezTo>
                        <a:pt x="1715678" y="2138313"/>
                        <a:pt x="2073896" y="2311138"/>
                        <a:pt x="2177591" y="2337847"/>
                      </a:cubicBezTo>
                    </a:path>
                  </a:pathLst>
                </a:custGeom>
                <a:noFill/>
                <a:ln w="2857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22" name="Freeform 21"/>
                <p:cNvSpPr/>
                <p:nvPr/>
              </p:nvSpPr>
              <p:spPr>
                <a:xfrm rot="10569040">
                  <a:off x="606460" y="935611"/>
                  <a:ext cx="2177591" cy="2337847"/>
                </a:xfrm>
                <a:custGeom>
                  <a:avLst/>
                  <a:gdLst>
                    <a:gd name="connsiteX0" fmla="*/ 0 w 2177591"/>
                    <a:gd name="connsiteY0" fmla="*/ 0 h 2337847"/>
                    <a:gd name="connsiteX1" fmla="*/ 433633 w 2177591"/>
                    <a:gd name="connsiteY1" fmla="*/ 716437 h 2337847"/>
                    <a:gd name="connsiteX2" fmla="*/ 820132 w 2177591"/>
                    <a:gd name="connsiteY2" fmla="*/ 1272619 h 2337847"/>
                    <a:gd name="connsiteX3" fmla="*/ 1489435 w 2177591"/>
                    <a:gd name="connsiteY3" fmla="*/ 1960775 h 2337847"/>
                    <a:gd name="connsiteX4" fmla="*/ 2177591 w 2177591"/>
                    <a:gd name="connsiteY4" fmla="*/ 2337847 h 2337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591" h="2337847">
                      <a:moveTo>
                        <a:pt x="0" y="0"/>
                      </a:moveTo>
                      <a:cubicBezTo>
                        <a:pt x="148472" y="252167"/>
                        <a:pt x="296944" y="504334"/>
                        <a:pt x="433633" y="716437"/>
                      </a:cubicBezTo>
                      <a:cubicBezTo>
                        <a:pt x="570322" y="928540"/>
                        <a:pt x="644165" y="1065229"/>
                        <a:pt x="820132" y="1272619"/>
                      </a:cubicBezTo>
                      <a:cubicBezTo>
                        <a:pt x="996099" y="1480009"/>
                        <a:pt x="1263192" y="1783237"/>
                        <a:pt x="1489435" y="1960775"/>
                      </a:cubicBezTo>
                      <a:cubicBezTo>
                        <a:pt x="1715678" y="2138313"/>
                        <a:pt x="2073896" y="2311138"/>
                        <a:pt x="2177591" y="2337847"/>
                      </a:cubicBezTo>
                    </a:path>
                  </a:pathLst>
                </a:custGeom>
                <a:noFill/>
                <a:ln w="2857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23" name="Freeform 22"/>
                <p:cNvSpPr/>
                <p:nvPr/>
              </p:nvSpPr>
              <p:spPr>
                <a:xfrm>
                  <a:off x="-1509602" y="-280537"/>
                  <a:ext cx="4501041" cy="3883933"/>
                </a:xfrm>
                <a:custGeom>
                  <a:avLst/>
                  <a:gdLst>
                    <a:gd name="connsiteX0" fmla="*/ 4501041 w 4501041"/>
                    <a:gd name="connsiteY0" fmla="*/ 462003 h 3883933"/>
                    <a:gd name="connsiteX1" fmla="*/ 4086262 w 4501041"/>
                    <a:gd name="connsiteY1" fmla="*/ 273467 h 3883933"/>
                    <a:gd name="connsiteX2" fmla="*/ 3341544 w 4501041"/>
                    <a:gd name="connsiteY2" fmla="*/ 66077 h 3883933"/>
                    <a:gd name="connsiteX3" fmla="*/ 2549693 w 4501041"/>
                    <a:gd name="connsiteY3" fmla="*/ 90 h 3883933"/>
                    <a:gd name="connsiteX4" fmla="*/ 1786122 w 4501041"/>
                    <a:gd name="connsiteY4" fmla="*/ 56650 h 3883933"/>
                    <a:gd name="connsiteX5" fmla="*/ 1116818 w 4501041"/>
                    <a:gd name="connsiteY5" fmla="*/ 235760 h 3883933"/>
                    <a:gd name="connsiteX6" fmla="*/ 758600 w 4501041"/>
                    <a:gd name="connsiteY6" fmla="*/ 405442 h 3883933"/>
                    <a:gd name="connsiteX7" fmla="*/ 485223 w 4501041"/>
                    <a:gd name="connsiteY7" fmla="*/ 622259 h 3883933"/>
                    <a:gd name="connsiteX8" fmla="*/ 249553 w 4501041"/>
                    <a:gd name="connsiteY8" fmla="*/ 923916 h 3883933"/>
                    <a:gd name="connsiteX9" fmla="*/ 42163 w 4501041"/>
                    <a:gd name="connsiteY9" fmla="*/ 1414110 h 3883933"/>
                    <a:gd name="connsiteX10" fmla="*/ 23309 w 4501041"/>
                    <a:gd name="connsiteY10" fmla="*/ 2073986 h 3883933"/>
                    <a:gd name="connsiteX11" fmla="*/ 306113 w 4501041"/>
                    <a:gd name="connsiteY11" fmla="*/ 2997813 h 3883933"/>
                    <a:gd name="connsiteX12" fmla="*/ 1069684 w 4501041"/>
                    <a:gd name="connsiteY12" fmla="*/ 3883933 h 388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1041" h="3883933">
                      <a:moveTo>
                        <a:pt x="4501041" y="462003"/>
                      </a:moveTo>
                      <a:cubicBezTo>
                        <a:pt x="4390276" y="400729"/>
                        <a:pt x="4279511" y="339455"/>
                        <a:pt x="4086262" y="273467"/>
                      </a:cubicBezTo>
                      <a:cubicBezTo>
                        <a:pt x="3893013" y="207479"/>
                        <a:pt x="3597639" y="111640"/>
                        <a:pt x="3341544" y="66077"/>
                      </a:cubicBezTo>
                      <a:cubicBezTo>
                        <a:pt x="3085449" y="20514"/>
                        <a:pt x="2808930" y="1661"/>
                        <a:pt x="2549693" y="90"/>
                      </a:cubicBezTo>
                      <a:cubicBezTo>
                        <a:pt x="2290456" y="-1481"/>
                        <a:pt x="2024934" y="17372"/>
                        <a:pt x="1786122" y="56650"/>
                      </a:cubicBezTo>
                      <a:cubicBezTo>
                        <a:pt x="1547309" y="95928"/>
                        <a:pt x="1288072" y="177628"/>
                        <a:pt x="1116818" y="235760"/>
                      </a:cubicBezTo>
                      <a:cubicBezTo>
                        <a:pt x="945564" y="293892"/>
                        <a:pt x="863866" y="341026"/>
                        <a:pt x="758600" y="405442"/>
                      </a:cubicBezTo>
                      <a:cubicBezTo>
                        <a:pt x="653334" y="469858"/>
                        <a:pt x="570064" y="535847"/>
                        <a:pt x="485223" y="622259"/>
                      </a:cubicBezTo>
                      <a:cubicBezTo>
                        <a:pt x="400382" y="708671"/>
                        <a:pt x="323396" y="791941"/>
                        <a:pt x="249553" y="923916"/>
                      </a:cubicBezTo>
                      <a:cubicBezTo>
                        <a:pt x="175710" y="1055891"/>
                        <a:pt x="79870" y="1222432"/>
                        <a:pt x="42163" y="1414110"/>
                      </a:cubicBezTo>
                      <a:cubicBezTo>
                        <a:pt x="4456" y="1605788"/>
                        <a:pt x="-20683" y="1810036"/>
                        <a:pt x="23309" y="2073986"/>
                      </a:cubicBezTo>
                      <a:cubicBezTo>
                        <a:pt x="67301" y="2337936"/>
                        <a:pt x="131717" y="2696155"/>
                        <a:pt x="306113" y="2997813"/>
                      </a:cubicBezTo>
                      <a:cubicBezTo>
                        <a:pt x="480509" y="3299471"/>
                        <a:pt x="775096" y="3591702"/>
                        <a:pt x="1069684" y="3883933"/>
                      </a:cubicBezTo>
                    </a:path>
                  </a:pathLst>
                </a:custGeom>
                <a:noFill/>
                <a:ln w="28575">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24" name="Freeform 23"/>
                <p:cNvSpPr/>
                <p:nvPr/>
              </p:nvSpPr>
              <p:spPr>
                <a:xfrm rot="10800000">
                  <a:off x="300348" y="718707"/>
                  <a:ext cx="4501040" cy="3883932"/>
                </a:xfrm>
                <a:custGeom>
                  <a:avLst/>
                  <a:gdLst>
                    <a:gd name="connsiteX0" fmla="*/ 4501041 w 4501041"/>
                    <a:gd name="connsiteY0" fmla="*/ 462003 h 3883933"/>
                    <a:gd name="connsiteX1" fmla="*/ 4086262 w 4501041"/>
                    <a:gd name="connsiteY1" fmla="*/ 273467 h 3883933"/>
                    <a:gd name="connsiteX2" fmla="*/ 3341544 w 4501041"/>
                    <a:gd name="connsiteY2" fmla="*/ 66077 h 3883933"/>
                    <a:gd name="connsiteX3" fmla="*/ 2549693 w 4501041"/>
                    <a:gd name="connsiteY3" fmla="*/ 90 h 3883933"/>
                    <a:gd name="connsiteX4" fmla="*/ 1786122 w 4501041"/>
                    <a:gd name="connsiteY4" fmla="*/ 56650 h 3883933"/>
                    <a:gd name="connsiteX5" fmla="*/ 1116818 w 4501041"/>
                    <a:gd name="connsiteY5" fmla="*/ 235760 h 3883933"/>
                    <a:gd name="connsiteX6" fmla="*/ 758600 w 4501041"/>
                    <a:gd name="connsiteY6" fmla="*/ 405442 h 3883933"/>
                    <a:gd name="connsiteX7" fmla="*/ 485223 w 4501041"/>
                    <a:gd name="connsiteY7" fmla="*/ 622259 h 3883933"/>
                    <a:gd name="connsiteX8" fmla="*/ 249553 w 4501041"/>
                    <a:gd name="connsiteY8" fmla="*/ 923916 h 3883933"/>
                    <a:gd name="connsiteX9" fmla="*/ 42163 w 4501041"/>
                    <a:gd name="connsiteY9" fmla="*/ 1414110 h 3883933"/>
                    <a:gd name="connsiteX10" fmla="*/ 23309 w 4501041"/>
                    <a:gd name="connsiteY10" fmla="*/ 2073986 h 3883933"/>
                    <a:gd name="connsiteX11" fmla="*/ 306113 w 4501041"/>
                    <a:gd name="connsiteY11" fmla="*/ 2997813 h 3883933"/>
                    <a:gd name="connsiteX12" fmla="*/ 1069684 w 4501041"/>
                    <a:gd name="connsiteY12" fmla="*/ 3883933 h 388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1041" h="3883933">
                      <a:moveTo>
                        <a:pt x="4501041" y="462003"/>
                      </a:moveTo>
                      <a:cubicBezTo>
                        <a:pt x="4390276" y="400729"/>
                        <a:pt x="4279511" y="339455"/>
                        <a:pt x="4086262" y="273467"/>
                      </a:cubicBezTo>
                      <a:cubicBezTo>
                        <a:pt x="3893013" y="207479"/>
                        <a:pt x="3597639" y="111640"/>
                        <a:pt x="3341544" y="66077"/>
                      </a:cubicBezTo>
                      <a:cubicBezTo>
                        <a:pt x="3085449" y="20514"/>
                        <a:pt x="2808930" y="1661"/>
                        <a:pt x="2549693" y="90"/>
                      </a:cubicBezTo>
                      <a:cubicBezTo>
                        <a:pt x="2290456" y="-1481"/>
                        <a:pt x="2024934" y="17372"/>
                        <a:pt x="1786122" y="56650"/>
                      </a:cubicBezTo>
                      <a:cubicBezTo>
                        <a:pt x="1547309" y="95928"/>
                        <a:pt x="1288072" y="177628"/>
                        <a:pt x="1116818" y="235760"/>
                      </a:cubicBezTo>
                      <a:cubicBezTo>
                        <a:pt x="945564" y="293892"/>
                        <a:pt x="863866" y="341026"/>
                        <a:pt x="758600" y="405442"/>
                      </a:cubicBezTo>
                      <a:cubicBezTo>
                        <a:pt x="653334" y="469858"/>
                        <a:pt x="570064" y="535847"/>
                        <a:pt x="485223" y="622259"/>
                      </a:cubicBezTo>
                      <a:cubicBezTo>
                        <a:pt x="400382" y="708671"/>
                        <a:pt x="323396" y="791941"/>
                        <a:pt x="249553" y="923916"/>
                      </a:cubicBezTo>
                      <a:cubicBezTo>
                        <a:pt x="175710" y="1055891"/>
                        <a:pt x="79870" y="1222432"/>
                        <a:pt x="42163" y="1414110"/>
                      </a:cubicBezTo>
                      <a:cubicBezTo>
                        <a:pt x="4456" y="1605788"/>
                        <a:pt x="-20683" y="1810036"/>
                        <a:pt x="23309" y="2073986"/>
                      </a:cubicBezTo>
                      <a:cubicBezTo>
                        <a:pt x="67301" y="2337936"/>
                        <a:pt x="131717" y="2696155"/>
                        <a:pt x="306113" y="2997813"/>
                      </a:cubicBezTo>
                      <a:cubicBezTo>
                        <a:pt x="480509" y="3299471"/>
                        <a:pt x="775096" y="3591702"/>
                        <a:pt x="1069684" y="3883933"/>
                      </a:cubicBezTo>
                    </a:path>
                  </a:pathLst>
                </a:custGeom>
                <a:noFill/>
                <a:ln w="2857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mc:AlternateContent xmlns:mc="http://schemas.openxmlformats.org/markup-compatibility/2006" xmlns:a14="http://schemas.microsoft.com/office/drawing/2010/main">
              <mc:Choice Requires="a14">
                <p:sp>
                  <p:nvSpPr>
                    <p:cNvPr id="25" name="TextBox 24"/>
                    <p:cNvSpPr txBox="1"/>
                    <p:nvPr/>
                  </p:nvSpPr>
                  <p:spPr>
                    <a:xfrm rot="2411641">
                      <a:off x="1257876" y="1296071"/>
                      <a:ext cx="1057984" cy="422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1</m:t>
                                    </m:r>
                                  </m:sub>
                                </m:sSub>
                              </m:e>
                              <m:sub>
                                <m:r>
                                  <a:rPr lang="en-US" sz="1200" i="1">
                                    <a:latin typeface="Cambria Math" panose="02040503050406030204" pitchFamily="18" charset="0"/>
                                  </a:rPr>
                                  <m:t>𝑓</m:t>
                                </m:r>
                              </m:sub>
                            </m:sSub>
                            <m:r>
                              <a:rPr lang="en-US" sz="1200" i="1">
                                <a:latin typeface="Cambria Math" panose="02040503050406030204" pitchFamily="18" charset="0"/>
                              </a:rPr>
                              <m:t>/</m:t>
                            </m:r>
                            <m:r>
                              <a:rPr lang="en-US" sz="1200" b="0" i="1" smtClean="0">
                                <a:latin typeface="Cambria Math" panose="02040503050406030204" pitchFamily="18" charset="0"/>
                              </a:rPr>
                              <m:t>−</m:t>
                            </m:r>
                          </m:oMath>
                        </m:oMathPara>
                      </a14:m>
                      <a:endParaRPr lang="en-US" sz="1200"/>
                    </a:p>
                  </p:txBody>
                </p:sp>
              </mc:Choice>
              <mc:Fallback xmlns="">
                <p:sp>
                  <p:nvSpPr>
                    <p:cNvPr id="25" name="TextBox 24"/>
                    <p:cNvSpPr txBox="1">
                      <a:spLocks noRot="1" noChangeAspect="1" noMove="1" noResize="1" noEditPoints="1" noAdjustHandles="1" noChangeArrowheads="1" noChangeShapeType="1" noTextEdit="1"/>
                    </p:cNvSpPr>
                    <p:nvPr/>
                  </p:nvSpPr>
                  <p:spPr>
                    <a:xfrm rot="2411641">
                      <a:off x="1257876" y="1296071"/>
                      <a:ext cx="1057984" cy="42205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371037" y="-50919"/>
                      <a:ext cx="1051864" cy="393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2</m:t>
                                    </m:r>
                                  </m:sub>
                                </m:sSub>
                              </m:e>
                              <m:sub>
                                <m:r>
                                  <a:rPr lang="en-US" sz="1200" i="1">
                                    <a:latin typeface="Cambria Math" panose="02040503050406030204" pitchFamily="18" charset="0"/>
                                  </a:rPr>
                                  <m:t>𝑟</m:t>
                                </m:r>
                              </m:sub>
                            </m:sSub>
                            <m:r>
                              <a:rPr lang="en-US" sz="1200">
                                <a:latin typeface="Cambria Math" panose="02040503050406030204" pitchFamily="18" charset="0"/>
                              </a:rPr>
                              <m:t>/</m:t>
                            </m:r>
                            <m:r>
                              <a:rPr lang="en-US" sz="1200" b="0" i="0" smtClean="0">
                                <a:latin typeface="Cambria Math" panose="02040503050406030204" pitchFamily="18" charset="0"/>
                              </a:rPr>
                              <m:t>−</m:t>
                            </m:r>
                          </m:oMath>
                        </m:oMathPara>
                      </a14:m>
                      <a:endParaRPr lang="en-US" sz="1200"/>
                    </a:p>
                  </p:txBody>
                </p:sp>
              </mc:Choice>
              <mc:Fallback xmlns="">
                <p:sp>
                  <p:nvSpPr>
                    <p:cNvPr id="26" name="TextBox 25"/>
                    <p:cNvSpPr txBox="1">
                      <a:spLocks noRot="1" noChangeAspect="1" noMove="1" noResize="1" noEditPoints="1" noAdjustHandles="1" noChangeArrowheads="1" noChangeShapeType="1" noTextEdit="1"/>
                    </p:cNvSpPr>
                    <p:nvPr/>
                  </p:nvSpPr>
                  <p:spPr>
                    <a:xfrm>
                      <a:off x="1371037" y="-50919"/>
                      <a:ext cx="1051864" cy="393004"/>
                    </a:xfrm>
                    <a:prstGeom prst="rect">
                      <a:avLst/>
                    </a:prstGeom>
                    <a:blipFill>
                      <a:blip r:embed="rId9"/>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85566" y="567966"/>
                      <a:ext cx="1063697" cy="422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2</m:t>
                                    </m:r>
                                  </m:sub>
                                </m:sSub>
                              </m:e>
                              <m:sub>
                                <m:r>
                                  <a:rPr lang="en-US" sz="1200" i="1">
                                    <a:latin typeface="Cambria Math" panose="02040503050406030204" pitchFamily="18" charset="0"/>
                                  </a:rPr>
                                  <m:t>𝑓</m:t>
                                </m:r>
                              </m:sub>
                            </m:sSub>
                            <m:r>
                              <a:rPr lang="en-US" sz="1200" i="1">
                                <a:latin typeface="Cambria Math" panose="02040503050406030204" pitchFamily="18" charset="0"/>
                              </a:rPr>
                              <m:t>/</m:t>
                            </m:r>
                            <m:r>
                              <a:rPr lang="en-US" sz="1200" b="0" i="1" smtClean="0">
                                <a:latin typeface="Cambria Math" panose="02040503050406030204" pitchFamily="18" charset="0"/>
                              </a:rPr>
                              <m:t>−</m:t>
                            </m:r>
                          </m:oMath>
                        </m:oMathPara>
                      </a14:m>
                      <a:endParaRPr lang="en-US" sz="1200"/>
                    </a:p>
                  </p:txBody>
                </p:sp>
              </mc:Choice>
              <mc:Fallback xmlns="">
                <p:sp>
                  <p:nvSpPr>
                    <p:cNvPr id="27" name="TextBox 26"/>
                    <p:cNvSpPr txBox="1">
                      <a:spLocks noRot="1" noChangeAspect="1" noMove="1" noResize="1" noEditPoints="1" noAdjustHandles="1" noChangeArrowheads="1" noChangeShapeType="1" noTextEdit="1"/>
                    </p:cNvSpPr>
                    <p:nvPr/>
                  </p:nvSpPr>
                  <p:spPr>
                    <a:xfrm>
                      <a:off x="785566" y="567966"/>
                      <a:ext cx="1063697" cy="422051"/>
                    </a:xfrm>
                    <a:prstGeom prst="rect">
                      <a:avLst/>
                    </a:prstGeom>
                    <a:blipFill>
                      <a:blip r:embed="rId10"/>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rot="4850267">
                      <a:off x="3319353" y="1704289"/>
                      <a:ext cx="1316340" cy="496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1</m:t>
                                    </m:r>
                                  </m:sub>
                                </m:sSub>
                              </m:e>
                              <m:sub>
                                <m:r>
                                  <a:rPr lang="en-US" sz="1200" i="1">
                                    <a:latin typeface="Cambria Math" panose="02040503050406030204" pitchFamily="18" charset="0"/>
                                  </a:rPr>
                                  <m:t>𝑟</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2</m:t>
                                    </m:r>
                                  </m:sub>
                                </m:sSub>
                              </m:e>
                              <m:sub>
                                <m:r>
                                  <a:rPr lang="en-US" sz="1200" i="1">
                                    <a:latin typeface="Cambria Math" panose="02040503050406030204" pitchFamily="18" charset="0"/>
                                  </a:rPr>
                                  <m:t>𝑓</m:t>
                                </m:r>
                              </m:sub>
                            </m:sSub>
                            <m:r>
                              <a:rPr lang="en-US" sz="1200" i="1">
                                <a:latin typeface="Cambria Math" panose="02040503050406030204" pitchFamily="18" charset="0"/>
                              </a:rPr>
                              <m:t>/</m:t>
                            </m:r>
                            <m:r>
                              <a:rPr lang="en-US" sz="1200" b="0" i="1" smtClean="0">
                                <a:latin typeface="Cambria Math" panose="02040503050406030204" pitchFamily="18" charset="0"/>
                              </a:rPr>
                              <m:t>−</m:t>
                            </m:r>
                          </m:oMath>
                        </m:oMathPara>
                      </a14:m>
                      <a:endParaRPr lang="en-US" sz="1200"/>
                    </a:p>
                  </p:txBody>
                </p:sp>
              </mc:Choice>
              <mc:Fallback xmlns="">
                <p:sp>
                  <p:nvSpPr>
                    <p:cNvPr id="28" name="TextBox 27"/>
                    <p:cNvSpPr txBox="1">
                      <a:spLocks noRot="1" noChangeAspect="1" noMove="1" noResize="1" noEditPoints="1" noAdjustHandles="1" noChangeArrowheads="1" noChangeShapeType="1" noTextEdit="1"/>
                    </p:cNvSpPr>
                    <p:nvPr/>
                  </p:nvSpPr>
                  <p:spPr>
                    <a:xfrm rot="4850267">
                      <a:off x="3319353" y="1704289"/>
                      <a:ext cx="1316340" cy="49641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rot="16653971">
                      <a:off x="1853516" y="1601797"/>
                      <a:ext cx="1316340" cy="496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1</m:t>
                                    </m:r>
                                  </m:sub>
                                </m:sSub>
                              </m:e>
                              <m:sub>
                                <m:r>
                                  <a:rPr lang="en-US" sz="1200" i="1">
                                    <a:latin typeface="Cambria Math" panose="02040503050406030204" pitchFamily="18" charset="0"/>
                                  </a:rPr>
                                  <m:t>𝑓</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2</m:t>
                                    </m:r>
                                  </m:sub>
                                </m:sSub>
                              </m:e>
                              <m:sub>
                                <m:r>
                                  <a:rPr lang="en-US" sz="1200" i="1">
                                    <a:latin typeface="Cambria Math" panose="02040503050406030204" pitchFamily="18" charset="0"/>
                                  </a:rPr>
                                  <m:t>𝑟</m:t>
                                </m:r>
                              </m:sub>
                            </m:sSub>
                            <m:r>
                              <a:rPr lang="en-US" sz="1200" i="1">
                                <a:latin typeface="Cambria Math" panose="02040503050406030204" pitchFamily="18" charset="0"/>
                              </a:rPr>
                              <m:t>/</m:t>
                            </m:r>
                            <m:r>
                              <a:rPr lang="en-US" sz="1200" b="0" i="1" smtClean="0">
                                <a:latin typeface="Cambria Math" panose="02040503050406030204" pitchFamily="18" charset="0"/>
                              </a:rPr>
                              <m:t>−</m:t>
                            </m:r>
                          </m:oMath>
                        </m:oMathPara>
                      </a14:m>
                      <a:endParaRPr lang="en-US" sz="1200"/>
                    </a:p>
                  </p:txBody>
                </p:sp>
              </mc:Choice>
              <mc:Fallback xmlns="">
                <p:sp>
                  <p:nvSpPr>
                    <p:cNvPr id="29" name="TextBox 28"/>
                    <p:cNvSpPr txBox="1">
                      <a:spLocks noRot="1" noChangeAspect="1" noMove="1" noResize="1" noEditPoints="1" noAdjustHandles="1" noChangeArrowheads="1" noChangeShapeType="1" noTextEdit="1"/>
                    </p:cNvSpPr>
                    <p:nvPr/>
                  </p:nvSpPr>
                  <p:spPr>
                    <a:xfrm rot="16653971">
                      <a:off x="1853516" y="1601797"/>
                      <a:ext cx="1316340" cy="49641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rot="16200000">
                      <a:off x="-1446554" y="1943005"/>
                      <a:ext cx="1737771" cy="541130"/>
                    </a:xfrm>
                    <a:prstGeom prst="rect">
                      <a:avLst/>
                    </a:prstGeom>
                    <a:noFill/>
                  </p:spPr>
                  <p:txBody>
                    <a:bodyPr wrap="none" rtlCol="0">
                      <a:spAutoFit/>
                    </a:bodyPr>
                    <a:lstStyle/>
                    <a:p>
                      <a14:m>
                        <m:oMath xmlns:m="http://schemas.openxmlformats.org/officeDocument/2006/math">
                          <m:sSub>
                            <m:sSubPr>
                              <m:ctrlPr>
                                <a:rPr lang="en-US" sz="1200" i="1" smtClean="0">
                                  <a:solidFill>
                                    <a:srgbClr val="FF0000"/>
                                  </a:solidFill>
                                  <a:latin typeface="Cambria Math" panose="02040503050406030204" pitchFamily="18" charset="0"/>
                                </a:rPr>
                              </m:ctrlPr>
                            </m:sSubPr>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𝜓</m:t>
                                  </m:r>
                                </m:e>
                                <m:sub>
                                  <m:r>
                                    <a:rPr lang="en-US" sz="1200" b="0" i="1" smtClean="0">
                                      <a:solidFill>
                                        <a:srgbClr val="FF0000"/>
                                      </a:solidFill>
                                      <a:latin typeface="Cambria Math" panose="02040503050406030204" pitchFamily="18" charset="0"/>
                                    </a:rPr>
                                    <m:t>1</m:t>
                                  </m:r>
                                </m:sub>
                              </m:sSub>
                            </m:e>
                            <m:sub>
                              <m:r>
                                <a:rPr lang="en-US" sz="1200" i="1">
                                  <a:solidFill>
                                    <a:srgbClr val="FF0000"/>
                                  </a:solidFill>
                                  <a:latin typeface="Cambria Math" panose="02040503050406030204" pitchFamily="18" charset="0"/>
                                </a:rPr>
                                <m:t>𝑓</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𝜓</m:t>
                                  </m:r>
                                </m:e>
                                <m:sub>
                                  <m:r>
                                    <a:rPr lang="en-US" sz="1200" b="0" i="1" smtClean="0">
                                      <a:solidFill>
                                        <a:srgbClr val="FF0000"/>
                                      </a:solidFill>
                                      <a:latin typeface="Cambria Math" panose="02040503050406030204" pitchFamily="18" charset="0"/>
                                    </a:rPr>
                                    <m:t>2</m:t>
                                  </m:r>
                                </m:sub>
                              </m:sSub>
                            </m:e>
                            <m:sub>
                              <m:r>
                                <a:rPr lang="en-US" sz="1200" i="1">
                                  <a:solidFill>
                                    <a:srgbClr val="FF0000"/>
                                  </a:solidFill>
                                  <a:latin typeface="Cambria Math" panose="02040503050406030204" pitchFamily="18" charset="0"/>
                                </a:rPr>
                                <m:t>𝑓</m:t>
                              </m:r>
                            </m:sub>
                          </m:sSub>
                          <m:r>
                            <a:rPr lang="en-US" sz="1200" i="1">
                              <a:solidFill>
                                <a:srgbClr val="FF0000"/>
                              </a:solidFill>
                              <a:latin typeface="Cambria Math" panose="02040503050406030204" pitchFamily="18" charset="0"/>
                            </a:rPr>
                            <m:t>/</m:t>
                          </m:r>
                          <m:sSubSup>
                            <m:sSubSupPr>
                              <m:ctrlPr>
                                <a:rPr lang="en-US" sz="1200" i="1" smtClean="0">
                                  <a:solidFill>
                                    <a:srgbClr val="FF0000"/>
                                  </a:solidFill>
                                  <a:latin typeface="Cambria Math" panose="02040503050406030204" pitchFamily="18" charset="0"/>
                                </a:rPr>
                              </m:ctrlPr>
                            </m:sSubSupPr>
                            <m:e>
                              <m:r>
                                <a:rPr lang="en-US" sz="1200" i="1">
                                  <a:solidFill>
                                    <a:srgbClr val="FF0000"/>
                                  </a:solidFill>
                                  <a:latin typeface="Cambria Math" panose="02040503050406030204" pitchFamily="18" charset="0"/>
                                </a:rPr>
                                <m:t>𝑡</m:t>
                              </m:r>
                            </m:e>
                            <m:sub>
                              <m:r>
                                <a:rPr lang="en-US" sz="1200" b="0" i="1" smtClean="0">
                                  <a:solidFill>
                                    <a:srgbClr val="FF0000"/>
                                  </a:solidFill>
                                  <a:latin typeface="Cambria Math" panose="02040503050406030204" pitchFamily="18" charset="0"/>
                                </a:rPr>
                                <m:t>𝑓</m:t>
                              </m:r>
                            </m:sub>
                            <m:sup>
                              <m:r>
                                <m:rPr>
                                  <m:sty m:val="p"/>
                                </m:rPr>
                                <a:rPr lang="el-GR" sz="1200" i="1">
                                  <a:solidFill>
                                    <a:srgbClr val="FF0000"/>
                                  </a:solidFill>
                                  <a:latin typeface="Cambria Math" panose="02040503050406030204" pitchFamily="18" charset="0"/>
                                </a:rPr>
                                <m:t>Λ</m:t>
                              </m:r>
                            </m:sup>
                          </m:sSubSup>
                        </m:oMath>
                      </a14:m>
                      <a:r>
                        <a:rPr lang="en-US" sz="1200">
                          <a:solidFill>
                            <a:srgbClr val="FF0000"/>
                          </a:solidFill>
                        </a:rPr>
                        <a:t>=</a:t>
                      </a:r>
                      <a14:m>
                        <m:oMath xmlns:m="http://schemas.openxmlformats.org/officeDocument/2006/math">
                          <m:sSubSup>
                            <m:sSubSupPr>
                              <m:ctrlPr>
                                <a:rPr lang="en-US" sz="1200" b="0" i="1" dirty="0" smtClean="0">
                                  <a:solidFill>
                                    <a:srgbClr val="FF0000"/>
                                  </a:solidFill>
                                  <a:latin typeface="Cambria Math" panose="02040503050406030204" pitchFamily="18" charset="0"/>
                                </a:rPr>
                              </m:ctrlPr>
                            </m:sSubSupPr>
                            <m:e>
                              <m:r>
                                <a:rPr lang="en-US" sz="1200" b="0" i="1" dirty="0" smtClean="0">
                                  <a:solidFill>
                                    <a:srgbClr val="FF0000"/>
                                  </a:solidFill>
                                  <a:latin typeface="Cambria Math" panose="02040503050406030204" pitchFamily="18" charset="0"/>
                                </a:rPr>
                                <m:t>𝑡</m:t>
                              </m:r>
                            </m:e>
                            <m:sub>
                              <m:r>
                                <a:rPr lang="en-US" sz="1200" b="0" i="1" dirty="0" smtClean="0">
                                  <a:solidFill>
                                    <a:srgbClr val="FF0000"/>
                                  </a:solidFill>
                                  <a:latin typeface="Cambria Math" panose="02040503050406030204" pitchFamily="18" charset="0"/>
                                </a:rPr>
                                <m:t>𝑓</m:t>
                              </m:r>
                            </m:sub>
                            <m:sup>
                              <m:sSub>
                                <m:sSubPr>
                                  <m:ctrlPr>
                                    <a:rPr lang="en-US" sz="1200" b="0" i="1" dirty="0" smtClean="0">
                                      <a:solidFill>
                                        <a:srgbClr val="FF0000"/>
                                      </a:solidFill>
                                      <a:latin typeface="Cambria Math" panose="02040503050406030204" pitchFamily="18" charset="0"/>
                                    </a:rPr>
                                  </m:ctrlPr>
                                </m:sSubPr>
                                <m:e>
                                  <m:r>
                                    <a:rPr lang="en-US" sz="1200" b="0" i="1" dirty="0" smtClean="0">
                                      <a:solidFill>
                                        <a:srgbClr val="FF0000"/>
                                      </a:solidFill>
                                      <a:latin typeface="Cambria Math" panose="02040503050406030204" pitchFamily="18" charset="0"/>
                                    </a:rPr>
                                    <m:t>𝜓</m:t>
                                  </m:r>
                                </m:e>
                                <m:sub>
                                  <m:r>
                                    <a:rPr lang="en-US" sz="1200" b="0" i="1" dirty="0" smtClean="0">
                                      <a:solidFill>
                                        <a:srgbClr val="FF0000"/>
                                      </a:solidFill>
                                      <a:latin typeface="Cambria Math" panose="02040503050406030204" pitchFamily="18" charset="0"/>
                                    </a:rPr>
                                    <m:t>2</m:t>
                                  </m:r>
                                </m:sub>
                              </m:sSub>
                            </m:sup>
                          </m:sSubSup>
                        </m:oMath>
                      </a14:m>
                      <a:endParaRPr lang="en-US" sz="1200"/>
                    </a:p>
                  </p:txBody>
                </p:sp>
              </mc:Choice>
              <mc:Fallback xmlns="">
                <p:sp>
                  <p:nvSpPr>
                    <p:cNvPr id="30" name="TextBox 29"/>
                    <p:cNvSpPr txBox="1">
                      <a:spLocks noRot="1" noChangeAspect="1" noMove="1" noResize="1" noEditPoints="1" noAdjustHandles="1" noChangeArrowheads="1" noChangeShapeType="1" noTextEdit="1"/>
                    </p:cNvSpPr>
                    <p:nvPr/>
                  </p:nvSpPr>
                  <p:spPr>
                    <a:xfrm rot="16200000">
                      <a:off x="-1446554" y="1943005"/>
                      <a:ext cx="1737771" cy="54113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rot="4340371">
                      <a:off x="65324" y="2091063"/>
                      <a:ext cx="1717650" cy="490684"/>
                    </a:xfrm>
                    <a:prstGeom prst="rect">
                      <a:avLst/>
                    </a:prstGeom>
                    <a:noFill/>
                  </p:spPr>
                  <p:txBody>
                    <a:bodyPr wrap="none" rtlCol="0">
                      <a:spAutoFit/>
                    </a:bodyPr>
                    <a:lstStyle/>
                    <a:p>
                      <a14:m>
                        <m:oMath xmlns:m="http://schemas.openxmlformats.org/officeDocument/2006/math">
                          <m:sSub>
                            <m:sSubPr>
                              <m:ctrlPr>
                                <a:rPr lang="en-US" sz="1200" i="1" smtClean="0">
                                  <a:solidFill>
                                    <a:srgbClr val="00B050"/>
                                  </a:solidFill>
                                  <a:latin typeface="Cambria Math" panose="02040503050406030204" pitchFamily="18" charset="0"/>
                                </a:rPr>
                              </m:ctrlPr>
                            </m:sSubPr>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𝜓</m:t>
                                  </m:r>
                                </m:e>
                                <m:sub>
                                  <m:r>
                                    <a:rPr lang="en-US" sz="1200" b="0" i="1" smtClean="0">
                                      <a:solidFill>
                                        <a:srgbClr val="00B050"/>
                                      </a:solidFill>
                                      <a:latin typeface="Cambria Math" panose="02040503050406030204" pitchFamily="18" charset="0"/>
                                    </a:rPr>
                                    <m:t>1</m:t>
                                  </m:r>
                                </m:sub>
                              </m:sSub>
                            </m:e>
                            <m:sub>
                              <m:r>
                                <a:rPr lang="en-US" sz="1200" i="1">
                                  <a:solidFill>
                                    <a:srgbClr val="00B050"/>
                                  </a:solidFill>
                                  <a:latin typeface="Cambria Math" panose="02040503050406030204" pitchFamily="18" charset="0"/>
                                </a:rPr>
                                <m:t>𝑟</m:t>
                              </m:r>
                            </m:sub>
                          </m:sSub>
                          <m:r>
                            <a:rPr lang="en-US" sz="1200" i="1">
                              <a:solidFill>
                                <a:srgbClr val="00B050"/>
                              </a:solidFill>
                              <a:latin typeface="Cambria Math" panose="02040503050406030204" pitchFamily="18" charset="0"/>
                            </a:rPr>
                            <m:t>,</m:t>
                          </m:r>
                          <m:sSub>
                            <m:sSubPr>
                              <m:ctrlPr>
                                <a:rPr lang="en-US" sz="1200" i="1">
                                  <a:solidFill>
                                    <a:srgbClr val="00B050"/>
                                  </a:solidFill>
                                  <a:latin typeface="Cambria Math" panose="02040503050406030204" pitchFamily="18" charset="0"/>
                                </a:rPr>
                              </m:ctrlPr>
                            </m:sSubPr>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𝜓</m:t>
                                  </m:r>
                                </m:e>
                                <m:sub>
                                  <m:r>
                                    <a:rPr lang="en-US" sz="1200" b="0" i="1" smtClean="0">
                                      <a:solidFill>
                                        <a:srgbClr val="00B050"/>
                                      </a:solidFill>
                                      <a:latin typeface="Cambria Math" panose="02040503050406030204" pitchFamily="18" charset="0"/>
                                    </a:rPr>
                                    <m:t>2</m:t>
                                  </m:r>
                                </m:sub>
                              </m:sSub>
                            </m:e>
                            <m:sub>
                              <m:r>
                                <a:rPr lang="en-US" sz="1200" i="1">
                                  <a:solidFill>
                                    <a:srgbClr val="00B050"/>
                                  </a:solidFill>
                                  <a:latin typeface="Cambria Math" panose="02040503050406030204" pitchFamily="18" charset="0"/>
                                </a:rPr>
                                <m:t>𝑟</m:t>
                              </m:r>
                            </m:sub>
                          </m:sSub>
                          <m:r>
                            <a:rPr lang="en-US" sz="1200" i="1">
                              <a:solidFill>
                                <a:srgbClr val="00B050"/>
                              </a:solidFill>
                              <a:latin typeface="Cambria Math" panose="02040503050406030204" pitchFamily="18" charset="0"/>
                            </a:rPr>
                            <m:t>/</m:t>
                          </m:r>
                          <m:sSubSup>
                            <m:sSubSupPr>
                              <m:ctrlPr>
                                <a:rPr lang="en-US" sz="1200" i="1">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𝑡</m:t>
                              </m:r>
                            </m:e>
                            <m:sub>
                              <m:r>
                                <a:rPr lang="en-US" sz="1200" i="1">
                                  <a:solidFill>
                                    <a:srgbClr val="00B050"/>
                                  </a:solidFill>
                                  <a:latin typeface="Cambria Math" panose="02040503050406030204" pitchFamily="18" charset="0"/>
                                </a:rPr>
                                <m:t>𝑟</m:t>
                              </m:r>
                            </m:sub>
                            <m:sup>
                              <m:r>
                                <m:rPr>
                                  <m:sty m:val="p"/>
                                </m:rPr>
                                <a:rPr lang="el-GR" sz="1200" i="1">
                                  <a:solidFill>
                                    <a:srgbClr val="00B050"/>
                                  </a:solidFill>
                                  <a:latin typeface="Cambria Math" panose="02040503050406030204" pitchFamily="18" charset="0"/>
                                </a:rPr>
                                <m:t>Λ</m:t>
                              </m:r>
                            </m:sup>
                          </m:sSubSup>
                        </m:oMath>
                      </a14:m>
                      <a:r>
                        <a:rPr lang="en-US" sz="1200">
                          <a:solidFill>
                            <a:srgbClr val="00B050"/>
                          </a:solidFill>
                        </a:rPr>
                        <a:t>=</a:t>
                      </a:r>
                      <a14:m>
                        <m:oMath xmlns:m="http://schemas.openxmlformats.org/officeDocument/2006/math">
                          <m:sSubSup>
                            <m:sSubSupPr>
                              <m:ctrlPr>
                                <a:rPr lang="en-US" sz="1200" b="0" i="1" dirty="0" smtClean="0">
                                  <a:solidFill>
                                    <a:srgbClr val="00B050"/>
                                  </a:solidFill>
                                  <a:latin typeface="Cambria Math" panose="02040503050406030204" pitchFamily="18" charset="0"/>
                                </a:rPr>
                              </m:ctrlPr>
                            </m:sSubSupPr>
                            <m:e>
                              <m:r>
                                <a:rPr lang="en-US" sz="1200" b="0" i="1" dirty="0" smtClean="0">
                                  <a:solidFill>
                                    <a:srgbClr val="00B050"/>
                                  </a:solidFill>
                                  <a:latin typeface="Cambria Math" panose="02040503050406030204" pitchFamily="18" charset="0"/>
                                </a:rPr>
                                <m:t>𝑡</m:t>
                              </m:r>
                            </m:e>
                            <m:sub>
                              <m:r>
                                <a:rPr lang="en-US" sz="1200" b="0" i="1" dirty="0" smtClean="0">
                                  <a:solidFill>
                                    <a:srgbClr val="00B050"/>
                                  </a:solidFill>
                                  <a:latin typeface="Cambria Math" panose="02040503050406030204" pitchFamily="18" charset="0"/>
                                </a:rPr>
                                <m:t>𝑟</m:t>
                              </m:r>
                            </m:sub>
                            <m:sup>
                              <m:sSub>
                                <m:sSubPr>
                                  <m:ctrlPr>
                                    <a:rPr lang="en-US" sz="1200" b="0" i="1" dirty="0" smtClean="0">
                                      <a:solidFill>
                                        <a:srgbClr val="00B050"/>
                                      </a:solidFill>
                                      <a:latin typeface="Cambria Math" panose="02040503050406030204" pitchFamily="18" charset="0"/>
                                    </a:rPr>
                                  </m:ctrlPr>
                                </m:sSubPr>
                                <m:e>
                                  <m:r>
                                    <a:rPr lang="en-US" sz="1200" b="0" i="1" dirty="0" smtClean="0">
                                      <a:solidFill>
                                        <a:srgbClr val="00B050"/>
                                      </a:solidFill>
                                      <a:latin typeface="Cambria Math" panose="02040503050406030204" pitchFamily="18" charset="0"/>
                                    </a:rPr>
                                    <m:t>𝜓</m:t>
                                  </m:r>
                                </m:e>
                                <m:sub>
                                  <m:r>
                                    <a:rPr lang="en-US" sz="1200" b="0" i="1" dirty="0" smtClean="0">
                                      <a:solidFill>
                                        <a:srgbClr val="00B050"/>
                                      </a:solidFill>
                                      <a:latin typeface="Cambria Math" panose="02040503050406030204" pitchFamily="18" charset="0"/>
                                    </a:rPr>
                                    <m:t>1</m:t>
                                  </m:r>
                                </m:sub>
                              </m:sSub>
                            </m:sup>
                          </m:sSubSup>
                        </m:oMath>
                      </a14:m>
                      <a:endParaRPr lang="en-US" sz="1200"/>
                    </a:p>
                  </p:txBody>
                </p:sp>
              </mc:Choice>
              <mc:Fallback xmlns="">
                <p:sp>
                  <p:nvSpPr>
                    <p:cNvPr id="31" name="TextBox 30"/>
                    <p:cNvSpPr txBox="1">
                      <a:spLocks noRot="1" noChangeAspect="1" noMove="1" noResize="1" noEditPoints="1" noAdjustHandles="1" noChangeArrowheads="1" noChangeShapeType="1" noTextEdit="1"/>
                    </p:cNvSpPr>
                    <p:nvPr/>
                  </p:nvSpPr>
                  <p:spPr>
                    <a:xfrm rot="4340371">
                      <a:off x="65324" y="2091063"/>
                      <a:ext cx="1717650" cy="49068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035206" y="3906953"/>
                      <a:ext cx="1535715" cy="417182"/>
                    </a:xfrm>
                    <a:prstGeom prst="rect">
                      <a:avLst/>
                    </a:prstGeom>
                    <a:noFill/>
                  </p:spPr>
                  <p:txBody>
                    <a:bodyPr wrap="none" rtlCol="0">
                      <a:spAutoFit/>
                    </a:bodyPr>
                    <a:lstStyle/>
                    <a:p>
                      <a14:m>
                        <m:oMath xmlns:m="http://schemas.openxmlformats.org/officeDocument/2006/math">
                          <m:sSub>
                            <m:sSubPr>
                              <m:ctrlPr>
                                <a:rPr lang="en-US" sz="1200" i="1" smtClean="0">
                                  <a:solidFill>
                                    <a:srgbClr val="00B050"/>
                                  </a:solidFill>
                                  <a:latin typeface="Cambria Math" panose="02040503050406030204" pitchFamily="18" charset="0"/>
                                </a:rPr>
                              </m:ctrlPr>
                            </m:sSubPr>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𝜓</m:t>
                                  </m:r>
                                </m:e>
                                <m:sub>
                                  <m:r>
                                    <a:rPr lang="en-US" sz="1200" b="0" i="1" smtClean="0">
                                      <a:solidFill>
                                        <a:srgbClr val="00B050"/>
                                      </a:solidFill>
                                      <a:latin typeface="Cambria Math" panose="02040503050406030204" pitchFamily="18" charset="0"/>
                                    </a:rPr>
                                    <m:t>2</m:t>
                                  </m:r>
                                </m:sub>
                              </m:sSub>
                            </m:e>
                            <m:sub>
                              <m:r>
                                <a:rPr lang="en-US" sz="1200" i="1">
                                  <a:solidFill>
                                    <a:srgbClr val="00B050"/>
                                  </a:solidFill>
                                  <a:latin typeface="Cambria Math" panose="02040503050406030204" pitchFamily="18" charset="0"/>
                                </a:rPr>
                                <m:t>𝑟</m:t>
                              </m:r>
                            </m:sub>
                          </m:sSub>
                          <m:r>
                            <a:rPr lang="en-US" sz="1200" i="1">
                              <a:solidFill>
                                <a:srgbClr val="00B050"/>
                              </a:solidFill>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b="0" i="1" smtClean="0">
                                  <a:solidFill>
                                    <a:srgbClr val="00B050"/>
                                  </a:solidFill>
                                  <a:latin typeface="Cambria Math" panose="02040503050406030204" pitchFamily="18" charset="0"/>
                                </a:rPr>
                                <m:t>𝑡</m:t>
                              </m:r>
                            </m:e>
                            <m:sub>
                              <m:r>
                                <a:rPr lang="en-US" sz="1200" b="0" i="1" smtClean="0">
                                  <a:solidFill>
                                    <a:srgbClr val="00B050"/>
                                  </a:solidFill>
                                  <a:latin typeface="Cambria Math" panose="02040503050406030204" pitchFamily="18" charset="0"/>
                                </a:rPr>
                                <m:t>𝑟</m:t>
                              </m:r>
                            </m:sub>
                            <m:sup>
                              <m:r>
                                <m:rPr>
                                  <m:sty m:val="p"/>
                                </m:rPr>
                                <a:rPr lang="el-GR" sz="1200" b="0" i="1" smtClean="0">
                                  <a:solidFill>
                                    <a:srgbClr val="00B050"/>
                                  </a:solidFill>
                                  <a:latin typeface="Cambria Math" panose="02040503050406030204" pitchFamily="18" charset="0"/>
                                </a:rPr>
                                <m:t>Λ</m:t>
                              </m:r>
                            </m:sup>
                          </m:sSubSup>
                        </m:oMath>
                      </a14:m>
                      <a:r>
                        <a:rPr lang="en-US" sz="1200">
                          <a:solidFill>
                            <a:srgbClr val="00B050"/>
                          </a:solidFill>
                        </a:rPr>
                        <a:t>=</a:t>
                      </a:r>
                      <a14:m>
                        <m:oMath xmlns:m="http://schemas.openxmlformats.org/officeDocument/2006/math">
                          <m:sSubSup>
                            <m:sSubSupPr>
                              <m:ctrlPr>
                                <a:rPr lang="en-US" sz="1200" b="0" i="1" dirty="0" smtClean="0">
                                  <a:solidFill>
                                    <a:srgbClr val="00B050"/>
                                  </a:solidFill>
                                  <a:latin typeface="Cambria Math" panose="02040503050406030204" pitchFamily="18" charset="0"/>
                                </a:rPr>
                              </m:ctrlPr>
                            </m:sSubSupPr>
                            <m:e>
                              <m:r>
                                <a:rPr lang="en-US" sz="1200" b="0" i="1" dirty="0" smtClean="0">
                                  <a:solidFill>
                                    <a:srgbClr val="00B050"/>
                                  </a:solidFill>
                                  <a:latin typeface="Cambria Math" panose="02040503050406030204" pitchFamily="18" charset="0"/>
                                </a:rPr>
                                <m:t>𝑡</m:t>
                              </m:r>
                            </m:e>
                            <m:sub>
                              <m:r>
                                <a:rPr lang="en-US" sz="1200" b="0" i="1" dirty="0" smtClean="0">
                                  <a:solidFill>
                                    <a:srgbClr val="00B050"/>
                                  </a:solidFill>
                                  <a:latin typeface="Cambria Math" panose="02040503050406030204" pitchFamily="18" charset="0"/>
                                </a:rPr>
                                <m:t>𝑟</m:t>
                              </m:r>
                            </m:sub>
                            <m:sup>
                              <m:sSub>
                                <m:sSubPr>
                                  <m:ctrlPr>
                                    <a:rPr lang="en-US" sz="1200" b="0" i="1" dirty="0" smtClean="0">
                                      <a:solidFill>
                                        <a:srgbClr val="00B050"/>
                                      </a:solidFill>
                                      <a:latin typeface="Cambria Math" panose="02040503050406030204" pitchFamily="18" charset="0"/>
                                    </a:rPr>
                                  </m:ctrlPr>
                                </m:sSubPr>
                                <m:e>
                                  <m:r>
                                    <a:rPr lang="en-US" sz="1200" b="0" i="1" dirty="0" smtClean="0">
                                      <a:solidFill>
                                        <a:srgbClr val="00B050"/>
                                      </a:solidFill>
                                      <a:latin typeface="Cambria Math" panose="02040503050406030204" pitchFamily="18" charset="0"/>
                                    </a:rPr>
                                    <m:t>𝜓</m:t>
                                  </m:r>
                                </m:e>
                                <m:sub>
                                  <m:r>
                                    <a:rPr lang="en-US" sz="1200" b="0" i="1" dirty="0" smtClean="0">
                                      <a:solidFill>
                                        <a:srgbClr val="00B050"/>
                                      </a:solidFill>
                                      <a:latin typeface="Cambria Math" panose="02040503050406030204" pitchFamily="18" charset="0"/>
                                    </a:rPr>
                                    <m:t>2</m:t>
                                  </m:r>
                                </m:sub>
                              </m:sSub>
                            </m:sup>
                          </m:sSubSup>
                        </m:oMath>
                      </a14:m>
                      <a:endParaRPr lang="en-US" sz="1200"/>
                    </a:p>
                  </p:txBody>
                </p:sp>
              </mc:Choice>
              <mc:Fallback xmlns="">
                <p:sp>
                  <p:nvSpPr>
                    <p:cNvPr id="32" name="TextBox 31"/>
                    <p:cNvSpPr txBox="1">
                      <a:spLocks noRot="1" noChangeAspect="1" noMove="1" noResize="1" noEditPoints="1" noAdjustHandles="1" noChangeArrowheads="1" noChangeShapeType="1" noTextEdit="1"/>
                    </p:cNvSpPr>
                    <p:nvPr/>
                  </p:nvSpPr>
                  <p:spPr>
                    <a:xfrm>
                      <a:off x="1035206" y="3906953"/>
                      <a:ext cx="1535715" cy="417182"/>
                    </a:xfrm>
                    <a:prstGeom prst="rect">
                      <a:avLst/>
                    </a:prstGeom>
                    <a:blipFill>
                      <a:blip r:embed="rId15"/>
                      <a:stretch>
                        <a:fillRect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924150" y="3299790"/>
                      <a:ext cx="1547548" cy="460071"/>
                    </a:xfrm>
                    <a:prstGeom prst="rect">
                      <a:avLst/>
                    </a:prstGeom>
                    <a:noFill/>
                  </p:spPr>
                  <p:txBody>
                    <a:bodyPr wrap="none" rtlCol="0">
                      <a:spAutoFit/>
                    </a:bodyPr>
                    <a:lstStyle/>
                    <a:p>
                      <a14:m>
                        <m:oMath xmlns:m="http://schemas.openxmlformats.org/officeDocument/2006/math">
                          <m:sSub>
                            <m:sSubPr>
                              <m:ctrlPr>
                                <a:rPr lang="en-US" sz="1200" i="1" smtClean="0">
                                  <a:solidFill>
                                    <a:srgbClr val="FF0000"/>
                                  </a:solidFill>
                                  <a:latin typeface="Cambria Math" panose="02040503050406030204" pitchFamily="18" charset="0"/>
                                </a:rPr>
                              </m:ctrlPr>
                            </m:sSubPr>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𝜓</m:t>
                                  </m:r>
                                </m:e>
                                <m:sub>
                                  <m:r>
                                    <a:rPr lang="en-US" sz="1200" b="0" i="1" smtClean="0">
                                      <a:solidFill>
                                        <a:srgbClr val="FF0000"/>
                                      </a:solidFill>
                                      <a:latin typeface="Cambria Math" panose="02040503050406030204" pitchFamily="18" charset="0"/>
                                    </a:rPr>
                                    <m:t>2</m:t>
                                  </m:r>
                                </m:sub>
                              </m:sSub>
                            </m:e>
                            <m:sub>
                              <m:r>
                                <a:rPr lang="en-US" sz="1200" i="1">
                                  <a:solidFill>
                                    <a:srgbClr val="FF0000"/>
                                  </a:solidFill>
                                  <a:latin typeface="Cambria Math" panose="02040503050406030204" pitchFamily="18" charset="0"/>
                                </a:rPr>
                                <m:t>𝑓</m:t>
                              </m:r>
                            </m:sub>
                          </m:sSub>
                          <m:r>
                            <a:rPr lang="en-US" sz="1200" i="1">
                              <a:solidFill>
                                <a:srgbClr val="FF0000"/>
                              </a:solidFill>
                              <a:latin typeface="Cambria Math" panose="02040503050406030204" pitchFamily="18" charset="0"/>
                            </a:rPr>
                            <m:t>/</m:t>
                          </m:r>
                          <m:sSubSup>
                            <m:sSubSupPr>
                              <m:ctrlPr>
                                <a:rPr lang="en-US" sz="1200" i="1" smtClean="0">
                                  <a:solidFill>
                                    <a:srgbClr val="FF0000"/>
                                  </a:solidFill>
                                  <a:latin typeface="Cambria Math" panose="02040503050406030204" pitchFamily="18" charset="0"/>
                                </a:rPr>
                              </m:ctrlPr>
                            </m:sSubSupPr>
                            <m:e>
                              <m:r>
                                <a:rPr lang="en-US" sz="1200" i="1">
                                  <a:solidFill>
                                    <a:srgbClr val="FF0000"/>
                                  </a:solidFill>
                                  <a:latin typeface="Cambria Math" panose="02040503050406030204" pitchFamily="18" charset="0"/>
                                </a:rPr>
                                <m:t>𝑡</m:t>
                              </m:r>
                            </m:e>
                            <m:sub>
                              <m:r>
                                <a:rPr lang="en-US" sz="1200" b="0" i="1" smtClean="0">
                                  <a:solidFill>
                                    <a:srgbClr val="FF0000"/>
                                  </a:solidFill>
                                  <a:latin typeface="Cambria Math" panose="02040503050406030204" pitchFamily="18" charset="0"/>
                                </a:rPr>
                                <m:t>𝑓</m:t>
                              </m:r>
                            </m:sub>
                            <m:sup>
                              <m:r>
                                <m:rPr>
                                  <m:sty m:val="p"/>
                                </m:rPr>
                                <a:rPr lang="el-GR" sz="1200" i="1">
                                  <a:solidFill>
                                    <a:srgbClr val="FF0000"/>
                                  </a:solidFill>
                                  <a:latin typeface="Cambria Math" panose="02040503050406030204" pitchFamily="18" charset="0"/>
                                </a:rPr>
                                <m:t>Λ</m:t>
                              </m:r>
                            </m:sup>
                          </m:sSubSup>
                        </m:oMath>
                      </a14:m>
                      <a:r>
                        <a:rPr lang="en-US" sz="1200">
                          <a:solidFill>
                            <a:srgbClr val="FF0000"/>
                          </a:solidFill>
                        </a:rPr>
                        <a:t>=</a:t>
                      </a:r>
                      <a14:m>
                        <m:oMath xmlns:m="http://schemas.openxmlformats.org/officeDocument/2006/math">
                          <m:sSubSup>
                            <m:sSubSupPr>
                              <m:ctrlPr>
                                <a:rPr lang="en-US" sz="1200" b="0" i="1" dirty="0" smtClean="0">
                                  <a:solidFill>
                                    <a:srgbClr val="FF0000"/>
                                  </a:solidFill>
                                  <a:latin typeface="Cambria Math" panose="02040503050406030204" pitchFamily="18" charset="0"/>
                                </a:rPr>
                              </m:ctrlPr>
                            </m:sSubSupPr>
                            <m:e>
                              <m:r>
                                <a:rPr lang="en-US" sz="1200" b="0" i="1" dirty="0" smtClean="0">
                                  <a:solidFill>
                                    <a:srgbClr val="FF0000"/>
                                  </a:solidFill>
                                  <a:latin typeface="Cambria Math" panose="02040503050406030204" pitchFamily="18" charset="0"/>
                                </a:rPr>
                                <m:t>𝑡</m:t>
                              </m:r>
                            </m:e>
                            <m:sub>
                              <m:r>
                                <a:rPr lang="en-US" sz="1200" b="0" i="1" dirty="0" smtClean="0">
                                  <a:solidFill>
                                    <a:srgbClr val="FF0000"/>
                                  </a:solidFill>
                                  <a:latin typeface="Cambria Math" panose="02040503050406030204" pitchFamily="18" charset="0"/>
                                </a:rPr>
                                <m:t>𝑓</m:t>
                              </m:r>
                            </m:sub>
                            <m:sup>
                              <m:sSub>
                                <m:sSubPr>
                                  <m:ctrlPr>
                                    <a:rPr lang="en-US" sz="1200" b="0" i="1" dirty="0" smtClean="0">
                                      <a:solidFill>
                                        <a:srgbClr val="FF0000"/>
                                      </a:solidFill>
                                      <a:latin typeface="Cambria Math" panose="02040503050406030204" pitchFamily="18" charset="0"/>
                                    </a:rPr>
                                  </m:ctrlPr>
                                </m:sSubPr>
                                <m:e>
                                  <m:r>
                                    <a:rPr lang="en-US" sz="1200" b="0" i="1" dirty="0" smtClean="0">
                                      <a:solidFill>
                                        <a:srgbClr val="FF0000"/>
                                      </a:solidFill>
                                      <a:latin typeface="Cambria Math" panose="02040503050406030204" pitchFamily="18" charset="0"/>
                                    </a:rPr>
                                    <m:t>𝜓</m:t>
                                  </m:r>
                                </m:e>
                                <m:sub>
                                  <m:r>
                                    <a:rPr lang="en-US" sz="1200" b="0" i="1" dirty="0" smtClean="0">
                                      <a:solidFill>
                                        <a:srgbClr val="FF0000"/>
                                      </a:solidFill>
                                      <a:latin typeface="Cambria Math" panose="02040503050406030204" pitchFamily="18" charset="0"/>
                                    </a:rPr>
                                    <m:t>2</m:t>
                                  </m:r>
                                </m:sub>
                              </m:sSub>
                            </m:sup>
                          </m:sSubSup>
                        </m:oMath>
                      </a14:m>
                      <a:endParaRPr lang="en-US" sz="1200"/>
                    </a:p>
                  </p:txBody>
                </p:sp>
              </mc:Choice>
              <mc:Fallback xmlns="">
                <p:sp>
                  <p:nvSpPr>
                    <p:cNvPr id="33" name="TextBox 32"/>
                    <p:cNvSpPr txBox="1">
                      <a:spLocks noRot="1" noChangeAspect="1" noMove="1" noResize="1" noEditPoints="1" noAdjustHandles="1" noChangeArrowheads="1" noChangeShapeType="1" noTextEdit="1"/>
                    </p:cNvSpPr>
                    <p:nvPr/>
                  </p:nvSpPr>
                  <p:spPr>
                    <a:xfrm>
                      <a:off x="924150" y="3299790"/>
                      <a:ext cx="1547548" cy="460071"/>
                    </a:xfrm>
                    <a:prstGeom prst="rect">
                      <a:avLst/>
                    </a:prstGeom>
                    <a:blipFill>
                      <a:blip r:embed="rId16"/>
                      <a:stretch>
                        <a:fillRect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rot="2387228">
                      <a:off x="950927" y="1898135"/>
                      <a:ext cx="1046150" cy="393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𝜓</m:t>
                                    </m:r>
                                  </m:e>
                                  <m:sub>
                                    <m:r>
                                      <a:rPr lang="en-US" sz="1200" b="0" i="1" smtClean="0">
                                        <a:latin typeface="Cambria Math" panose="02040503050406030204" pitchFamily="18" charset="0"/>
                                      </a:rPr>
                                      <m:t>1</m:t>
                                    </m:r>
                                  </m:sub>
                                </m:sSub>
                              </m:e>
                              <m:sub>
                                <m:r>
                                  <a:rPr lang="en-US" sz="1200" i="1">
                                    <a:latin typeface="Cambria Math" panose="02040503050406030204" pitchFamily="18" charset="0"/>
                                  </a:rPr>
                                  <m:t>𝑟</m:t>
                                </m:r>
                              </m:sub>
                            </m:sSub>
                            <m:r>
                              <a:rPr lang="en-US" sz="1200" i="1">
                                <a:latin typeface="Cambria Math" panose="02040503050406030204" pitchFamily="18" charset="0"/>
                              </a:rPr>
                              <m:t>/</m:t>
                            </m:r>
                            <m:r>
                              <a:rPr lang="en-US" sz="1200" b="0" i="1" smtClean="0">
                                <a:latin typeface="Cambria Math" panose="02040503050406030204" pitchFamily="18" charset="0"/>
                              </a:rPr>
                              <m:t>−</m:t>
                            </m:r>
                          </m:oMath>
                        </m:oMathPara>
                      </a14:m>
                      <a:endParaRPr lang="en-US" sz="1200"/>
                    </a:p>
                  </p:txBody>
                </p:sp>
              </mc:Choice>
              <mc:Fallback xmlns="">
                <p:sp>
                  <p:nvSpPr>
                    <p:cNvPr id="34" name="TextBox 33"/>
                    <p:cNvSpPr txBox="1">
                      <a:spLocks noRot="1" noChangeAspect="1" noMove="1" noResize="1" noEditPoints="1" noAdjustHandles="1" noChangeArrowheads="1" noChangeShapeType="1" noTextEdit="1"/>
                    </p:cNvSpPr>
                    <p:nvPr/>
                  </p:nvSpPr>
                  <p:spPr>
                    <a:xfrm rot="2387228">
                      <a:off x="950927" y="1898135"/>
                      <a:ext cx="1046150" cy="393004"/>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p:cNvSpPr txBox="1"/>
                  <p:nvPr/>
                </p:nvSpPr>
                <p:spPr>
                  <a:xfrm>
                    <a:off x="2707559" y="-55672"/>
                    <a:ext cx="1496849" cy="435637"/>
                  </a:xfrm>
                  <a:prstGeom prst="rect">
                    <a:avLst/>
                  </a:prstGeom>
                  <a:noFill/>
                </p:spPr>
                <p:txBody>
                  <a:bodyPr wrap="none" rtlCol="0">
                    <a:spAutoFit/>
                  </a:bodyPr>
                  <a:lstStyle/>
                  <a:p>
                    <a14:m>
                      <m:oMath xmlns:m="http://schemas.openxmlformats.org/officeDocument/2006/math">
                        <m:sSub>
                          <m:sSubPr>
                            <m:ctrlPr>
                              <a:rPr lang="en-US" sz="1200" i="1" smtClean="0">
                                <a:solidFill>
                                  <a:srgbClr val="00B050"/>
                                </a:solidFill>
                                <a:latin typeface="Cambria Math" panose="02040503050406030204" pitchFamily="18" charset="0"/>
                              </a:rPr>
                            </m:ctrlPr>
                          </m:sSubPr>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𝜓</m:t>
                                </m:r>
                              </m:e>
                              <m:sub>
                                <m:r>
                                  <a:rPr lang="en-US" sz="1200" b="0" i="1" smtClean="0">
                                    <a:solidFill>
                                      <a:srgbClr val="00B050"/>
                                    </a:solidFill>
                                    <a:latin typeface="Cambria Math" panose="02040503050406030204" pitchFamily="18" charset="0"/>
                                  </a:rPr>
                                  <m:t>1</m:t>
                                </m:r>
                              </m:sub>
                            </m:sSub>
                          </m:e>
                          <m:sub>
                            <m:r>
                              <a:rPr lang="en-US" sz="1200" i="1">
                                <a:solidFill>
                                  <a:srgbClr val="00B050"/>
                                </a:solidFill>
                                <a:latin typeface="Cambria Math" panose="02040503050406030204" pitchFamily="18" charset="0"/>
                              </a:rPr>
                              <m:t>𝑟</m:t>
                            </m:r>
                            <m:r>
                              <a:rPr lang="en-US" sz="1200" i="1">
                                <a:solidFill>
                                  <a:srgbClr val="00B050"/>
                                </a:solidFill>
                                <a:latin typeface="Cambria Math" panose="02040503050406030204" pitchFamily="18" charset="0"/>
                              </a:rPr>
                              <m:t>/</m:t>
                            </m:r>
                          </m:sub>
                        </m:sSub>
                        <m:sSubSup>
                          <m:sSubSupPr>
                            <m:ctrlPr>
                              <a:rPr lang="en-US" sz="1200" i="1">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𝑡</m:t>
                            </m:r>
                          </m:e>
                          <m:sub>
                            <m:r>
                              <a:rPr lang="en-US" sz="1200" i="1">
                                <a:solidFill>
                                  <a:srgbClr val="00B050"/>
                                </a:solidFill>
                                <a:latin typeface="Cambria Math" panose="02040503050406030204" pitchFamily="18" charset="0"/>
                              </a:rPr>
                              <m:t>𝑟</m:t>
                            </m:r>
                          </m:sub>
                          <m:sup>
                            <m:r>
                              <m:rPr>
                                <m:sty m:val="p"/>
                              </m:rPr>
                              <a:rPr lang="el-GR" sz="1200" i="1">
                                <a:solidFill>
                                  <a:srgbClr val="00B050"/>
                                </a:solidFill>
                                <a:latin typeface="Cambria Math" panose="02040503050406030204" pitchFamily="18" charset="0"/>
                              </a:rPr>
                              <m:t>Λ</m:t>
                            </m:r>
                          </m:sup>
                        </m:sSubSup>
                      </m:oMath>
                    </a14:m>
                    <a:r>
                      <a:rPr lang="en-US" sz="1200">
                        <a:solidFill>
                          <a:srgbClr val="00B050"/>
                        </a:solidFill>
                      </a:rPr>
                      <a:t>=</a:t>
                    </a:r>
                    <a14:m>
                      <m:oMath xmlns:m="http://schemas.openxmlformats.org/officeDocument/2006/math">
                        <m:sSubSup>
                          <m:sSubSupPr>
                            <m:ctrlPr>
                              <a:rPr lang="en-US" sz="1200" b="0" i="1" dirty="0" smtClean="0">
                                <a:solidFill>
                                  <a:srgbClr val="00B050"/>
                                </a:solidFill>
                                <a:latin typeface="Cambria Math" panose="02040503050406030204" pitchFamily="18" charset="0"/>
                              </a:rPr>
                            </m:ctrlPr>
                          </m:sSubSupPr>
                          <m:e>
                            <m:r>
                              <a:rPr lang="en-US" sz="1200" b="0" i="1" dirty="0" smtClean="0">
                                <a:solidFill>
                                  <a:srgbClr val="00B050"/>
                                </a:solidFill>
                                <a:latin typeface="Cambria Math" panose="02040503050406030204" pitchFamily="18" charset="0"/>
                              </a:rPr>
                              <m:t>𝑡</m:t>
                            </m:r>
                          </m:e>
                          <m:sub>
                            <m:r>
                              <a:rPr lang="en-US" sz="1200" b="0" i="1" dirty="0" smtClean="0">
                                <a:solidFill>
                                  <a:srgbClr val="00B050"/>
                                </a:solidFill>
                                <a:latin typeface="Cambria Math" panose="02040503050406030204" pitchFamily="18" charset="0"/>
                              </a:rPr>
                              <m:t>𝑟</m:t>
                            </m:r>
                          </m:sub>
                          <m:sup>
                            <m:sSub>
                              <m:sSubPr>
                                <m:ctrlPr>
                                  <a:rPr lang="en-US" sz="1200" b="0" i="1" dirty="0" smtClean="0">
                                    <a:solidFill>
                                      <a:srgbClr val="00B050"/>
                                    </a:solidFill>
                                    <a:latin typeface="Cambria Math" panose="02040503050406030204" pitchFamily="18" charset="0"/>
                                  </a:rPr>
                                </m:ctrlPr>
                              </m:sSubPr>
                              <m:e>
                                <m:r>
                                  <a:rPr lang="en-US" sz="1200" b="0" i="1" dirty="0" smtClean="0">
                                    <a:solidFill>
                                      <a:srgbClr val="00B050"/>
                                    </a:solidFill>
                                    <a:latin typeface="Cambria Math" panose="02040503050406030204" pitchFamily="18" charset="0"/>
                                  </a:rPr>
                                  <m:t>𝜓</m:t>
                                </m:r>
                              </m:e>
                              <m:sub>
                                <m:r>
                                  <a:rPr lang="en-US" sz="1200" b="0" i="1" dirty="0" smtClean="0">
                                    <a:solidFill>
                                      <a:srgbClr val="00B050"/>
                                    </a:solidFill>
                                    <a:latin typeface="Cambria Math" panose="02040503050406030204" pitchFamily="18" charset="0"/>
                                  </a:rPr>
                                  <m:t>1</m:t>
                                </m:r>
                              </m:sub>
                            </m:sSub>
                          </m:sup>
                        </m:sSubSup>
                      </m:oMath>
                    </a14:m>
                    <a:endParaRPr lang="en-US" sz="1200">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07559" y="-55672"/>
                    <a:ext cx="1496849" cy="435637"/>
                  </a:xfrm>
                  <a:prstGeom prst="rect">
                    <a:avLst/>
                  </a:prstGeom>
                  <a:blipFill>
                    <a:blip r:embed="rId18"/>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rot="20133092">
                    <a:off x="5568770" y="4632971"/>
                    <a:ext cx="1541835" cy="460070"/>
                  </a:xfrm>
                  <a:prstGeom prst="rect">
                    <a:avLst/>
                  </a:prstGeom>
                  <a:noFill/>
                </p:spPr>
                <p:txBody>
                  <a:bodyPr wrap="none" rtlCol="0">
                    <a:spAutoFit/>
                  </a:bodyPr>
                  <a:lstStyle/>
                  <a:p>
                    <a14:m>
                      <m:oMath xmlns:m="http://schemas.openxmlformats.org/officeDocument/2006/math">
                        <m:sSub>
                          <m:sSubPr>
                            <m:ctrlPr>
                              <a:rPr lang="en-US" sz="1200" i="1" smtClean="0">
                                <a:solidFill>
                                  <a:srgbClr val="FF0000"/>
                                </a:solidFill>
                                <a:latin typeface="Cambria Math" panose="02040503050406030204" pitchFamily="18" charset="0"/>
                              </a:rPr>
                            </m:ctrlPr>
                          </m:sSubPr>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𝜓</m:t>
                                </m:r>
                              </m:e>
                              <m:sub>
                                <m:r>
                                  <a:rPr lang="en-US" sz="1200" b="0" i="1" smtClean="0">
                                    <a:solidFill>
                                      <a:srgbClr val="FF0000"/>
                                    </a:solidFill>
                                    <a:latin typeface="Cambria Math" panose="02040503050406030204" pitchFamily="18" charset="0"/>
                                  </a:rPr>
                                  <m:t>1</m:t>
                                </m:r>
                              </m:sub>
                            </m:sSub>
                          </m:e>
                          <m:sub>
                            <m:r>
                              <a:rPr lang="en-US" sz="1200" i="1">
                                <a:solidFill>
                                  <a:srgbClr val="FF0000"/>
                                </a:solidFill>
                                <a:latin typeface="Cambria Math" panose="02040503050406030204" pitchFamily="18" charset="0"/>
                              </a:rPr>
                              <m:t>𝑓</m:t>
                            </m:r>
                          </m:sub>
                        </m:sSub>
                        <m:r>
                          <a:rPr lang="en-US" sz="1200" i="1">
                            <a:solidFill>
                              <a:srgbClr val="FF0000"/>
                            </a:solidFill>
                            <a:latin typeface="Cambria Math" panose="02040503050406030204" pitchFamily="18" charset="0"/>
                          </a:rPr>
                          <m:t>/</m:t>
                        </m:r>
                        <m:sSubSup>
                          <m:sSubSupPr>
                            <m:ctrlPr>
                              <a:rPr lang="en-US" sz="1200" i="1" smtClean="0">
                                <a:solidFill>
                                  <a:srgbClr val="FF0000"/>
                                </a:solidFill>
                                <a:latin typeface="Cambria Math" panose="02040503050406030204" pitchFamily="18" charset="0"/>
                              </a:rPr>
                            </m:ctrlPr>
                          </m:sSubSupPr>
                          <m:e>
                            <m:r>
                              <a:rPr lang="en-US" sz="1200" i="1">
                                <a:solidFill>
                                  <a:srgbClr val="FF0000"/>
                                </a:solidFill>
                                <a:latin typeface="Cambria Math" panose="02040503050406030204" pitchFamily="18" charset="0"/>
                              </a:rPr>
                              <m:t>𝑡</m:t>
                            </m:r>
                          </m:e>
                          <m:sub>
                            <m:r>
                              <a:rPr lang="en-US" sz="1200" b="0" i="1" smtClean="0">
                                <a:solidFill>
                                  <a:srgbClr val="FF0000"/>
                                </a:solidFill>
                                <a:latin typeface="Cambria Math" panose="02040503050406030204" pitchFamily="18" charset="0"/>
                              </a:rPr>
                              <m:t>𝑓</m:t>
                            </m:r>
                          </m:sub>
                          <m:sup>
                            <m:r>
                              <m:rPr>
                                <m:sty m:val="p"/>
                              </m:rPr>
                              <a:rPr lang="el-GR" sz="1200" i="1">
                                <a:solidFill>
                                  <a:srgbClr val="FF0000"/>
                                </a:solidFill>
                                <a:latin typeface="Cambria Math" panose="02040503050406030204" pitchFamily="18" charset="0"/>
                              </a:rPr>
                              <m:t>Λ</m:t>
                            </m:r>
                          </m:sup>
                        </m:sSubSup>
                      </m:oMath>
                    </a14:m>
                    <a:r>
                      <a:rPr lang="en-US" sz="1200">
                        <a:solidFill>
                          <a:srgbClr val="FF0000"/>
                        </a:solidFill>
                      </a:rPr>
                      <a:t>=</a:t>
                    </a:r>
                    <a14:m>
                      <m:oMath xmlns:m="http://schemas.openxmlformats.org/officeDocument/2006/math">
                        <m:sSubSup>
                          <m:sSubSupPr>
                            <m:ctrlPr>
                              <a:rPr lang="en-US" sz="1200" b="0" i="1" dirty="0" smtClean="0">
                                <a:solidFill>
                                  <a:srgbClr val="FF0000"/>
                                </a:solidFill>
                                <a:latin typeface="Cambria Math" panose="02040503050406030204" pitchFamily="18" charset="0"/>
                              </a:rPr>
                            </m:ctrlPr>
                          </m:sSubSupPr>
                          <m:e>
                            <m:r>
                              <a:rPr lang="en-US" sz="1200" b="0" i="1" dirty="0" smtClean="0">
                                <a:solidFill>
                                  <a:srgbClr val="FF0000"/>
                                </a:solidFill>
                                <a:latin typeface="Cambria Math" panose="02040503050406030204" pitchFamily="18" charset="0"/>
                              </a:rPr>
                              <m:t>𝑡</m:t>
                            </m:r>
                          </m:e>
                          <m:sub>
                            <m:r>
                              <a:rPr lang="en-US" sz="1200" b="0" i="1" dirty="0" smtClean="0">
                                <a:solidFill>
                                  <a:srgbClr val="FF0000"/>
                                </a:solidFill>
                                <a:latin typeface="Cambria Math" panose="02040503050406030204" pitchFamily="18" charset="0"/>
                              </a:rPr>
                              <m:t>𝑓</m:t>
                            </m:r>
                          </m:sub>
                          <m:sup>
                            <m:sSub>
                              <m:sSubPr>
                                <m:ctrlPr>
                                  <a:rPr lang="en-US" sz="1200" b="0" i="1" dirty="0" smtClean="0">
                                    <a:solidFill>
                                      <a:srgbClr val="FF0000"/>
                                    </a:solidFill>
                                    <a:latin typeface="Cambria Math" panose="02040503050406030204" pitchFamily="18" charset="0"/>
                                  </a:rPr>
                                </m:ctrlPr>
                              </m:sSubPr>
                              <m:e>
                                <m:r>
                                  <a:rPr lang="en-US" sz="1200" b="0" i="1" dirty="0" smtClean="0">
                                    <a:solidFill>
                                      <a:srgbClr val="FF0000"/>
                                    </a:solidFill>
                                    <a:latin typeface="Cambria Math" panose="02040503050406030204" pitchFamily="18" charset="0"/>
                                  </a:rPr>
                                  <m:t>𝜓</m:t>
                                </m:r>
                              </m:e>
                              <m:sub>
                                <m:r>
                                  <a:rPr lang="en-US" sz="1200" b="0" i="1" dirty="0" smtClean="0">
                                    <a:solidFill>
                                      <a:srgbClr val="FF0000"/>
                                    </a:solidFill>
                                    <a:latin typeface="Cambria Math" panose="02040503050406030204" pitchFamily="18" charset="0"/>
                                  </a:rPr>
                                  <m:t>1</m:t>
                                </m:r>
                              </m:sub>
                            </m:sSub>
                          </m:sup>
                        </m:sSubSup>
                      </m:oMath>
                    </a14:m>
                    <a:endParaRPr lang="en-US" sz="120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rot="20133092">
                    <a:off x="5568770" y="4632971"/>
                    <a:ext cx="1541835" cy="460070"/>
                  </a:xfrm>
                  <a:prstGeom prst="rect">
                    <a:avLst/>
                  </a:prstGeom>
                  <a:blipFill>
                    <a:blip r:embed="rId19"/>
                    <a:stretch>
                      <a:fillRect/>
                    </a:stretch>
                  </a:blipFill>
                </p:spPr>
                <p:txBody>
                  <a:bodyPr/>
                  <a:lstStyle/>
                  <a:p>
                    <a:r>
                      <a:rPr lang="en-US">
                        <a:noFill/>
                      </a:rPr>
                      <a:t> </a:t>
                    </a:r>
                  </a:p>
                </p:txBody>
              </p:sp>
            </mc:Fallback>
          </mc:AlternateContent>
        </p:grpSp>
        <p:sp>
          <p:nvSpPr>
            <p:cNvPr id="67" name="Arc 66"/>
            <p:cNvSpPr/>
            <p:nvPr/>
          </p:nvSpPr>
          <p:spPr>
            <a:xfrm>
              <a:off x="7219507" y="2418419"/>
              <a:ext cx="970171" cy="1335459"/>
            </a:xfrm>
            <a:prstGeom prst="arc">
              <a:avLst/>
            </a:prstGeom>
            <a:ln w="19050">
              <a:solidFill>
                <a:srgbClr val="222A35"/>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68" name="TextBox 67"/>
            <p:cNvSpPr txBox="1"/>
            <p:nvPr/>
          </p:nvSpPr>
          <p:spPr>
            <a:xfrm>
              <a:off x="7557389" y="2070352"/>
              <a:ext cx="676771" cy="352219"/>
            </a:xfrm>
            <a:prstGeom prst="rect">
              <a:avLst/>
            </a:prstGeom>
            <a:noFill/>
          </p:spPr>
          <p:txBody>
            <a:bodyPr wrap="none" rtlCol="0">
              <a:spAutoFit/>
            </a:bodyPr>
            <a:lstStyle/>
            <a:p>
              <a:r>
                <a:rPr lang="en-US" sz="1600"/>
                <a:t>Start</a:t>
              </a:r>
            </a:p>
          </p:txBody>
        </p:sp>
      </p:grpSp>
      <p:grpSp>
        <p:nvGrpSpPr>
          <p:cNvPr id="42" name="Group 41">
            <a:extLst>
              <a:ext uri="{FF2B5EF4-FFF2-40B4-BE49-F238E27FC236}">
                <a16:creationId xmlns:a16="http://schemas.microsoft.com/office/drawing/2014/main" id="{51A56FF3-D22E-4D5C-8810-812C9B5A8600}"/>
              </a:ext>
            </a:extLst>
          </p:cNvPr>
          <p:cNvGrpSpPr/>
          <p:nvPr/>
        </p:nvGrpSpPr>
        <p:grpSpPr>
          <a:xfrm>
            <a:off x="990806" y="3573299"/>
            <a:ext cx="5592604" cy="2557407"/>
            <a:chOff x="750466" y="4131538"/>
            <a:chExt cx="5592604" cy="2557407"/>
          </a:xfrm>
        </p:grpSpPr>
        <p:grpSp>
          <p:nvGrpSpPr>
            <p:cNvPr id="35" name="Group 34"/>
            <p:cNvGrpSpPr/>
            <p:nvPr/>
          </p:nvGrpSpPr>
          <p:grpSpPr>
            <a:xfrm>
              <a:off x="2240613" y="4131538"/>
              <a:ext cx="3122341" cy="2557407"/>
              <a:chOff x="305412" y="1212054"/>
              <a:chExt cx="3578429" cy="2811189"/>
            </a:xfrm>
          </p:grpSpPr>
          <p:grpSp>
            <p:nvGrpSpPr>
              <p:cNvPr id="36" name="Group 35"/>
              <p:cNvGrpSpPr/>
              <p:nvPr/>
            </p:nvGrpSpPr>
            <p:grpSpPr>
              <a:xfrm>
                <a:off x="314377" y="1269306"/>
                <a:ext cx="3569464" cy="2286220"/>
                <a:chOff x="1447825" y="1169093"/>
                <a:chExt cx="3816386" cy="2652717"/>
              </a:xfrm>
            </p:grpSpPr>
            <p:cxnSp>
              <p:nvCxnSpPr>
                <p:cNvPr id="59" name="Straight Arrow Connector 58"/>
                <p:cNvCxnSpPr/>
                <p:nvPr/>
              </p:nvCxnSpPr>
              <p:spPr>
                <a:xfrm flipV="1">
                  <a:off x="1447825" y="1169093"/>
                  <a:ext cx="0" cy="26527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1449396" y="3792489"/>
                  <a:ext cx="3814815" cy="942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05412" y="2193761"/>
                <a:ext cx="3320376" cy="437049"/>
                <a:chOff x="1447825" y="1359788"/>
                <a:chExt cx="2971921" cy="419100"/>
              </a:xfrm>
            </p:grpSpPr>
            <p:cxnSp>
              <p:nvCxnSpPr>
                <p:cNvPr id="57" name="Elbow Connector 56"/>
                <p:cNvCxnSpPr/>
                <p:nvPr/>
              </p:nvCxnSpPr>
              <p:spPr>
                <a:xfrm flipV="1">
                  <a:off x="1447825" y="1359788"/>
                  <a:ext cx="1501115" cy="419100"/>
                </a:xfrm>
                <a:prstGeom prst="bentConnector3">
                  <a:avLst>
                    <a:gd name="adj1" fmla="val 63564"/>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a:off x="2944282" y="1359788"/>
                  <a:ext cx="1475464" cy="419100"/>
                </a:xfrm>
                <a:prstGeom prst="bentConnector3">
                  <a:avLst>
                    <a:gd name="adj1" fmla="val 69502"/>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10017" y="1475491"/>
                <a:ext cx="3352682" cy="437049"/>
                <a:chOff x="740323" y="1134832"/>
                <a:chExt cx="3352682" cy="437049"/>
              </a:xfrm>
            </p:grpSpPr>
            <p:cxnSp>
              <p:nvCxnSpPr>
                <p:cNvPr id="55" name="Elbow Connector 54"/>
                <p:cNvCxnSpPr/>
                <p:nvPr/>
              </p:nvCxnSpPr>
              <p:spPr>
                <a:xfrm flipV="1">
                  <a:off x="740323" y="1134832"/>
                  <a:ext cx="928037" cy="437049"/>
                </a:xfrm>
                <a:prstGeom prst="bentConnector3">
                  <a:avLst>
                    <a:gd name="adj1" fmla="val 3649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a:off x="1438140" y="1134832"/>
                  <a:ext cx="2654865" cy="437049"/>
                </a:xfrm>
                <a:prstGeom prst="bentConnector3">
                  <a:avLst>
                    <a:gd name="adj1" fmla="val 54138"/>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p:cNvSpPr txBox="1"/>
                  <p:nvPr/>
                </p:nvSpPr>
                <p:spPr>
                  <a:xfrm>
                    <a:off x="3051451" y="1577622"/>
                    <a:ext cx="468742" cy="35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𝜓</m:t>
                              </m:r>
                            </m:e>
                            <m:sub>
                              <m:r>
                                <a:rPr lang="en-US" sz="1600" b="0" i="1" smtClean="0">
                                  <a:latin typeface="Cambria Math" panose="02040503050406030204" pitchFamily="18" charset="0"/>
                                </a:rPr>
                                <m:t>1</m:t>
                              </m:r>
                            </m:sub>
                          </m:sSub>
                        </m:oMath>
                      </m:oMathPara>
                    </a14:m>
                    <a:endParaRPr lang="en-US" sz="1600"/>
                  </a:p>
                </p:txBody>
              </p:sp>
            </mc:Choice>
            <mc:Fallback xmlns="">
              <p:sp>
                <p:nvSpPr>
                  <p:cNvPr id="39" name="TextBox 38"/>
                  <p:cNvSpPr txBox="1">
                    <a:spLocks noRot="1" noChangeAspect="1" noMove="1" noResize="1" noEditPoints="1" noAdjustHandles="1" noChangeArrowheads="1" noChangeShapeType="1" noTextEdit="1"/>
                  </p:cNvSpPr>
                  <p:nvPr/>
                </p:nvSpPr>
                <p:spPr>
                  <a:xfrm>
                    <a:off x="3051451" y="1577622"/>
                    <a:ext cx="468742" cy="354796"/>
                  </a:xfrm>
                  <a:prstGeom prst="rect">
                    <a:avLst/>
                  </a:prstGeom>
                  <a:blipFill>
                    <a:blip r:embed="rId20"/>
                    <a:stretch>
                      <a:fillRect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201961" y="2312084"/>
                    <a:ext cx="473518" cy="35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𝜓</m:t>
                              </m:r>
                            </m:e>
                            <m:sub>
                              <m:r>
                                <a:rPr lang="en-US" sz="1600" b="0" i="1" smtClean="0">
                                  <a:latin typeface="Cambria Math" panose="02040503050406030204" pitchFamily="18" charset="0"/>
                                </a:rPr>
                                <m:t>2</m:t>
                              </m:r>
                            </m:sub>
                          </m:sSub>
                        </m:oMath>
                      </m:oMathPara>
                    </a14:m>
                    <a:endParaRPr lang="en-US" sz="1600"/>
                  </a:p>
                </p:txBody>
              </p:sp>
            </mc:Choice>
            <mc:Fallback xmlns="">
              <p:sp>
                <p:nvSpPr>
                  <p:cNvPr id="40" name="TextBox 39"/>
                  <p:cNvSpPr txBox="1">
                    <a:spLocks noRot="1" noChangeAspect="1" noMove="1" noResize="1" noEditPoints="1" noAdjustHandles="1" noChangeArrowheads="1" noChangeShapeType="1" noTextEdit="1"/>
                  </p:cNvSpPr>
                  <p:nvPr/>
                </p:nvSpPr>
                <p:spPr>
                  <a:xfrm>
                    <a:off x="3201961" y="2312084"/>
                    <a:ext cx="473518" cy="354796"/>
                  </a:xfrm>
                  <a:prstGeom prst="rect">
                    <a:avLst/>
                  </a:prstGeom>
                  <a:blipFill>
                    <a:blip r:embed="rId21"/>
                    <a:stretch>
                      <a:fillRect l="-1493" b="-15094"/>
                    </a:stretch>
                  </a:blipFill>
                </p:spPr>
                <p:txBody>
                  <a:bodyPr/>
                  <a:lstStyle/>
                  <a:p>
                    <a:r>
                      <a:rPr lang="en-US">
                        <a:noFill/>
                      </a:rPr>
                      <a:t> </a:t>
                    </a:r>
                  </a:p>
                </p:txBody>
              </p:sp>
            </mc:Fallback>
          </mc:AlternateContent>
          <p:cxnSp>
            <p:nvCxnSpPr>
              <p:cNvPr id="45" name="Straight Connector 44"/>
              <p:cNvCxnSpPr/>
              <p:nvPr/>
            </p:nvCxnSpPr>
            <p:spPr>
              <a:xfrm flipH="1">
                <a:off x="654425" y="1229981"/>
                <a:ext cx="1" cy="2407875"/>
              </a:xfrm>
              <a:prstGeom prst="line">
                <a:avLst/>
              </a:prstGeom>
              <a:ln>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371602" y="1256878"/>
                <a:ext cx="1" cy="2407875"/>
              </a:xfrm>
              <a:prstGeom prst="line">
                <a:avLst/>
              </a:prstGeom>
              <a:ln>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2429439" y="1238944"/>
                <a:ext cx="1" cy="2407875"/>
              </a:xfrm>
              <a:prstGeom prst="line">
                <a:avLst/>
              </a:prstGeom>
              <a:ln>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3128682" y="1212054"/>
                <a:ext cx="1" cy="2407875"/>
              </a:xfrm>
              <a:prstGeom prst="line">
                <a:avLst/>
              </a:prstGeom>
              <a:ln>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323342" y="2866114"/>
                <a:ext cx="3320376" cy="437049"/>
                <a:chOff x="1447825" y="1359788"/>
                <a:chExt cx="2971921" cy="419100"/>
              </a:xfrm>
            </p:grpSpPr>
            <p:cxnSp>
              <p:nvCxnSpPr>
                <p:cNvPr id="53" name="Elbow Connector 52"/>
                <p:cNvCxnSpPr/>
                <p:nvPr/>
              </p:nvCxnSpPr>
              <p:spPr>
                <a:xfrm flipV="1">
                  <a:off x="1447825" y="1359788"/>
                  <a:ext cx="1501115" cy="419100"/>
                </a:xfrm>
                <a:prstGeom prst="bentConnector3">
                  <a:avLst>
                    <a:gd name="adj1" fmla="val 63564"/>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2944282" y="1359788"/>
                  <a:ext cx="1475464" cy="419100"/>
                </a:xfrm>
                <a:prstGeom prst="bentConnector3">
                  <a:avLst>
                    <a:gd name="adj1" fmla="val 25452"/>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p:cNvSpPr txBox="1"/>
                  <p:nvPr/>
                </p:nvSpPr>
                <p:spPr>
                  <a:xfrm>
                    <a:off x="1162107" y="3662599"/>
                    <a:ext cx="418991" cy="360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𝑡</m:t>
                              </m:r>
                            </m:e>
                            <m:sub>
                              <m:r>
                                <a:rPr lang="en-US" sz="1600" b="0" i="1" smtClean="0">
                                  <a:latin typeface="Cambria Math" panose="02040503050406030204" pitchFamily="18" charset="0"/>
                                </a:rPr>
                                <m:t>𝑟</m:t>
                              </m:r>
                            </m:sub>
                            <m:sup>
                              <m:r>
                                <a:rPr lang="en-US" sz="1600" b="0" i="1" smtClean="0">
                                  <a:latin typeface="Cambria Math" panose="02040503050406030204" pitchFamily="18" charset="0"/>
                                </a:rPr>
                                <m:t>^</m:t>
                              </m:r>
                            </m:sup>
                          </m:sSubSup>
                        </m:oMath>
                      </m:oMathPara>
                    </a14:m>
                    <a:endParaRPr lang="en-US" sz="1600"/>
                  </a:p>
                </p:txBody>
              </p:sp>
            </mc:Choice>
            <mc:Fallback xmlns="">
              <p:sp>
                <p:nvSpPr>
                  <p:cNvPr id="50" name="TextBox 49"/>
                  <p:cNvSpPr txBox="1">
                    <a:spLocks noRot="1" noChangeAspect="1" noMove="1" noResize="1" noEditPoints="1" noAdjustHandles="1" noChangeArrowheads="1" noChangeShapeType="1" noTextEdit="1"/>
                  </p:cNvSpPr>
                  <p:nvPr/>
                </p:nvSpPr>
                <p:spPr>
                  <a:xfrm>
                    <a:off x="1162107" y="3662599"/>
                    <a:ext cx="418991" cy="36064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246792" y="3619929"/>
                    <a:ext cx="418991" cy="4033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𝑡</m:t>
                              </m:r>
                            </m:e>
                            <m:sub>
                              <m:r>
                                <a:rPr lang="en-US" sz="1600" b="0" i="1" smtClean="0">
                                  <a:latin typeface="Cambria Math" panose="02040503050406030204" pitchFamily="18" charset="0"/>
                                </a:rPr>
                                <m:t>𝑓</m:t>
                              </m:r>
                            </m:sub>
                            <m:sup>
                              <m:r>
                                <a:rPr lang="en-US" sz="1600" b="0" i="1" smtClean="0">
                                  <a:latin typeface="Cambria Math" panose="02040503050406030204" pitchFamily="18" charset="0"/>
                                </a:rPr>
                                <m:t>^</m:t>
                              </m:r>
                            </m:sup>
                          </m:sSubSup>
                        </m:oMath>
                      </m:oMathPara>
                    </a14:m>
                    <a:endParaRPr lang="en-US" sz="1600"/>
                  </a:p>
                </p:txBody>
              </p:sp>
            </mc:Choice>
            <mc:Fallback xmlns="">
              <p:sp>
                <p:nvSpPr>
                  <p:cNvPr id="51" name="TextBox 50"/>
                  <p:cNvSpPr txBox="1">
                    <a:spLocks noRot="1" noChangeAspect="1" noMove="1" noResize="1" noEditPoints="1" noAdjustHandles="1" noChangeArrowheads="1" noChangeShapeType="1" noTextEdit="1"/>
                  </p:cNvSpPr>
                  <p:nvPr/>
                </p:nvSpPr>
                <p:spPr>
                  <a:xfrm>
                    <a:off x="2246792" y="3619929"/>
                    <a:ext cx="418991" cy="403314"/>
                  </a:xfrm>
                  <a:prstGeom prst="rect">
                    <a:avLst/>
                  </a:prstGeom>
                  <a:blipFill>
                    <a:blip r:embed="rId23"/>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692569" y="2946121"/>
                    <a:ext cx="1018785" cy="35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𝜓</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𝜓</m:t>
                              </m:r>
                            </m:e>
                            <m:sub>
                              <m:r>
                                <a:rPr lang="en-US" sz="1600" b="0" i="1" dirty="0" smtClean="0">
                                  <a:latin typeface="Cambria Math" panose="02040503050406030204" pitchFamily="18" charset="0"/>
                                </a:rPr>
                                <m:t>2</m:t>
                              </m:r>
                            </m:sub>
                          </m:sSub>
                        </m:oMath>
                      </m:oMathPara>
                    </a14:m>
                    <a:endParaRPr lang="en-US" sz="1600"/>
                  </a:p>
                </p:txBody>
              </p:sp>
            </mc:Choice>
            <mc:Fallback xmlns="">
              <p:sp>
                <p:nvSpPr>
                  <p:cNvPr id="52" name="TextBox 51"/>
                  <p:cNvSpPr txBox="1">
                    <a:spLocks noRot="1" noChangeAspect="1" noMove="1" noResize="1" noEditPoints="1" noAdjustHandles="1" noChangeArrowheads="1" noChangeShapeType="1" noTextEdit="1"/>
                  </p:cNvSpPr>
                  <p:nvPr/>
                </p:nvSpPr>
                <p:spPr>
                  <a:xfrm>
                    <a:off x="2692569" y="2946121"/>
                    <a:ext cx="1018785" cy="354798"/>
                  </a:xfrm>
                  <a:prstGeom prst="rect">
                    <a:avLst/>
                  </a:prstGeom>
                  <a:blipFill>
                    <a:blip r:embed="rId24"/>
                    <a:stretch>
                      <a:fillRect b="-15094"/>
                    </a:stretch>
                  </a:blipFill>
                </p:spPr>
                <p:txBody>
                  <a:bodyPr/>
                  <a:lstStyle/>
                  <a:p>
                    <a:r>
                      <a:rPr lang="en-US">
                        <a:noFill/>
                      </a:rPr>
                      <a:t> </a:t>
                    </a:r>
                  </a:p>
                </p:txBody>
              </p:sp>
            </mc:Fallback>
          </mc:AlternateContent>
        </p:grpSp>
        <p:sp>
          <p:nvSpPr>
            <p:cNvPr id="3" name="Freeform 2"/>
            <p:cNvSpPr/>
            <p:nvPr/>
          </p:nvSpPr>
          <p:spPr>
            <a:xfrm>
              <a:off x="1189703" y="4572000"/>
              <a:ext cx="1297858" cy="560439"/>
            </a:xfrm>
            <a:custGeom>
              <a:avLst/>
              <a:gdLst>
                <a:gd name="connsiteX0" fmla="*/ 1297858 w 1297858"/>
                <a:gd name="connsiteY0" fmla="*/ 0 h 560439"/>
                <a:gd name="connsiteX1" fmla="*/ 658762 w 1297858"/>
                <a:gd name="connsiteY1" fmla="*/ 176981 h 560439"/>
                <a:gd name="connsiteX2" fmla="*/ 0 w 1297858"/>
                <a:gd name="connsiteY2" fmla="*/ 560439 h 560439"/>
              </a:gdLst>
              <a:ahLst/>
              <a:cxnLst>
                <a:cxn ang="0">
                  <a:pos x="connsiteX0" y="connsiteY0"/>
                </a:cxn>
                <a:cxn ang="0">
                  <a:pos x="connsiteX1" y="connsiteY1"/>
                </a:cxn>
                <a:cxn ang="0">
                  <a:pos x="connsiteX2" y="connsiteY2"/>
                </a:cxn>
              </a:cxnLst>
              <a:rect l="l" t="t" r="r" b="b"/>
              <a:pathLst>
                <a:path w="1297858" h="560439">
                  <a:moveTo>
                    <a:pt x="1297858" y="0"/>
                  </a:moveTo>
                  <a:cubicBezTo>
                    <a:pt x="1086465" y="41787"/>
                    <a:pt x="875072" y="83575"/>
                    <a:pt x="658762" y="176981"/>
                  </a:cubicBezTo>
                  <a:cubicBezTo>
                    <a:pt x="442452" y="270388"/>
                    <a:pt x="221226" y="415413"/>
                    <a:pt x="0" y="560439"/>
                  </a:cubicBezTo>
                </a:path>
              </a:pathLst>
            </a:custGeom>
            <a:noFill/>
            <a:ln w="19050">
              <a:solidFill>
                <a:schemeClr val="tx1">
                  <a:lumMod val="95000"/>
                  <a:lumOff val="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1327355" y="5211097"/>
              <a:ext cx="1809135" cy="9832"/>
            </a:xfrm>
            <a:custGeom>
              <a:avLst/>
              <a:gdLst>
                <a:gd name="connsiteX0" fmla="*/ 1809135 w 1809135"/>
                <a:gd name="connsiteY0" fmla="*/ 0 h 9832"/>
                <a:gd name="connsiteX1" fmla="*/ 0 w 1809135"/>
                <a:gd name="connsiteY1" fmla="*/ 9832 h 9832"/>
              </a:gdLst>
              <a:ahLst/>
              <a:cxnLst>
                <a:cxn ang="0">
                  <a:pos x="connsiteX0" y="connsiteY0"/>
                </a:cxn>
                <a:cxn ang="0">
                  <a:pos x="connsiteX1" y="connsiteY1"/>
                </a:cxn>
              </a:cxnLst>
              <a:rect l="l" t="t" r="r" b="b"/>
              <a:pathLst>
                <a:path w="1809135" h="9832">
                  <a:moveTo>
                    <a:pt x="1809135" y="0"/>
                  </a:moveTo>
                  <a:lnTo>
                    <a:pt x="0" y="9832"/>
                  </a:lnTo>
                </a:path>
              </a:pathLst>
            </a:custGeom>
            <a:noFill/>
            <a:ln w="19050">
              <a:solidFill>
                <a:schemeClr val="tx1">
                  <a:lumMod val="95000"/>
                  <a:lumOff val="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750466" y="5067693"/>
              <a:ext cx="576889" cy="369332"/>
            </a:xfrm>
            <a:prstGeom prst="rect">
              <a:avLst/>
            </a:prstGeom>
            <a:noFill/>
          </p:spPr>
          <p:txBody>
            <a:bodyPr wrap="none" rtlCol="0">
              <a:spAutoFit/>
            </a:bodyPr>
            <a:lstStyle/>
            <a:p>
              <a:r>
                <a:rPr lang="en-US"/>
                <a:t>max</a:t>
              </a:r>
            </a:p>
          </p:txBody>
        </p:sp>
        <p:sp>
          <p:nvSpPr>
            <p:cNvPr id="65" name="Freeform 64"/>
            <p:cNvSpPr/>
            <p:nvPr/>
          </p:nvSpPr>
          <p:spPr>
            <a:xfrm>
              <a:off x="1032398" y="5397910"/>
              <a:ext cx="2025434" cy="432619"/>
            </a:xfrm>
            <a:custGeom>
              <a:avLst/>
              <a:gdLst>
                <a:gd name="connsiteX0" fmla="*/ 9821 w 2025434"/>
                <a:gd name="connsiteY0" fmla="*/ 0 h 432619"/>
                <a:gd name="connsiteX1" fmla="*/ 304789 w 2025434"/>
                <a:gd name="connsiteY1" fmla="*/ 353961 h 432619"/>
                <a:gd name="connsiteX2" fmla="*/ 2025434 w 2025434"/>
                <a:gd name="connsiteY2" fmla="*/ 432619 h 432619"/>
              </a:gdLst>
              <a:ahLst/>
              <a:cxnLst>
                <a:cxn ang="0">
                  <a:pos x="connsiteX0" y="connsiteY0"/>
                </a:cxn>
                <a:cxn ang="0">
                  <a:pos x="connsiteX1" y="connsiteY1"/>
                </a:cxn>
                <a:cxn ang="0">
                  <a:pos x="connsiteX2" y="connsiteY2"/>
                </a:cxn>
              </a:cxnLst>
              <a:rect l="l" t="t" r="r" b="b"/>
              <a:pathLst>
                <a:path w="2025434" h="432619">
                  <a:moveTo>
                    <a:pt x="9821" y="0"/>
                  </a:moveTo>
                  <a:cubicBezTo>
                    <a:pt x="-10663" y="140929"/>
                    <a:pt x="-31146" y="281858"/>
                    <a:pt x="304789" y="353961"/>
                  </a:cubicBezTo>
                  <a:cubicBezTo>
                    <a:pt x="640724" y="426064"/>
                    <a:pt x="1333079" y="429341"/>
                    <a:pt x="2025434" y="432619"/>
                  </a:cubicBezTo>
                </a:path>
              </a:pathLst>
            </a:custGeom>
            <a:noFill/>
            <a:ln w="19050">
              <a:solidFill>
                <a:schemeClr val="tx1">
                  <a:lumMod val="95000"/>
                  <a:lumOff val="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5799331" y="5067693"/>
              <a:ext cx="543739" cy="369332"/>
            </a:xfrm>
            <a:prstGeom prst="rect">
              <a:avLst/>
            </a:prstGeom>
            <a:noFill/>
          </p:spPr>
          <p:txBody>
            <a:bodyPr wrap="none" rtlCol="0">
              <a:spAutoFit/>
            </a:bodyPr>
            <a:lstStyle/>
            <a:p>
              <a:r>
                <a:rPr lang="en-US"/>
                <a:t>min</a:t>
              </a:r>
            </a:p>
          </p:txBody>
        </p:sp>
        <p:sp>
          <p:nvSpPr>
            <p:cNvPr id="66" name="Freeform 65"/>
            <p:cNvSpPr/>
            <p:nvPr/>
          </p:nvSpPr>
          <p:spPr>
            <a:xfrm>
              <a:off x="4168877" y="4552594"/>
              <a:ext cx="1691149" cy="520851"/>
            </a:xfrm>
            <a:custGeom>
              <a:avLst/>
              <a:gdLst>
                <a:gd name="connsiteX0" fmla="*/ 0 w 1691149"/>
                <a:gd name="connsiteY0" fmla="*/ 9574 h 520851"/>
                <a:gd name="connsiteX1" fmla="*/ 825910 w 1691149"/>
                <a:gd name="connsiteY1" fmla="*/ 68567 h 520851"/>
                <a:gd name="connsiteX2" fmla="*/ 1691149 w 1691149"/>
                <a:gd name="connsiteY2" fmla="*/ 520851 h 520851"/>
              </a:gdLst>
              <a:ahLst/>
              <a:cxnLst>
                <a:cxn ang="0">
                  <a:pos x="connsiteX0" y="connsiteY0"/>
                </a:cxn>
                <a:cxn ang="0">
                  <a:pos x="connsiteX1" y="connsiteY1"/>
                </a:cxn>
                <a:cxn ang="0">
                  <a:pos x="connsiteX2" y="connsiteY2"/>
                </a:cxn>
              </a:cxnLst>
              <a:rect l="l" t="t" r="r" b="b"/>
              <a:pathLst>
                <a:path w="1691149" h="520851">
                  <a:moveTo>
                    <a:pt x="0" y="9574"/>
                  </a:moveTo>
                  <a:cubicBezTo>
                    <a:pt x="272026" y="-3536"/>
                    <a:pt x="544052" y="-16646"/>
                    <a:pt x="825910" y="68567"/>
                  </a:cubicBezTo>
                  <a:cubicBezTo>
                    <a:pt x="1107768" y="153780"/>
                    <a:pt x="1399458" y="337315"/>
                    <a:pt x="1691149" y="520851"/>
                  </a:cubicBezTo>
                </a:path>
              </a:pathLst>
            </a:custGeom>
            <a:noFill/>
            <a:ln w="19050">
              <a:solidFill>
                <a:srgbClr val="222A35"/>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4689987" y="4942858"/>
              <a:ext cx="1130710" cy="278071"/>
            </a:xfrm>
            <a:custGeom>
              <a:avLst/>
              <a:gdLst>
                <a:gd name="connsiteX0" fmla="*/ 0 w 1130710"/>
                <a:gd name="connsiteY0" fmla="*/ 160084 h 278071"/>
                <a:gd name="connsiteX1" fmla="*/ 353961 w 1130710"/>
                <a:gd name="connsiteY1" fmla="*/ 2768 h 278071"/>
                <a:gd name="connsiteX2" fmla="*/ 1130710 w 1130710"/>
                <a:gd name="connsiteY2" fmla="*/ 278071 h 278071"/>
              </a:gdLst>
              <a:ahLst/>
              <a:cxnLst>
                <a:cxn ang="0">
                  <a:pos x="connsiteX0" y="connsiteY0"/>
                </a:cxn>
                <a:cxn ang="0">
                  <a:pos x="connsiteX1" y="connsiteY1"/>
                </a:cxn>
                <a:cxn ang="0">
                  <a:pos x="connsiteX2" y="connsiteY2"/>
                </a:cxn>
              </a:cxnLst>
              <a:rect l="l" t="t" r="r" b="b"/>
              <a:pathLst>
                <a:path w="1130710" h="278071">
                  <a:moveTo>
                    <a:pt x="0" y="160084"/>
                  </a:moveTo>
                  <a:cubicBezTo>
                    <a:pt x="82754" y="71594"/>
                    <a:pt x="165509" y="-16896"/>
                    <a:pt x="353961" y="2768"/>
                  </a:cubicBezTo>
                  <a:cubicBezTo>
                    <a:pt x="542413" y="22432"/>
                    <a:pt x="836561" y="150251"/>
                    <a:pt x="1130710" y="278071"/>
                  </a:cubicBezTo>
                </a:path>
              </a:pathLst>
            </a:custGeom>
            <a:noFill/>
            <a:ln w="19050">
              <a:solidFill>
                <a:srgbClr val="222A35"/>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4188542" y="5456903"/>
              <a:ext cx="1838632" cy="255887"/>
            </a:xfrm>
            <a:custGeom>
              <a:avLst/>
              <a:gdLst>
                <a:gd name="connsiteX0" fmla="*/ 1838632 w 1838632"/>
                <a:gd name="connsiteY0" fmla="*/ 0 h 255887"/>
                <a:gd name="connsiteX1" fmla="*/ 1366684 w 1838632"/>
                <a:gd name="connsiteY1" fmla="*/ 255639 h 255887"/>
                <a:gd name="connsiteX2" fmla="*/ 285135 w 1838632"/>
                <a:gd name="connsiteY2" fmla="*/ 49162 h 255887"/>
                <a:gd name="connsiteX3" fmla="*/ 0 w 1838632"/>
                <a:gd name="connsiteY3" fmla="*/ 147484 h 255887"/>
              </a:gdLst>
              <a:ahLst/>
              <a:cxnLst>
                <a:cxn ang="0">
                  <a:pos x="connsiteX0" y="connsiteY0"/>
                </a:cxn>
                <a:cxn ang="0">
                  <a:pos x="connsiteX1" y="connsiteY1"/>
                </a:cxn>
                <a:cxn ang="0">
                  <a:pos x="connsiteX2" y="connsiteY2"/>
                </a:cxn>
                <a:cxn ang="0">
                  <a:pos x="connsiteX3" y="connsiteY3"/>
                </a:cxn>
              </a:cxnLst>
              <a:rect l="l" t="t" r="r" b="b"/>
              <a:pathLst>
                <a:path w="1838632" h="255887">
                  <a:moveTo>
                    <a:pt x="1838632" y="0"/>
                  </a:moveTo>
                  <a:cubicBezTo>
                    <a:pt x="1732116" y="123722"/>
                    <a:pt x="1625600" y="247445"/>
                    <a:pt x="1366684" y="255639"/>
                  </a:cubicBezTo>
                  <a:cubicBezTo>
                    <a:pt x="1107768" y="263833"/>
                    <a:pt x="512916" y="67188"/>
                    <a:pt x="285135" y="49162"/>
                  </a:cubicBezTo>
                  <a:cubicBezTo>
                    <a:pt x="57354" y="31136"/>
                    <a:pt x="28677" y="89310"/>
                    <a:pt x="0" y="147484"/>
                  </a:cubicBezTo>
                </a:path>
              </a:pathLst>
            </a:custGeom>
            <a:noFill/>
            <a:ln w="19050">
              <a:solidFill>
                <a:srgbClr val="222A35"/>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TextBox 40"/>
              <p:cNvSpPr txBox="1"/>
              <p:nvPr/>
            </p:nvSpPr>
            <p:spPr>
              <a:xfrm>
                <a:off x="7104694" y="5340954"/>
                <a:ext cx="116967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𝜓</m:t>
                          </m:r>
                        </m:e>
                        <m:sub>
                          <m:r>
                            <a:rPr lang="en-US" sz="2400" b="0" i="1" smtClean="0">
                              <a:latin typeface="Cambria Math" panose="02040503050406030204" pitchFamily="18" charset="0"/>
                            </a:rPr>
                            <m:t>2</m:t>
                          </m:r>
                        </m:sub>
                      </m:sSub>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7104694" y="5340954"/>
                <a:ext cx="1169679" cy="461665"/>
              </a:xfrm>
              <a:prstGeom prst="rect">
                <a:avLst/>
              </a:prstGeom>
              <a:blipFill>
                <a:blip r:embed="rId25"/>
                <a:stretch>
                  <a:fillRect l="-1042" b="-18421"/>
                </a:stretch>
              </a:blipFill>
            </p:spPr>
            <p:txBody>
              <a:bodyPr/>
              <a:lstStyle/>
              <a:p>
                <a:r>
                  <a:rPr lang="en-US">
                    <a:noFill/>
                  </a:rPr>
                  <a:t> </a:t>
                </a:r>
              </a:p>
            </p:txBody>
          </p:sp>
        </mc:Fallback>
      </mc:AlternateContent>
      <p:sp>
        <p:nvSpPr>
          <p:cNvPr id="43" name="Slide Number Placeholder 42">
            <a:extLst>
              <a:ext uri="{FF2B5EF4-FFF2-40B4-BE49-F238E27FC236}">
                <a16:creationId xmlns:a16="http://schemas.microsoft.com/office/drawing/2014/main" id="{3AE5BD11-B3C5-4A0A-B4A0-76506A063889}"/>
              </a:ext>
            </a:extLst>
          </p:cNvPr>
          <p:cNvSpPr>
            <a:spLocks noGrp="1"/>
          </p:cNvSpPr>
          <p:nvPr>
            <p:ph type="sldNum" sz="quarter" idx="12"/>
          </p:nvPr>
        </p:nvSpPr>
        <p:spPr/>
        <p:txBody>
          <a:bodyPr/>
          <a:lstStyle/>
          <a:p>
            <a:fld id="{E8F92A37-2A0B-8E4C-9ABC-FE271A1E1749}" type="slidenum">
              <a:rPr lang="en-US" smtClean="0"/>
              <a:t>19</a:t>
            </a:fld>
            <a:endParaRPr lang="en-US"/>
          </a:p>
        </p:txBody>
      </p:sp>
    </p:spTree>
    <p:extLst>
      <p:ext uri="{BB962C8B-B14F-4D97-AF65-F5344CB8AC3E}">
        <p14:creationId xmlns:p14="http://schemas.microsoft.com/office/powerpoint/2010/main" val="194291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E33D-5E9D-4543-B479-2E493BE7DCB0}"/>
              </a:ext>
            </a:extLst>
          </p:cNvPr>
          <p:cNvSpPr>
            <a:spLocks noGrp="1"/>
          </p:cNvSpPr>
          <p:nvPr>
            <p:ph type="title"/>
          </p:nvPr>
        </p:nvSpPr>
        <p:spPr/>
        <p:txBody>
          <a:bodyPr/>
          <a:lstStyle/>
          <a:p>
            <a:r>
              <a:rPr lang="en-US" sz="3600"/>
              <a:t>Correct Timing is Important for Cyber-Physical Systems (CPS)</a:t>
            </a:r>
          </a:p>
        </p:txBody>
      </p:sp>
      <p:sp>
        <p:nvSpPr>
          <p:cNvPr id="3" name="Content Placeholder 2">
            <a:extLst>
              <a:ext uri="{FF2B5EF4-FFF2-40B4-BE49-F238E27FC236}">
                <a16:creationId xmlns:a16="http://schemas.microsoft.com/office/drawing/2014/main" id="{C6577C4E-2959-1D45-BB27-769654DD5F38}"/>
              </a:ext>
            </a:extLst>
          </p:cNvPr>
          <p:cNvSpPr>
            <a:spLocks noGrp="1"/>
          </p:cNvSpPr>
          <p:nvPr>
            <p:ph sz="quarter" idx="1"/>
          </p:nvPr>
        </p:nvSpPr>
        <p:spPr>
          <a:xfrm>
            <a:off x="-7373" y="911225"/>
            <a:ext cx="7557286" cy="5427164"/>
          </a:xfrm>
        </p:spPr>
        <p:txBody>
          <a:bodyPr>
            <a:normAutofit fontScale="92500"/>
          </a:bodyPr>
          <a:lstStyle/>
          <a:p>
            <a:r>
              <a:rPr lang="en-US"/>
              <a:t>Cyber-Physical Systems (CPS) are integrations of computation, networking, and physical processes.</a:t>
            </a:r>
          </a:p>
          <a:p>
            <a:r>
              <a:rPr lang="en-US"/>
              <a:t>The </a:t>
            </a:r>
            <a:r>
              <a:rPr lang="en-US" i="1"/>
              <a:t>cyber part </a:t>
            </a:r>
            <a:r>
              <a:rPr lang="en-US"/>
              <a:t>of CPS should process the collected data from p</a:t>
            </a:r>
            <a:r>
              <a:rPr lang="en-US" i="1"/>
              <a:t>hysical part</a:t>
            </a:r>
            <a:r>
              <a:rPr lang="en-US"/>
              <a:t> and actuate at the right time.</a:t>
            </a:r>
          </a:p>
          <a:p>
            <a:r>
              <a:rPr lang="en-US"/>
              <a:t>What happens if a deadline is missed?</a:t>
            </a:r>
          </a:p>
          <a:p>
            <a:pPr lvl="1"/>
            <a:r>
              <a:rPr lang="en-US"/>
              <a:t>Performance constraints</a:t>
            </a:r>
          </a:p>
          <a:p>
            <a:pPr lvl="2"/>
            <a:r>
              <a:rPr lang="en-US"/>
              <a:t>Degradation of performance in non-critical application</a:t>
            </a:r>
          </a:p>
          <a:p>
            <a:pPr lvl="1"/>
            <a:r>
              <a:rPr lang="en-US"/>
              <a:t>Safety constraints</a:t>
            </a:r>
          </a:p>
          <a:p>
            <a:pPr lvl="2"/>
            <a:r>
              <a:rPr lang="en-US"/>
              <a:t>A catastrophe in critical applications</a:t>
            </a:r>
          </a:p>
          <a:p>
            <a:r>
              <a:rPr lang="en-US"/>
              <a:t>Timing Constraints of CPS Should be Met.</a:t>
            </a:r>
          </a:p>
          <a:p>
            <a:r>
              <a:rPr lang="en-US"/>
              <a:t>Meeting Timing Constraints in CPS is a Challenge.</a:t>
            </a:r>
          </a:p>
          <a:p>
            <a:endParaRPr lang="en-US" sz="3200"/>
          </a:p>
          <a:p>
            <a:endParaRPr lang="en-US" sz="3200"/>
          </a:p>
          <a:p>
            <a:pPr marL="0" indent="0">
              <a:buNone/>
            </a:pPr>
            <a:endParaRPr lang="en-US" sz="3200"/>
          </a:p>
        </p:txBody>
      </p:sp>
      <p:pic>
        <p:nvPicPr>
          <p:cNvPr id="7" name="Picture 8" descr="Image result for robotics indu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910" y="-479289"/>
            <a:ext cx="3158695" cy="1775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process contr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910" y="3466007"/>
            <a:ext cx="3614376" cy="1455792"/>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3C3E32F4-8AD1-4CDA-B1A4-2006E0DD6E47}"/>
              </a:ext>
            </a:extLst>
          </p:cNvPr>
          <p:cNvSpPr>
            <a:spLocks noGrp="1"/>
          </p:cNvSpPr>
          <p:nvPr>
            <p:ph type="sldNum" sz="quarter" idx="12"/>
          </p:nvPr>
        </p:nvSpPr>
        <p:spPr/>
        <p:txBody>
          <a:bodyPr/>
          <a:lstStyle/>
          <a:p>
            <a:fld id="{E8F92A37-2A0B-8E4C-9ABC-FE271A1E1749}" type="slidenum">
              <a:rPr lang="en-US" smtClean="0"/>
              <a:t>2</a:t>
            </a:fld>
            <a:endParaRPr lang="en-US"/>
          </a:p>
        </p:txBody>
      </p:sp>
      <p:pic>
        <p:nvPicPr>
          <p:cNvPr id="4" name="Picture 6" descr="Image result for medical monitoring devic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6140" y="2388580"/>
            <a:ext cx="1990475" cy="16587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700C400C-CC65-4D57-90AA-B3E6752E6EF6}"/>
              </a:ext>
            </a:extLst>
          </p:cNvPr>
          <p:cNvGraphicFramePr/>
          <p:nvPr/>
        </p:nvGraphicFramePr>
        <p:xfrm>
          <a:off x="7549912" y="4395808"/>
          <a:ext cx="4590609" cy="16499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2" descr="Related image">
            <a:extLst>
              <a:ext uri="{FF2B5EF4-FFF2-40B4-BE49-F238E27FC236}">
                <a16:creationId xmlns:a16="http://schemas.microsoft.com/office/drawing/2014/main" id="{866DFAAD-6613-43F5-A387-876BAFCA3B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49912" y="2570232"/>
            <a:ext cx="2687325" cy="1791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mart gri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8934" y="816610"/>
            <a:ext cx="3635179" cy="179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79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209"/>
            <a:ext cx="12192000" cy="659294"/>
          </a:xfrm>
        </p:spPr>
        <p:txBody>
          <a:bodyPr/>
          <a:lstStyle/>
          <a:p>
            <a:r>
              <a:rPr lang="en-US" sz="3400">
                <a:latin typeface="Calibri" panose="020F0502020204030204" pitchFamily="34" charset="0"/>
                <a:cs typeface="Calibri" panose="020F0502020204030204" pitchFamily="34" charset="0"/>
              </a:rPr>
              <a:t>TMA Monitoring Methodology for Combined Timing Constraints</a:t>
            </a:r>
          </a:p>
        </p:txBody>
      </p:sp>
      <mc:AlternateContent xmlns:mc="http://schemas.openxmlformats.org/markup-compatibility/2006" xmlns:a14="http://schemas.microsoft.com/office/drawing/2010/main">
        <mc:Choice Requires="a14">
          <p:sp>
            <p:nvSpPr>
              <p:cNvPr id="4" name="Content Placeholder 3"/>
              <p:cNvSpPr txBox="1">
                <a:spLocks noGrp="1"/>
              </p:cNvSpPr>
              <p:nvPr>
                <p:ph sz="quarter" idx="1"/>
              </p:nvPr>
            </p:nvSpPr>
            <p:spPr>
              <a:xfrm>
                <a:off x="57155" y="1041354"/>
                <a:ext cx="11481619" cy="1346010"/>
              </a:xfrm>
              <a:prstGeom prst="rect">
                <a:avLst/>
              </a:prstGeom>
              <a:noFill/>
            </p:spPr>
            <p:txBody>
              <a:bodyPr wrap="square" rtlCol="0">
                <a:spAutoFit/>
              </a:bodyPr>
              <a:lstStyle/>
              <a:p>
                <a:pPr algn="just"/>
                <a:r>
                  <a:rPr lang="en-US" sz="2400">
                    <a:latin typeface="Calibri" panose="020F0502020204030204" pitchFamily="34" charset="0"/>
                    <a:cs typeface="Calibri" panose="020F0502020204030204" pitchFamily="34" charset="0"/>
                  </a:rPr>
                  <a:t>Whenever signal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oMath>
                </a14:m>
                <a:r>
                  <a:rPr lang="en-US" sz="2400">
                    <a:latin typeface="Calibri" panose="020F0502020204030204" pitchFamily="34" charset="0"/>
                    <a:cs typeface="Calibri" panose="020F0502020204030204" pitchFamily="34" charset="0"/>
                  </a:rPr>
                  <a:t> rises above 0.5, signal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oMath>
                </a14:m>
                <a:r>
                  <a:rPr lang="en-US" sz="2400">
                    <a:latin typeface="Calibri" panose="020F0502020204030204" pitchFamily="34" charset="0"/>
                    <a:cs typeface="Calibri" panose="020F0502020204030204" pitchFamily="34" charset="0"/>
                  </a:rPr>
                  <a:t> should rise above 0.6 within 1 second:</a:t>
                </a:r>
              </a:p>
              <a:p>
                <a:pPr algn="just"/>
                <a14:m>
                  <m:oMath xmlns:m="http://schemas.openxmlformats.org/officeDocument/2006/math">
                    <m:r>
                      <a:rPr lang="en-US" sz="2400" b="0" i="1" smtClean="0">
                        <a:latin typeface="Cambria Math" panose="02040503050406030204" pitchFamily="18" charset="0"/>
                      </a:rPr>
                      <m:t>𝜓</m:t>
                    </m:r>
                    <m:r>
                      <a:rPr lang="en-US" sz="2400" b="0" i="1" smtClean="0">
                        <a:latin typeface="Cambria Math" panose="02040503050406030204" pitchFamily="18" charset="0"/>
                      </a:rPr>
                      <m:t>=[</m:t>
                    </m:r>
                    <m:r>
                      <a:rPr lang="en-US" sz="2400" b="0" i="1" smtClean="0">
                        <a:latin typeface="Cambria Math" panose="02040503050406030204" pitchFamily="18" charset="0"/>
                      </a:rPr>
                      <m:t>ℒ</m:t>
                    </m:r>
                    <m:d>
                      <m:dPr>
                        <m:ctrlPr>
                          <a:rPr lang="en-US" sz="2400" i="1" smtClean="0">
                            <a:latin typeface="Cambria Math" panose="02040503050406030204" pitchFamily="18" charset="0"/>
                          </a:rPr>
                        </m:ctrlPr>
                      </m:dPr>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,0.5,</m:t>
                            </m:r>
                            <m:r>
                              <a:rPr lang="en-US" sz="2400" b="0" i="1" smtClean="0">
                                <a:latin typeface="Cambria Math" panose="02040503050406030204" pitchFamily="18" charset="0"/>
                              </a:rPr>
                              <m:t>↗</m:t>
                            </m:r>
                          </m:e>
                        </m:d>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,0.6,</m:t>
                            </m:r>
                            <m:r>
                              <a:rPr lang="en-US" sz="2400" b="0" i="1" smtClean="0">
                                <a:latin typeface="Cambria Math" panose="02040503050406030204" pitchFamily="18" charset="0"/>
                              </a:rPr>
                              <m:t>↗</m:t>
                            </m:r>
                          </m:e>
                        </m:d>
                        <m:r>
                          <a:rPr lang="en-US" sz="2400" b="0" i="1" smtClean="0">
                            <a:latin typeface="Cambria Math" panose="02040503050406030204" pitchFamily="18" charset="0"/>
                          </a:rPr>
                          <m:t>,</m:t>
                        </m:r>
                        <m:r>
                          <a:rPr lang="en-US" sz="2400" b="0" i="1" smtClean="0">
                            <a:latin typeface="Cambria Math" panose="02040503050406030204" pitchFamily="18" charset="0"/>
                          </a:rPr>
                          <m:t>𝜀</m:t>
                        </m:r>
                      </m:e>
                    </m:d>
                    <m:r>
                      <a:rPr lang="en-US" sz="2400" b="0" i="1" smtClean="0">
                        <a:latin typeface="Cambria Math" panose="02040503050406030204" pitchFamily="18" charset="0"/>
                      </a:rPr>
                      <m:t>&lt;1]</m:t>
                    </m:r>
                  </m:oMath>
                </a14:m>
                <a:endParaRPr lang="en-US" sz="2400">
                  <a:latin typeface="Calibri" panose="020F0502020204030204" pitchFamily="34" charset="0"/>
                  <a:cs typeface="Calibri" panose="020F0502020204030204" pitchFamily="34" charset="0"/>
                </a:endParaRPr>
              </a:p>
              <a:p>
                <a:pPr algn="just"/>
                <a:endParaRPr lang="en-US" sz="2400">
                  <a:latin typeface="Calibri" panose="020F0502020204030204" pitchFamily="34" charset="0"/>
                  <a:cs typeface="Calibri" panose="020F0502020204030204" pitchFamily="34" charset="0"/>
                </a:endParaRPr>
              </a:p>
            </p:txBody>
          </p:sp>
        </mc:Choice>
        <mc:Fallback xmlns="">
          <p:sp>
            <p:nvSpPr>
              <p:cNvPr id="4" name="Content Placeholder 3"/>
              <p:cNvSpPr txBox="1">
                <a:spLocks noGrp="1" noRot="1" noChangeAspect="1" noMove="1" noResize="1" noEditPoints="1" noAdjustHandles="1" noChangeArrowheads="1" noChangeShapeType="1" noTextEdit="1"/>
              </p:cNvSpPr>
              <p:nvPr>
                <p:ph sz="quarter" idx="1"/>
              </p:nvPr>
            </p:nvSpPr>
            <p:spPr>
              <a:xfrm>
                <a:off x="57155" y="1041354"/>
                <a:ext cx="11481619" cy="1346010"/>
              </a:xfrm>
              <a:prstGeom prst="rect">
                <a:avLst/>
              </a:prstGeom>
              <a:blipFill>
                <a:blip r:embed="rId3"/>
                <a:stretch>
                  <a:fillRect l="-425" t="-3620"/>
                </a:stretch>
              </a:blipFill>
            </p:spPr>
            <p:txBody>
              <a:bodyPr/>
              <a:lstStyle/>
              <a:p>
                <a:r>
                  <a:rPr lang="en-US">
                    <a:noFill/>
                  </a:rPr>
                  <a:t> </a:t>
                </a:r>
              </a:p>
            </p:txBody>
          </p:sp>
        </mc:Fallback>
      </mc:AlternateContent>
      <p:grpSp>
        <p:nvGrpSpPr>
          <p:cNvPr id="3" name="Group 2"/>
          <p:cNvGrpSpPr/>
          <p:nvPr/>
        </p:nvGrpSpPr>
        <p:grpSpPr>
          <a:xfrm>
            <a:off x="3770774" y="2612040"/>
            <a:ext cx="5318996" cy="2322763"/>
            <a:chOff x="4799360" y="3419135"/>
            <a:chExt cx="5318996" cy="2322763"/>
          </a:xfrm>
        </p:grpSpPr>
        <p:grpSp>
          <p:nvGrpSpPr>
            <p:cNvPr id="23" name="Group 22"/>
            <p:cNvGrpSpPr/>
            <p:nvPr/>
          </p:nvGrpSpPr>
          <p:grpSpPr>
            <a:xfrm>
              <a:off x="4799360" y="3419135"/>
              <a:ext cx="4926111" cy="2322763"/>
              <a:chOff x="2242708" y="-197514"/>
              <a:chExt cx="5520167" cy="3384468"/>
            </a:xfrm>
          </p:grpSpPr>
          <p:grpSp>
            <p:nvGrpSpPr>
              <p:cNvPr id="24" name="Group 23"/>
              <p:cNvGrpSpPr/>
              <p:nvPr/>
            </p:nvGrpSpPr>
            <p:grpSpPr>
              <a:xfrm>
                <a:off x="2626654" y="156882"/>
                <a:ext cx="5136221" cy="3030072"/>
                <a:chOff x="2626654" y="156882"/>
                <a:chExt cx="8575485" cy="3030072"/>
              </a:xfrm>
            </p:grpSpPr>
            <mc:AlternateContent xmlns:mc="http://schemas.openxmlformats.org/markup-compatibility/2006" xmlns:a14="http://schemas.microsoft.com/office/drawing/2010/main">
              <mc:Choice Requires="a14">
                <p:sp>
                  <p:nvSpPr>
                    <p:cNvPr id="30" name="Rectangle 29"/>
                    <p:cNvSpPr/>
                    <p:nvPr/>
                  </p:nvSpPr>
                  <p:spPr>
                    <a:xfrm>
                      <a:off x="7449669" y="1174376"/>
                      <a:ext cx="1057835" cy="1201271"/>
                    </a:xfrm>
                    <a:prstGeom prst="rect">
                      <a:avLst/>
                    </a:prstGeom>
                    <a:solidFill>
                      <a:schemeClr val="accent5">
                        <a:lumMod val="40000"/>
                        <a:lumOff val="60000"/>
                      </a:schemeClr>
                    </a:solidFill>
                    <a:ln w="19050">
                      <a:solidFill>
                        <a:schemeClr val="accent1">
                          <a:lumMod val="20000"/>
                          <a:lumOff val="8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ℒ</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7449669" y="1174376"/>
                      <a:ext cx="1057835" cy="1201271"/>
                    </a:xfrm>
                    <a:prstGeom prst="rect">
                      <a:avLst/>
                    </a:prstGeom>
                    <a:blipFill>
                      <a:blip r:embed="rId4"/>
                      <a:stretch>
                        <a:fillRect/>
                      </a:stretch>
                    </a:blipFill>
                    <a:ln w="19050">
                      <a:solidFill>
                        <a:schemeClr val="accent1">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567080" y="1985683"/>
                      <a:ext cx="1057835" cy="1201271"/>
                    </a:xfrm>
                    <a:prstGeom prst="rect">
                      <a:avLst/>
                    </a:prstGeom>
                    <a:solidFill>
                      <a:schemeClr val="accent5">
                        <a:lumMod val="40000"/>
                        <a:lumOff val="60000"/>
                      </a:schemeClr>
                    </a:solidFill>
                    <a:ln w="19050">
                      <a:solidFill>
                        <a:schemeClr val="accent1">
                          <a:lumMod val="20000"/>
                          <a:lumOff val="8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a:solidFill>
                          <a:schemeClr val="tx1"/>
                        </a:solidFill>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m:t>
                            </m:r>
                          </m:oMath>
                        </m:oMathPara>
                      </a14:m>
                      <a:endParaRPr lang="en-US" sz="2000" b="1">
                        <a:solidFill>
                          <a:schemeClr val="tx1"/>
                        </a:solidFill>
                        <a:latin typeface="Calibri" panose="020F0502020204030204" pitchFamily="34" charset="0"/>
                        <a:cs typeface="Calibri" panose="020F0502020204030204" pitchFamily="34" charset="0"/>
                      </a:endParaRPr>
                    </a:p>
                    <a:p>
                      <a:pPr algn="ctr"/>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5567080" y="1985683"/>
                      <a:ext cx="1057835" cy="1201271"/>
                    </a:xfrm>
                    <a:prstGeom prst="rect">
                      <a:avLst/>
                    </a:prstGeom>
                    <a:blipFill>
                      <a:blip r:embed="rId5"/>
                      <a:stretch>
                        <a:fillRect/>
                      </a:stretch>
                    </a:blipFill>
                    <a:ln w="19050">
                      <a:solidFill>
                        <a:schemeClr val="accent1">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5567081" y="156882"/>
                      <a:ext cx="1057835" cy="1201271"/>
                    </a:xfrm>
                    <a:prstGeom prst="rect">
                      <a:avLst/>
                    </a:prstGeom>
                    <a:solidFill>
                      <a:schemeClr val="accent5">
                        <a:lumMod val="40000"/>
                        <a:lumOff val="60000"/>
                      </a:schemeClr>
                    </a:solidFill>
                    <a:ln w="19050">
                      <a:solidFill>
                        <a:schemeClr val="accent1">
                          <a:lumMod val="20000"/>
                          <a:lumOff val="8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a:solidFill>
                          <a:schemeClr val="tx1"/>
                        </a:solidFill>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m:t>
                            </m:r>
                          </m:oMath>
                        </m:oMathPara>
                      </a14:m>
                      <a:endParaRPr lang="en-US" sz="2000" b="1">
                        <a:solidFill>
                          <a:schemeClr val="tx1"/>
                        </a:solidFill>
                        <a:latin typeface="Calibri" panose="020F0502020204030204" pitchFamily="34" charset="0"/>
                        <a:cs typeface="Calibri" panose="020F0502020204030204" pitchFamily="34" charset="0"/>
                      </a:endParaRPr>
                    </a:p>
                    <a:p>
                      <a:pPr algn="ctr"/>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32" name="Rectangle 31"/>
                    <p:cNvSpPr>
                      <a:spLocks noRot="1" noChangeAspect="1" noMove="1" noResize="1" noEditPoints="1" noAdjustHandles="1" noChangeArrowheads="1" noChangeShapeType="1" noTextEdit="1"/>
                    </p:cNvSpPr>
                    <p:nvPr/>
                  </p:nvSpPr>
                  <p:spPr>
                    <a:xfrm>
                      <a:off x="5567081" y="156882"/>
                      <a:ext cx="1057835" cy="1201271"/>
                    </a:xfrm>
                    <a:prstGeom prst="rect">
                      <a:avLst/>
                    </a:prstGeom>
                    <a:blipFill>
                      <a:blip r:embed="rId5"/>
                      <a:stretch>
                        <a:fillRect/>
                      </a:stretch>
                    </a:blipFill>
                    <a:ln w="19050">
                      <a:solidFill>
                        <a:schemeClr val="accent1">
                          <a:lumMod val="20000"/>
                          <a:lumOff val="80000"/>
                        </a:schemeClr>
                      </a:solidFill>
                    </a:ln>
                  </p:spPr>
                  <p:txBody>
                    <a:bodyPr/>
                    <a:lstStyle/>
                    <a:p>
                      <a:r>
                        <a:rPr lang="en-US">
                          <a:noFill/>
                        </a:rPr>
                        <a:t> </a:t>
                      </a:r>
                    </a:p>
                  </p:txBody>
                </p:sp>
              </mc:Fallback>
            </mc:AlternateContent>
            <p:sp>
              <p:nvSpPr>
                <p:cNvPr id="33" name="Rectangle 32"/>
                <p:cNvSpPr/>
                <p:nvPr/>
              </p:nvSpPr>
              <p:spPr>
                <a:xfrm>
                  <a:off x="3567949" y="1985683"/>
                  <a:ext cx="1057835" cy="1201271"/>
                </a:xfrm>
                <a:prstGeom prst="rect">
                  <a:avLst/>
                </a:prstGeom>
                <a:solidFill>
                  <a:schemeClr val="accent5">
                    <a:lumMod val="40000"/>
                    <a:lumOff val="60000"/>
                  </a:schemeClr>
                </a:solidFill>
                <a:ln w="19050">
                  <a:solidFill>
                    <a:schemeClr val="accent1">
                      <a:lumMod val="20000"/>
                      <a:lumOff val="8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&gt;</a:t>
                  </a:r>
                </a:p>
              </p:txBody>
            </p:sp>
            <p:sp>
              <p:nvSpPr>
                <p:cNvPr id="34" name="Rectangle 33"/>
                <p:cNvSpPr/>
                <p:nvPr/>
              </p:nvSpPr>
              <p:spPr>
                <a:xfrm>
                  <a:off x="3567950" y="156882"/>
                  <a:ext cx="1057835" cy="1201271"/>
                </a:xfrm>
                <a:prstGeom prst="rect">
                  <a:avLst/>
                </a:prstGeom>
                <a:solidFill>
                  <a:schemeClr val="accent5">
                    <a:lumMod val="40000"/>
                    <a:lumOff val="60000"/>
                  </a:schemeClr>
                </a:solidFill>
                <a:ln w="19050">
                  <a:solidFill>
                    <a:schemeClr val="accent1">
                      <a:lumMod val="20000"/>
                      <a:lumOff val="8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&gt;</a:t>
                  </a:r>
                </a:p>
              </p:txBody>
            </p:sp>
            <p:cxnSp>
              <p:nvCxnSpPr>
                <p:cNvPr id="35" name="Straight Arrow Connector 34"/>
                <p:cNvCxnSpPr/>
                <p:nvPr/>
              </p:nvCxnSpPr>
              <p:spPr>
                <a:xfrm>
                  <a:off x="2626654" y="457200"/>
                  <a:ext cx="941295" cy="0"/>
                </a:xfrm>
                <a:prstGeom prst="straightConnector1">
                  <a:avLst/>
                </a:prstGeom>
                <a:ln w="5715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26654" y="995082"/>
                  <a:ext cx="941295" cy="0"/>
                </a:xfrm>
                <a:prstGeom prst="straightConnector1">
                  <a:avLst/>
                </a:prstGeom>
                <a:ln w="57150">
                  <a:solidFill>
                    <a:srgbClr val="28488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26654" y="2268070"/>
                  <a:ext cx="941295" cy="0"/>
                </a:xfrm>
                <a:prstGeom prst="straightConnector1">
                  <a:avLst/>
                </a:prstGeom>
                <a:ln w="5715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626654" y="2877670"/>
                  <a:ext cx="941295" cy="0"/>
                </a:xfrm>
                <a:prstGeom prst="straightConnector1">
                  <a:avLst/>
                </a:prstGeom>
                <a:ln w="57150">
                  <a:solidFill>
                    <a:srgbClr val="28488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625784" y="2196353"/>
                  <a:ext cx="941295" cy="0"/>
                </a:xfrm>
                <a:prstGeom prst="straightConnector1">
                  <a:avLst/>
                </a:prstGeom>
                <a:ln w="57150">
                  <a:solidFill>
                    <a:srgbClr val="00B05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625784" y="385482"/>
                  <a:ext cx="941295" cy="0"/>
                </a:xfrm>
                <a:prstGeom prst="straightConnector1">
                  <a:avLst/>
                </a:prstGeom>
                <a:ln w="57150">
                  <a:solidFill>
                    <a:srgbClr val="00B05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2" idx="3"/>
                </p:cNvCxnSpPr>
                <p:nvPr/>
              </p:nvCxnSpPr>
              <p:spPr>
                <a:xfrm>
                  <a:off x="6624916" y="757518"/>
                  <a:ext cx="824753" cy="676835"/>
                </a:xfrm>
                <a:prstGeom prst="bentConnector3">
                  <a:avLst/>
                </a:prstGeom>
                <a:ln w="57150">
                  <a:solidFill>
                    <a:srgbClr val="00B05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31" idx="3"/>
                </p:cNvCxnSpPr>
                <p:nvPr/>
              </p:nvCxnSpPr>
              <p:spPr>
                <a:xfrm flipV="1">
                  <a:off x="6624915" y="2061883"/>
                  <a:ext cx="824754" cy="524436"/>
                </a:xfrm>
                <a:prstGeom prst="bentConnector3">
                  <a:avLst/>
                </a:prstGeom>
                <a:ln w="57150">
                  <a:solidFill>
                    <a:srgbClr val="00B05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514542" y="1775012"/>
                  <a:ext cx="804907" cy="0"/>
                </a:xfrm>
                <a:prstGeom prst="straightConnector1">
                  <a:avLst/>
                </a:prstGeom>
                <a:ln w="57150">
                  <a:solidFill>
                    <a:schemeClr val="accent5">
                      <a:lumMod val="7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9339397" y="1517276"/>
                  <a:ext cx="1057836" cy="1201271"/>
                </a:xfrm>
                <a:prstGeom prst="rect">
                  <a:avLst/>
                </a:prstGeom>
                <a:solidFill>
                  <a:schemeClr val="accent5">
                    <a:lumMod val="40000"/>
                    <a:lumOff val="60000"/>
                  </a:schemeClr>
                </a:solidFill>
                <a:ln w="19050">
                  <a:solidFill>
                    <a:schemeClr val="accent1">
                      <a:lumMod val="20000"/>
                      <a:lumOff val="8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&lt;</a:t>
                  </a:r>
                </a:p>
              </p:txBody>
            </p:sp>
            <p:cxnSp>
              <p:nvCxnSpPr>
                <p:cNvPr id="45" name="Straight Arrow Connector 44"/>
                <p:cNvCxnSpPr/>
                <p:nvPr/>
              </p:nvCxnSpPr>
              <p:spPr>
                <a:xfrm>
                  <a:off x="8398103" y="2538033"/>
                  <a:ext cx="941295" cy="0"/>
                </a:xfrm>
                <a:prstGeom prst="straightConnector1">
                  <a:avLst/>
                </a:prstGeom>
                <a:ln w="57150">
                  <a:solidFill>
                    <a:srgbClr val="28488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397233" y="1883049"/>
                  <a:ext cx="804906" cy="0"/>
                </a:xfrm>
                <a:prstGeom prst="straightConnector1">
                  <a:avLst/>
                </a:prstGeom>
                <a:ln w="57150">
                  <a:solidFill>
                    <a:srgbClr val="019242"/>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24"/>
                  <p:cNvSpPr txBox="1"/>
                  <p:nvPr/>
                </p:nvSpPr>
                <p:spPr>
                  <a:xfrm>
                    <a:off x="2242708" y="515882"/>
                    <a:ext cx="723699" cy="58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𝟓</m:t>
                          </m:r>
                        </m:oMath>
                      </m:oMathPara>
                    </a14:m>
                    <a:endParaRPr lang="en-US" sz="2000" b="1">
                      <a:latin typeface="Calibri" panose="020F0502020204030204" pitchFamily="34" charset="0"/>
                      <a:cs typeface="Calibri" panose="020F0502020204030204"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242708" y="515882"/>
                    <a:ext cx="723699" cy="58299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511158" y="-197514"/>
                    <a:ext cx="574533" cy="58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𝒙</m:t>
                              </m:r>
                            </m:e>
                            <m:sub>
                              <m:r>
                                <a:rPr lang="en-US" sz="2000" b="1" i="1" dirty="0" smtClean="0">
                                  <a:latin typeface="Cambria Math" panose="02040503050406030204" pitchFamily="18" charset="0"/>
                                </a:rPr>
                                <m:t>𝟏</m:t>
                              </m:r>
                            </m:sub>
                          </m:sSub>
                        </m:oMath>
                      </m:oMathPara>
                    </a14:m>
                    <a:endParaRPr lang="en-US" sz="2000" b="1">
                      <a:latin typeface="Calibri" panose="020F0502020204030204" pitchFamily="34" charset="0"/>
                      <a:cs typeface="Calibri" panose="020F050202020403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11158" y="-197514"/>
                    <a:ext cx="574533" cy="582995"/>
                  </a:xfrm>
                  <a:prstGeom prst="rect">
                    <a:avLst/>
                  </a:prstGeom>
                  <a:blipFill>
                    <a:blip r:embed="rId7"/>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446810" y="1686173"/>
                    <a:ext cx="574533" cy="58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𝒙</m:t>
                              </m:r>
                            </m:e>
                            <m:sub>
                              <m:r>
                                <a:rPr lang="en-US" sz="2000" b="1" i="1" dirty="0" smtClean="0">
                                  <a:latin typeface="Cambria Math" panose="02040503050406030204" pitchFamily="18" charset="0"/>
                                </a:rPr>
                                <m:t>𝟐</m:t>
                              </m:r>
                            </m:sub>
                          </m:sSub>
                        </m:oMath>
                      </m:oMathPara>
                    </a14:m>
                    <a:endParaRPr lang="en-US" sz="2000" b="1">
                      <a:latin typeface="Calibri" panose="020F0502020204030204" pitchFamily="34" charset="0"/>
                      <a:cs typeface="Calibri" panose="020F050202020403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446810" y="1686173"/>
                    <a:ext cx="574533" cy="582995"/>
                  </a:xfrm>
                  <a:prstGeom prst="rect">
                    <a:avLst/>
                  </a:prstGeom>
                  <a:blipFill>
                    <a:blip r:embed="rId8"/>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274598" y="2335756"/>
                    <a:ext cx="723699" cy="58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𝟔</m:t>
                          </m:r>
                        </m:oMath>
                      </m:oMathPara>
                    </a14:m>
                    <a:endParaRPr lang="en-US" sz="2000" b="1">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274598" y="2335756"/>
                    <a:ext cx="723699" cy="58299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118563" y="1946985"/>
                    <a:ext cx="444049" cy="5829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𝟏</m:t>
                          </m:r>
                        </m:oMath>
                      </m:oMathPara>
                    </a14:m>
                    <a:endParaRPr lang="en-US" sz="2000" b="1">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118563" y="1946985"/>
                    <a:ext cx="444049" cy="582995"/>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p:cNvSpPr txBox="1"/>
                <p:nvPr/>
              </p:nvSpPr>
              <p:spPr>
                <a:xfrm>
                  <a:off x="9462407" y="4371892"/>
                  <a:ext cx="6559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9462407" y="4371892"/>
                  <a:ext cx="655949" cy="369332"/>
                </a:xfrm>
                <a:prstGeom prst="rect">
                  <a:avLst/>
                </a:prstGeom>
                <a:blipFill>
                  <a:blip r:embed="rId11"/>
                  <a:stretch>
                    <a:fillRect b="-13333"/>
                  </a:stretch>
                </a:blipFill>
              </p:spPr>
              <p:txBody>
                <a:bodyPr/>
                <a:lstStyle/>
                <a:p>
                  <a:r>
                    <a:rPr lang="en-US">
                      <a:noFill/>
                    </a:rPr>
                    <a:t> </a:t>
                  </a:r>
                </a:p>
              </p:txBody>
            </p:sp>
          </mc:Fallback>
        </mc:AlternateContent>
      </p:grpSp>
      <p:cxnSp>
        <p:nvCxnSpPr>
          <p:cNvPr id="48" name="Straight Arrow Connector 47"/>
          <p:cNvCxnSpPr/>
          <p:nvPr/>
        </p:nvCxnSpPr>
        <p:spPr>
          <a:xfrm>
            <a:off x="11302106" y="2820680"/>
            <a:ext cx="503110" cy="0"/>
          </a:xfrm>
          <a:prstGeom prst="straightConnector1">
            <a:avLst/>
          </a:prstGeom>
          <a:ln w="57150">
            <a:solidFill>
              <a:srgbClr val="FF000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271820" y="2636014"/>
            <a:ext cx="1746568"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Real-value signal</a:t>
            </a:r>
          </a:p>
        </p:txBody>
      </p:sp>
      <p:cxnSp>
        <p:nvCxnSpPr>
          <p:cNvPr id="50" name="Straight Arrow Connector 49"/>
          <p:cNvCxnSpPr/>
          <p:nvPr/>
        </p:nvCxnSpPr>
        <p:spPr>
          <a:xfrm>
            <a:off x="11302106" y="3180221"/>
            <a:ext cx="503110" cy="0"/>
          </a:xfrm>
          <a:prstGeom prst="straightConnector1">
            <a:avLst/>
          </a:prstGeom>
          <a:ln w="57150">
            <a:solidFill>
              <a:srgbClr val="00B05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271820" y="3001836"/>
            <a:ext cx="1227644"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Timestamp</a:t>
            </a:r>
          </a:p>
        </p:txBody>
      </p:sp>
      <p:cxnSp>
        <p:nvCxnSpPr>
          <p:cNvPr id="52" name="Straight Arrow Connector 51"/>
          <p:cNvCxnSpPr/>
          <p:nvPr/>
        </p:nvCxnSpPr>
        <p:spPr>
          <a:xfrm>
            <a:off x="11302106" y="3515652"/>
            <a:ext cx="503110" cy="0"/>
          </a:xfrm>
          <a:prstGeom prst="straightConnector1">
            <a:avLst/>
          </a:prstGeom>
          <a:ln w="57150">
            <a:solidFill>
              <a:srgbClr val="28488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271820" y="3304283"/>
            <a:ext cx="1818639"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Constant number</a:t>
            </a:r>
          </a:p>
        </p:txBody>
      </p:sp>
      <p:cxnSp>
        <p:nvCxnSpPr>
          <p:cNvPr id="54" name="Straight Arrow Connector 53"/>
          <p:cNvCxnSpPr/>
          <p:nvPr/>
        </p:nvCxnSpPr>
        <p:spPr>
          <a:xfrm>
            <a:off x="11302106" y="3892664"/>
            <a:ext cx="503110" cy="0"/>
          </a:xfrm>
          <a:prstGeom prst="straightConnector1">
            <a:avLst/>
          </a:prstGeom>
          <a:ln w="57150">
            <a:solidFill>
              <a:srgbClr val="284880"/>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271820" y="3669965"/>
            <a:ext cx="1544012" cy="369332"/>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Boolean signal</a:t>
            </a:r>
          </a:p>
        </p:txBody>
      </p:sp>
      <mc:AlternateContent xmlns:mc="http://schemas.openxmlformats.org/markup-compatibility/2006" xmlns:a14="http://schemas.microsoft.com/office/drawing/2010/main">
        <mc:Choice Requires="a14">
          <p:sp>
            <p:nvSpPr>
              <p:cNvPr id="57" name="Oval 56"/>
              <p:cNvSpPr/>
              <p:nvPr/>
            </p:nvSpPr>
            <p:spPr>
              <a:xfrm>
                <a:off x="11353800" y="4369207"/>
                <a:ext cx="535949" cy="583387"/>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a:solidFill>
                    <a:schemeClr val="tx1"/>
                  </a:solidFill>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m:t>
                      </m:r>
                    </m:oMath>
                  </m:oMathPara>
                </a14:m>
                <a:endParaRPr lang="en-US" sz="2000" b="1">
                  <a:solidFill>
                    <a:schemeClr val="tx1"/>
                  </a:solidFill>
                  <a:latin typeface="Calibri" panose="020F0502020204030204" pitchFamily="34" charset="0"/>
                  <a:cs typeface="Calibri" panose="020F0502020204030204" pitchFamily="34" charset="0"/>
                </a:endParaRPr>
              </a:p>
              <a:p>
                <a:pPr algn="ctr"/>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57" name="Oval 56"/>
              <p:cNvSpPr>
                <a:spLocks noRot="1" noChangeAspect="1" noMove="1" noResize="1" noEditPoints="1" noAdjustHandles="1" noChangeArrowheads="1" noChangeShapeType="1" noTextEdit="1"/>
              </p:cNvSpPr>
              <p:nvPr/>
            </p:nvSpPr>
            <p:spPr>
              <a:xfrm>
                <a:off x="11353800" y="4369207"/>
                <a:ext cx="535949" cy="583387"/>
              </a:xfrm>
              <a:prstGeom prst="ellipse">
                <a:avLst/>
              </a:prstGeom>
              <a:blipFill>
                <a:blip r:embed="rId12"/>
                <a:stretch>
                  <a:fillRect/>
                </a:stretch>
              </a:blipFill>
              <a:ln>
                <a:solidFill>
                  <a:schemeClr val="accent2"/>
                </a:solidFill>
              </a:ln>
            </p:spPr>
            <p:txBody>
              <a:bodyPr/>
              <a:lstStyle/>
              <a:p>
                <a:r>
                  <a:rPr lang="en-US">
                    <a:noFill/>
                  </a:rPr>
                  <a:t> </a:t>
                </a:r>
              </a:p>
            </p:txBody>
          </p:sp>
        </mc:Fallback>
      </mc:AlternateContent>
      <p:sp>
        <p:nvSpPr>
          <p:cNvPr id="58" name="TextBox 57"/>
          <p:cNvSpPr txBox="1"/>
          <p:nvPr/>
        </p:nvSpPr>
        <p:spPr>
          <a:xfrm>
            <a:off x="9178717" y="4192188"/>
            <a:ext cx="1748812" cy="92333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Differentiator to</a:t>
            </a:r>
          </a:p>
          <a:p>
            <a:r>
              <a:rPr lang="en-US">
                <a:latin typeface="Calibri" panose="020F0502020204030204" pitchFamily="34" charset="0"/>
                <a:cs typeface="Calibri" panose="020F0502020204030204" pitchFamily="34" charset="0"/>
              </a:rPr>
              <a:t>convert Boolean</a:t>
            </a:r>
          </a:p>
          <a:p>
            <a:r>
              <a:rPr lang="en-US">
                <a:latin typeface="Calibri" panose="020F0502020204030204" pitchFamily="34" charset="0"/>
                <a:cs typeface="Calibri" panose="020F0502020204030204" pitchFamily="34" charset="0"/>
              </a:rPr>
              <a:t>Signals to events</a:t>
            </a:r>
          </a:p>
        </p:txBody>
      </p:sp>
      <p:grpSp>
        <p:nvGrpSpPr>
          <p:cNvPr id="70" name="Group 69"/>
          <p:cNvGrpSpPr/>
          <p:nvPr/>
        </p:nvGrpSpPr>
        <p:grpSpPr>
          <a:xfrm>
            <a:off x="194655" y="2245435"/>
            <a:ext cx="3758256" cy="3609344"/>
            <a:chOff x="57155" y="3122543"/>
            <a:chExt cx="3758256" cy="3609344"/>
          </a:xfrm>
        </p:grpSpPr>
        <p:grpSp>
          <p:nvGrpSpPr>
            <p:cNvPr id="5" name="Group 4"/>
            <p:cNvGrpSpPr/>
            <p:nvPr/>
          </p:nvGrpSpPr>
          <p:grpSpPr>
            <a:xfrm>
              <a:off x="57155" y="3927545"/>
              <a:ext cx="3758256" cy="2804342"/>
              <a:chOff x="1933946" y="932329"/>
              <a:chExt cx="6474950" cy="4697174"/>
            </a:xfrm>
            <a:solidFill>
              <a:schemeClr val="accent1">
                <a:lumMod val="20000"/>
                <a:lumOff val="80000"/>
              </a:schemeClr>
            </a:solidFill>
            <a:effectLst>
              <a:outerShdw blurRad="50800" dist="38100" algn="l" rotWithShape="0">
                <a:prstClr val="black">
                  <a:alpha val="40000"/>
                </a:prstClr>
              </a:outerShdw>
            </a:effectLst>
          </p:grpSpPr>
          <mc:AlternateContent xmlns:mc="http://schemas.openxmlformats.org/markup-compatibility/2006" xmlns:a14="http://schemas.microsoft.com/office/drawing/2010/main">
            <mc:Choice Requires="a14">
              <p:sp>
                <p:nvSpPr>
                  <p:cNvPr id="6" name="Oval 5"/>
                  <p:cNvSpPr/>
                  <p:nvPr/>
                </p:nvSpPr>
                <p:spPr>
                  <a:xfrm>
                    <a:off x="4715436" y="932329"/>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ℒ</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6" name="Oval 5"/>
                  <p:cNvSpPr>
                    <a:spLocks noRot="1" noChangeAspect="1" noMove="1" noResize="1" noEditPoints="1" noAdjustHandles="1" noChangeArrowheads="1" noChangeShapeType="1" noTextEdit="1"/>
                  </p:cNvSpPr>
                  <p:nvPr/>
                </p:nvSpPr>
                <p:spPr>
                  <a:xfrm>
                    <a:off x="4715436" y="932329"/>
                    <a:ext cx="923365" cy="977153"/>
                  </a:xfrm>
                  <a:prstGeom prst="ellipse">
                    <a:avLst/>
                  </a:prstGeom>
                  <a:blipFill>
                    <a:blip r:embed="rId13"/>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3724459" y="2268072"/>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a:solidFill>
                        <a:schemeClr val="tx1"/>
                      </a:solidFill>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m:t>
                          </m:r>
                        </m:oMath>
                      </m:oMathPara>
                    </a14:m>
                    <a:endParaRPr lang="en-US" sz="2000" b="1">
                      <a:solidFill>
                        <a:schemeClr val="tx1"/>
                      </a:solidFill>
                      <a:latin typeface="Calibri" panose="020F0502020204030204" pitchFamily="34" charset="0"/>
                      <a:cs typeface="Calibri" panose="020F0502020204030204" pitchFamily="34" charset="0"/>
                    </a:endParaRPr>
                  </a:p>
                  <a:p>
                    <a:pPr algn="ctr"/>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7" name="Oval 6"/>
                  <p:cNvSpPr>
                    <a:spLocks noRot="1" noChangeAspect="1" noMove="1" noResize="1" noEditPoints="1" noAdjustHandles="1" noChangeArrowheads="1" noChangeShapeType="1" noTextEdit="1"/>
                  </p:cNvSpPr>
                  <p:nvPr/>
                </p:nvSpPr>
                <p:spPr>
                  <a:xfrm>
                    <a:off x="3724459" y="2268072"/>
                    <a:ext cx="923365" cy="977153"/>
                  </a:xfrm>
                  <a:prstGeom prst="ellipse">
                    <a:avLst/>
                  </a:prstGeom>
                  <a:blipFill>
                    <a:blip r:embed="rId14"/>
                    <a:stretch>
                      <a:fillRect/>
                    </a:stretch>
                  </a:blipFill>
                  <a:ln>
                    <a:solidFill>
                      <a:schemeClr val="accent2"/>
                    </a:solidFill>
                  </a:ln>
                </p:spPr>
                <p:txBody>
                  <a:bodyPr/>
                  <a:lstStyle/>
                  <a:p>
                    <a:r>
                      <a:rPr lang="en-US">
                        <a:noFill/>
                      </a:rPr>
                      <a:t> </a:t>
                    </a:r>
                  </a:p>
                </p:txBody>
              </p:sp>
            </mc:Fallback>
          </mc:AlternateContent>
          <p:sp>
            <p:nvSpPr>
              <p:cNvPr id="8" name="Oval 7"/>
              <p:cNvSpPr/>
              <p:nvPr/>
            </p:nvSpPr>
            <p:spPr>
              <a:xfrm>
                <a:off x="2801094" y="3429000"/>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&gt;</a:t>
                </a:r>
              </a:p>
            </p:txBody>
          </p:sp>
          <mc:AlternateContent xmlns:mc="http://schemas.openxmlformats.org/markup-compatibility/2006" xmlns:a14="http://schemas.microsoft.com/office/drawing/2010/main">
            <mc:Choice Requires="a14">
              <p:sp>
                <p:nvSpPr>
                  <p:cNvPr id="9" name="Oval 8"/>
                  <p:cNvSpPr/>
                  <p:nvPr/>
                </p:nvSpPr>
                <p:spPr>
                  <a:xfrm>
                    <a:off x="1933946" y="4603378"/>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sub>
                          </m:sSub>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9" name="Oval 8"/>
                  <p:cNvSpPr>
                    <a:spLocks noRot="1" noChangeAspect="1" noMove="1" noResize="1" noEditPoints="1" noAdjustHandles="1" noChangeArrowheads="1" noChangeShapeType="1" noTextEdit="1"/>
                  </p:cNvSpPr>
                  <p:nvPr/>
                </p:nvSpPr>
                <p:spPr>
                  <a:xfrm>
                    <a:off x="1933946" y="4603378"/>
                    <a:ext cx="923365" cy="977153"/>
                  </a:xfrm>
                  <a:prstGeom prst="ellipse">
                    <a:avLst/>
                  </a:prstGeom>
                  <a:blipFill>
                    <a:blip r:embed="rId15"/>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3628276" y="4652350"/>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𝟓</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10" name="Oval 9"/>
                  <p:cNvSpPr>
                    <a:spLocks noRot="1" noChangeAspect="1" noMove="1" noResize="1" noEditPoints="1" noAdjustHandles="1" noChangeArrowheads="1" noChangeShapeType="1" noTextEdit="1"/>
                  </p:cNvSpPr>
                  <p:nvPr/>
                </p:nvSpPr>
                <p:spPr>
                  <a:xfrm>
                    <a:off x="3628276" y="4652350"/>
                    <a:ext cx="923365" cy="977153"/>
                  </a:xfrm>
                  <a:prstGeom prst="ellipse">
                    <a:avLst/>
                  </a:prstGeom>
                  <a:blipFill>
                    <a:blip r:embed="rId16"/>
                    <a:stretch>
                      <a:fillRect l="-4167"/>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5638801" y="2218432"/>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11" name="Oval 10"/>
                  <p:cNvSpPr>
                    <a:spLocks noRot="1" noChangeAspect="1" noMove="1" noResize="1" noEditPoints="1" noAdjustHandles="1" noChangeArrowheads="1" noChangeShapeType="1" noTextEdit="1"/>
                  </p:cNvSpPr>
                  <p:nvPr/>
                </p:nvSpPr>
                <p:spPr>
                  <a:xfrm>
                    <a:off x="5638801" y="2218432"/>
                    <a:ext cx="923365" cy="977153"/>
                  </a:xfrm>
                  <a:prstGeom prst="ellipse">
                    <a:avLst/>
                  </a:prstGeom>
                  <a:blipFill>
                    <a:blip r:embed="rId17"/>
                    <a:stretch>
                      <a:fillRect/>
                    </a:stretch>
                  </a:blipFill>
                  <a:ln>
                    <a:solidFill>
                      <a:schemeClr val="accent2"/>
                    </a:solidFill>
                  </a:ln>
                </p:spPr>
                <p:txBody>
                  <a:bodyPr/>
                  <a:lstStyle/>
                  <a:p>
                    <a:r>
                      <a:rPr lang="en-US">
                        <a:noFill/>
                      </a:rPr>
                      <a:t> </a:t>
                    </a:r>
                  </a:p>
                </p:txBody>
              </p:sp>
            </mc:Fallback>
          </mc:AlternateContent>
          <p:sp>
            <p:nvSpPr>
              <p:cNvPr id="12" name="Oval 11"/>
              <p:cNvSpPr/>
              <p:nvPr/>
            </p:nvSpPr>
            <p:spPr>
              <a:xfrm>
                <a:off x="6562166" y="3429000"/>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&gt;</a:t>
                </a:r>
              </a:p>
            </p:txBody>
          </p:sp>
          <mc:AlternateContent xmlns:mc="http://schemas.openxmlformats.org/markup-compatibility/2006" xmlns:a14="http://schemas.microsoft.com/office/drawing/2010/main">
            <mc:Choice Requires="a14">
              <p:sp>
                <p:nvSpPr>
                  <p:cNvPr id="13" name="Oval 12"/>
                  <p:cNvSpPr/>
                  <p:nvPr/>
                </p:nvSpPr>
                <p:spPr>
                  <a:xfrm>
                    <a:off x="5634317" y="4652350"/>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𝟐</m:t>
                              </m:r>
                            </m:sub>
                          </m:sSub>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13" name="Oval 12"/>
                  <p:cNvSpPr>
                    <a:spLocks noRot="1" noChangeAspect="1" noMove="1" noResize="1" noEditPoints="1" noAdjustHandles="1" noChangeArrowheads="1" noChangeShapeType="1" noTextEdit="1"/>
                  </p:cNvSpPr>
                  <p:nvPr/>
                </p:nvSpPr>
                <p:spPr>
                  <a:xfrm>
                    <a:off x="5634317" y="4652350"/>
                    <a:ext cx="923365" cy="977153"/>
                  </a:xfrm>
                  <a:prstGeom prst="ellipse">
                    <a:avLst/>
                  </a:prstGeom>
                  <a:blipFill>
                    <a:blip r:embed="rId18"/>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7485531" y="4603377"/>
                    <a:ext cx="923365" cy="977153"/>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𝟔</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14" name="Oval 13"/>
                  <p:cNvSpPr>
                    <a:spLocks noRot="1" noChangeAspect="1" noMove="1" noResize="1" noEditPoints="1" noAdjustHandles="1" noChangeArrowheads="1" noChangeShapeType="1" noTextEdit="1"/>
                  </p:cNvSpPr>
                  <p:nvPr/>
                </p:nvSpPr>
                <p:spPr>
                  <a:xfrm>
                    <a:off x="7485531" y="4603377"/>
                    <a:ext cx="923365" cy="977153"/>
                  </a:xfrm>
                  <a:prstGeom prst="ellipse">
                    <a:avLst/>
                  </a:prstGeom>
                  <a:blipFill>
                    <a:blip r:embed="rId19"/>
                    <a:stretch>
                      <a:fillRect l="-3093"/>
                    </a:stretch>
                  </a:blipFill>
                  <a:ln>
                    <a:solidFill>
                      <a:schemeClr val="accent2"/>
                    </a:solidFill>
                  </a:ln>
                </p:spPr>
                <p:txBody>
                  <a:bodyPr/>
                  <a:lstStyle/>
                  <a:p>
                    <a:r>
                      <a:rPr lang="en-US">
                        <a:noFill/>
                      </a:rPr>
                      <a:t> </a:t>
                    </a:r>
                  </a:p>
                </p:txBody>
              </p:sp>
            </mc:Fallback>
          </mc:AlternateContent>
          <p:cxnSp>
            <p:nvCxnSpPr>
              <p:cNvPr id="15" name="Straight Arrow Connector 14"/>
              <p:cNvCxnSpPr>
                <a:stCxn id="6" idx="3"/>
                <a:endCxn id="7" idx="7"/>
              </p:cNvCxnSpPr>
              <p:nvPr/>
            </p:nvCxnSpPr>
            <p:spPr>
              <a:xfrm flipH="1">
                <a:off x="4512600" y="1766381"/>
                <a:ext cx="338060" cy="644792"/>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11" idx="1"/>
              </p:cNvCxnSpPr>
              <p:nvPr/>
            </p:nvCxnSpPr>
            <p:spPr>
              <a:xfrm>
                <a:off x="5503577" y="1766381"/>
                <a:ext cx="270448" cy="595152"/>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8" idx="7"/>
              </p:cNvCxnSpPr>
              <p:nvPr/>
            </p:nvCxnSpPr>
            <p:spPr>
              <a:xfrm flipH="1">
                <a:off x="3589235" y="3102124"/>
                <a:ext cx="270448" cy="469977"/>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9" idx="7"/>
              </p:cNvCxnSpPr>
              <p:nvPr/>
            </p:nvCxnSpPr>
            <p:spPr>
              <a:xfrm flipH="1">
                <a:off x="2722087" y="4263052"/>
                <a:ext cx="214231" cy="483427"/>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5"/>
                <a:endCxn id="10" idx="1"/>
              </p:cNvCxnSpPr>
              <p:nvPr/>
            </p:nvCxnSpPr>
            <p:spPr>
              <a:xfrm>
                <a:off x="3589235" y="4263052"/>
                <a:ext cx="174265" cy="532399"/>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5"/>
                <a:endCxn id="12" idx="1"/>
              </p:cNvCxnSpPr>
              <p:nvPr/>
            </p:nvCxnSpPr>
            <p:spPr>
              <a:xfrm>
                <a:off x="6426942" y="3052484"/>
                <a:ext cx="270448" cy="519617"/>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3"/>
                <a:endCxn id="13" idx="7"/>
              </p:cNvCxnSpPr>
              <p:nvPr/>
            </p:nvCxnSpPr>
            <p:spPr>
              <a:xfrm flipH="1">
                <a:off x="6422458" y="4263052"/>
                <a:ext cx="274932" cy="532399"/>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5"/>
                <a:endCxn id="14" idx="1"/>
              </p:cNvCxnSpPr>
              <p:nvPr/>
            </p:nvCxnSpPr>
            <p:spPr>
              <a:xfrm>
                <a:off x="7350307" y="4263052"/>
                <a:ext cx="270448" cy="483426"/>
              </a:xfrm>
              <a:prstGeom prst="straightConnector1">
                <a:avLst/>
              </a:prstGeom>
              <a:grp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Oval 58"/>
                <p:cNvSpPr/>
                <p:nvPr/>
              </p:nvSpPr>
              <p:spPr>
                <a:xfrm>
                  <a:off x="2217904" y="3122543"/>
                  <a:ext cx="535949" cy="583387"/>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&lt;</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59" name="Oval 58"/>
                <p:cNvSpPr>
                  <a:spLocks noRot="1" noChangeAspect="1" noMove="1" noResize="1" noEditPoints="1" noAdjustHandles="1" noChangeArrowheads="1" noChangeShapeType="1" noTextEdit="1"/>
                </p:cNvSpPr>
                <p:nvPr/>
              </p:nvSpPr>
              <p:spPr>
                <a:xfrm>
                  <a:off x="2217904" y="3122543"/>
                  <a:ext cx="535949" cy="583387"/>
                </a:xfrm>
                <a:prstGeom prst="ellipse">
                  <a:avLst/>
                </a:prstGeom>
                <a:blipFill>
                  <a:blip r:embed="rId20"/>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Oval 59"/>
                <p:cNvSpPr/>
                <p:nvPr/>
              </p:nvSpPr>
              <p:spPr>
                <a:xfrm>
                  <a:off x="2792868" y="3881096"/>
                  <a:ext cx="535949" cy="583387"/>
                </a:xfrm>
                <a:prstGeom prst="ellipse">
                  <a:avLst/>
                </a:prstGeom>
                <a:solidFill>
                  <a:schemeClr val="accent1">
                    <a:lumMod val="60000"/>
                    <a:lumOff val="40000"/>
                  </a:schemeClr>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𝟏</m:t>
                        </m:r>
                      </m:oMath>
                    </m:oMathPara>
                  </a14:m>
                  <a:endParaRPr lang="en-US" sz="2000" b="1">
                    <a:solidFill>
                      <a:schemeClr val="tx1"/>
                    </a:solidFill>
                    <a:latin typeface="Calibri" panose="020F0502020204030204" pitchFamily="34" charset="0"/>
                    <a:cs typeface="Calibri" panose="020F0502020204030204" pitchFamily="34" charset="0"/>
                  </a:endParaRPr>
                </a:p>
              </p:txBody>
            </p:sp>
          </mc:Choice>
          <mc:Fallback xmlns="">
            <p:sp>
              <p:nvSpPr>
                <p:cNvPr id="60" name="Oval 59"/>
                <p:cNvSpPr>
                  <a:spLocks noRot="1" noChangeAspect="1" noMove="1" noResize="1" noEditPoints="1" noAdjustHandles="1" noChangeArrowheads="1" noChangeShapeType="1" noTextEdit="1"/>
                </p:cNvSpPr>
                <p:nvPr/>
              </p:nvSpPr>
              <p:spPr>
                <a:xfrm>
                  <a:off x="2792868" y="3881096"/>
                  <a:ext cx="535949" cy="583387"/>
                </a:xfrm>
                <a:prstGeom prst="ellipse">
                  <a:avLst/>
                </a:prstGeom>
                <a:blipFill>
                  <a:blip r:embed="rId21"/>
                  <a:stretch>
                    <a:fillRect/>
                  </a:stretch>
                </a:blipFill>
                <a:ln>
                  <a:solidFill>
                    <a:schemeClr val="accent2"/>
                  </a:solidFill>
                </a:ln>
              </p:spPr>
              <p:txBody>
                <a:bodyPr/>
                <a:lstStyle/>
                <a:p>
                  <a:r>
                    <a:rPr lang="en-US">
                      <a:noFill/>
                    </a:rPr>
                    <a:t> </a:t>
                  </a:r>
                </a:p>
              </p:txBody>
            </p:sp>
          </mc:Fallback>
        </mc:AlternateContent>
        <p:cxnSp>
          <p:nvCxnSpPr>
            <p:cNvPr id="61" name="Straight Arrow Connector 60"/>
            <p:cNvCxnSpPr>
              <a:stCxn id="59" idx="3"/>
              <a:endCxn id="6" idx="7"/>
            </p:cNvCxnSpPr>
            <p:nvPr/>
          </p:nvCxnSpPr>
          <p:spPr>
            <a:xfrm flipH="1">
              <a:off x="2129077" y="3620495"/>
              <a:ext cx="167315" cy="392485"/>
            </a:xfrm>
            <a:prstGeom prst="straightConnector1">
              <a:avLst/>
            </a:prstGeom>
            <a:solidFill>
              <a:schemeClr val="accent1">
                <a:lumMod val="20000"/>
                <a:lumOff val="80000"/>
              </a:schemeClr>
            </a:solid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9" idx="5"/>
              <a:endCxn id="60" idx="1"/>
            </p:cNvCxnSpPr>
            <p:nvPr/>
          </p:nvCxnSpPr>
          <p:spPr>
            <a:xfrm>
              <a:off x="2675365" y="3620495"/>
              <a:ext cx="195991" cy="346036"/>
            </a:xfrm>
            <a:prstGeom prst="straightConnector1">
              <a:avLst/>
            </a:prstGeom>
            <a:solidFill>
              <a:schemeClr val="accent1">
                <a:lumMod val="20000"/>
                <a:lumOff val="80000"/>
              </a:schemeClr>
            </a:solidFill>
            <a:ln w="57150">
              <a:solidFill>
                <a:schemeClr val="accent2">
                  <a:lumMod val="20000"/>
                  <a:lumOff val="80000"/>
                </a:schemeClr>
              </a:solidFill>
              <a:headEnd type="none"/>
              <a:tailEnd type="non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sp>
        <p:nvSpPr>
          <p:cNvPr id="62" name="Slide Number Placeholder 61">
            <a:extLst>
              <a:ext uri="{FF2B5EF4-FFF2-40B4-BE49-F238E27FC236}">
                <a16:creationId xmlns:a16="http://schemas.microsoft.com/office/drawing/2014/main" id="{E1F5EE03-A425-4B52-807D-6463EC4B39B2}"/>
              </a:ext>
            </a:extLst>
          </p:cNvPr>
          <p:cNvSpPr>
            <a:spLocks noGrp="1"/>
          </p:cNvSpPr>
          <p:nvPr>
            <p:ph type="sldNum" sz="quarter" idx="12"/>
          </p:nvPr>
        </p:nvSpPr>
        <p:spPr/>
        <p:txBody>
          <a:bodyPr/>
          <a:lstStyle/>
          <a:p>
            <a:fld id="{E8F92A37-2A0B-8E4C-9ABC-FE271A1E1749}" type="slidenum">
              <a:rPr lang="en-US" smtClean="0">
                <a:latin typeface="Calibri" panose="020F0502020204030204" pitchFamily="34" charset="0"/>
                <a:cs typeface="Calibri" panose="020F0502020204030204" pitchFamily="34" charset="0"/>
              </a:rPr>
              <a:t>20</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115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46570"/>
            <a:ext cx="121035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1">
                <a:solidFill>
                  <a:srgbClr val="0000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Thesis Statement: Timing Uncertainties Must be Handled in CPS Specification, Modeling, and Validation</a:t>
            </a:r>
          </a:p>
        </p:txBody>
      </p:sp>
      <p:sp>
        <p:nvSpPr>
          <p:cNvPr id="6" name="Slide Number Placeholder 5">
            <a:extLst>
              <a:ext uri="{FF2B5EF4-FFF2-40B4-BE49-F238E27FC236}">
                <a16:creationId xmlns:a16="http://schemas.microsoft.com/office/drawing/2014/main" id="{C230B5B6-F219-488E-929E-8AB59F086170}"/>
              </a:ext>
            </a:extLst>
          </p:cNvPr>
          <p:cNvSpPr>
            <a:spLocks noGrp="1"/>
          </p:cNvSpPr>
          <p:nvPr>
            <p:ph type="sldNum" sz="quarter" idx="12"/>
          </p:nvPr>
        </p:nvSpPr>
        <p:spPr>
          <a:xfrm>
            <a:off x="810461" y="6356350"/>
            <a:ext cx="1723136" cy="365760"/>
          </a:xfrm>
        </p:spPr>
        <p:txBody>
          <a:bodyPr/>
          <a:lstStyle/>
          <a:p>
            <a:fld id="{E8F92A37-2A0B-8E4C-9ABC-FE271A1E1749}" type="slidenum">
              <a:rPr lang="en-US" smtClean="0">
                <a:latin typeface="Calibri" panose="020F0502020204030204" pitchFamily="34" charset="0"/>
                <a:cs typeface="Calibri" panose="020F0502020204030204" pitchFamily="34" charset="0"/>
              </a:rPr>
              <a:t>21</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±0.5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12" name="Oval 11">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13" name="Oval 12">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14" name="Oval 13">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16" name="Oval 15">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17" name="TextBox 16">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22" name="Group 21"/>
          <p:cNvGrpSpPr/>
          <p:nvPr/>
        </p:nvGrpSpPr>
        <p:grpSpPr>
          <a:xfrm>
            <a:off x="432853" y="1157195"/>
            <a:ext cx="4465770" cy="5036027"/>
            <a:chOff x="7014628" y="1042895"/>
            <a:chExt cx="4465770" cy="5036027"/>
          </a:xfrm>
        </p:grpSpPr>
        <p:pic>
          <p:nvPicPr>
            <p:cNvPr id="23" name="Picture 22">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4" name="Picture 23">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25" name="Group 24">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55"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26" name="Group 25">
              <a:extLst>
                <a:ext uri="{FF2B5EF4-FFF2-40B4-BE49-F238E27FC236}">
                  <a16:creationId xmlns:a16="http://schemas.microsoft.com/office/drawing/2014/main" id="{1759B4A4-1A64-4C80-8BD5-A8F47635EFCB}"/>
                </a:ext>
              </a:extLst>
            </p:cNvPr>
            <p:cNvGrpSpPr/>
            <p:nvPr/>
          </p:nvGrpSpPr>
          <p:grpSpPr>
            <a:xfrm>
              <a:off x="7014628" y="2898685"/>
              <a:ext cx="4465770" cy="1374411"/>
              <a:chOff x="6943990" y="2768561"/>
              <a:chExt cx="4465770" cy="1374411"/>
            </a:xfrm>
          </p:grpSpPr>
          <p:grpSp>
            <p:nvGrpSpPr>
              <p:cNvPr id="43" name="Group 42">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45" name="Group 44">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47" name="Picture 46">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48" name="Picture 47">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49" name="Group 48">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50" name="Straight Arrow Connector 49">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4" name="TextBox 43">
                <a:extLst>
                  <a:ext uri="{FF2B5EF4-FFF2-40B4-BE49-F238E27FC236}">
                    <a16:creationId xmlns:a16="http://schemas.microsoft.com/office/drawing/2014/main" id="{C57B5C68-3864-4471-A3C2-44A0EB13FB81}"/>
                  </a:ext>
                </a:extLst>
              </p:cNvPr>
              <p:cNvSpPr txBox="1"/>
              <p:nvPr/>
            </p:nvSpPr>
            <p:spPr>
              <a:xfrm>
                <a:off x="6980106" y="2831871"/>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27" name="Group 26">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30" name="Group 29">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32" name="Group 31">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5" name="Picture 34">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37" name="Group 36">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38" name="Straight Arrow Connector 37">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33"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31" name="TextBox 30">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28"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2" name="TextBox 1">
            <a:extLst>
              <a:ext uri="{FF2B5EF4-FFF2-40B4-BE49-F238E27FC236}">
                <a16:creationId xmlns:a16="http://schemas.microsoft.com/office/drawing/2014/main" id="{A2E1F499-814E-4D4F-9C97-4088BF888EB7}"/>
              </a:ext>
            </a:extLst>
          </p:cNvPr>
          <p:cNvSpPr txBox="1"/>
          <p:nvPr/>
        </p:nvSpPr>
        <p:spPr>
          <a:xfrm>
            <a:off x="5605533" y="1684903"/>
            <a:ext cx="5744329" cy="2369880"/>
          </a:xfrm>
          <a:prstGeom prst="rect">
            <a:avLst/>
          </a:prstGeom>
          <a:noFill/>
        </p:spPr>
        <p:txBody>
          <a:bodyPr wrap="none" rtlCol="0">
            <a:spAutoFit/>
          </a:bodyPr>
          <a:lstStyle/>
          <a:p>
            <a:pPr marL="571500" indent="-571500">
              <a:buFont typeface="Arial" panose="020B0604020202020204" pitchFamily="34" charset="0"/>
              <a:buChar char="•"/>
            </a:pPr>
            <a:r>
              <a:rPr lang="en-US" sz="2800" dirty="0">
                <a:latin typeface="Calibri" panose="020F0502020204030204" pitchFamily="34" charset="0"/>
                <a:cs typeface="Calibri" panose="020F0502020204030204" pitchFamily="34" charset="0"/>
              </a:rPr>
              <a:t>Case Studies</a:t>
            </a:r>
          </a:p>
          <a:p>
            <a:pPr marL="1028700" lvl="1" indent="-571500">
              <a:buFont typeface="Arial" panose="020B0604020202020204" pitchFamily="34" charset="0"/>
              <a:buChar char="•"/>
            </a:pPr>
            <a:r>
              <a:rPr lang="en-US" sz="2400" dirty="0">
                <a:solidFill>
                  <a:srgbClr val="0070C0"/>
                </a:solidFill>
                <a:latin typeface="Calibri" panose="020F0502020204030204" pitchFamily="34" charset="0"/>
                <a:cs typeface="Calibri" panose="020F0502020204030204" pitchFamily="34" charset="0"/>
              </a:rPr>
              <a:t>Flying Paster</a:t>
            </a:r>
          </a:p>
          <a:p>
            <a:pPr marL="1028700" lvl="1" indent="-571500">
              <a:buFont typeface="Arial" panose="020B0604020202020204" pitchFamily="34" charset="0"/>
              <a:buChar char="•"/>
            </a:pPr>
            <a:r>
              <a:rPr lang="en-US" sz="2400" dirty="0">
                <a:solidFill>
                  <a:srgbClr val="0070C0"/>
                </a:solidFill>
                <a:latin typeface="Calibri" panose="020F0502020204030204" pitchFamily="34" charset="0"/>
                <a:cs typeface="Calibri" panose="020F0502020204030204" pitchFamily="34" charset="0"/>
              </a:rPr>
              <a:t>Autonomous Intersection Algorithm</a:t>
            </a:r>
          </a:p>
          <a:p>
            <a:pPr marL="1028700" lvl="1" indent="-571500">
              <a:buFont typeface="Arial" panose="020B0604020202020204" pitchFamily="34" charset="0"/>
              <a:buChar char="•"/>
            </a:pPr>
            <a:r>
              <a:rPr lang="en-US" sz="2400" dirty="0">
                <a:solidFill>
                  <a:srgbClr val="0070C0"/>
                </a:solidFill>
                <a:latin typeface="Calibri" panose="020F0502020204030204" pitchFamily="34" charset="0"/>
                <a:cs typeface="Calibri" panose="020F0502020204030204" pitchFamily="34" charset="0"/>
              </a:rPr>
              <a:t>Responsibility Sensitive Safety (RSS) </a:t>
            </a:r>
          </a:p>
          <a:p>
            <a:pPr marL="1028700" lvl="1" indent="-571500">
              <a:buFont typeface="Arial" panose="020B0604020202020204" pitchFamily="34" charset="0"/>
              <a:buChar char="•"/>
            </a:pPr>
            <a:r>
              <a:rPr lang="en-US" sz="2400" dirty="0">
                <a:solidFill>
                  <a:srgbClr val="0070C0"/>
                </a:solidFill>
                <a:latin typeface="Calibri" panose="020F0502020204030204" pitchFamily="34" charset="0"/>
                <a:cs typeface="Calibri" panose="020F0502020204030204" pitchFamily="34" charset="0"/>
              </a:rPr>
              <a:t>Synchronized cameras</a:t>
            </a:r>
          </a:p>
          <a:p>
            <a:pPr marL="1028700" lvl="1" indent="-571500">
              <a:buFont typeface="Arial" panose="020B0604020202020204" pitchFamily="34" charset="0"/>
              <a:buChar char="•"/>
            </a:pPr>
            <a:r>
              <a:rPr lang="en-US" sz="2400" dirty="0">
                <a:solidFill>
                  <a:srgbClr val="0070C0"/>
                </a:solidFill>
                <a:latin typeface="Calibri" panose="020F0502020204030204" pitchFamily="34" charset="0"/>
                <a:cs typeface="Calibri" panose="020F0502020204030204" pitchFamily="34" charset="0"/>
              </a:rPr>
              <a:t>Synchrophasor</a:t>
            </a:r>
          </a:p>
        </p:txBody>
      </p:sp>
    </p:spTree>
    <p:extLst>
      <p:ext uri="{BB962C8B-B14F-4D97-AF65-F5344CB8AC3E}">
        <p14:creationId xmlns:p14="http://schemas.microsoft.com/office/powerpoint/2010/main" val="2419173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Constraints of Case Study - Flying Paster</a:t>
            </a:r>
          </a:p>
        </p:txBody>
      </p:sp>
      <p:sp>
        <p:nvSpPr>
          <p:cNvPr id="7" name="Content Placeholder 2"/>
          <p:cNvSpPr txBox="1">
            <a:spLocks/>
          </p:cNvSpPr>
          <p:nvPr/>
        </p:nvSpPr>
        <p:spPr>
          <a:xfrm>
            <a:off x="0" y="816610"/>
            <a:ext cx="7112000" cy="226065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a:latin typeface="Calibri" panose="020F0502020204030204" pitchFamily="34" charset="0"/>
                <a:cs typeface="Calibri" panose="020F0502020204030204" pitchFamily="34" charset="0"/>
              </a:rPr>
              <a:t>A flying </a:t>
            </a:r>
            <a:r>
              <a:rPr lang="en-US" sz="1800" dirty="0" err="1">
                <a:latin typeface="Calibri" panose="020F0502020204030204" pitchFamily="34" charset="0"/>
                <a:cs typeface="Calibri" panose="020F0502020204030204" pitchFamily="34" charset="0"/>
              </a:rPr>
              <a:t>paster</a:t>
            </a:r>
            <a:r>
              <a:rPr lang="en-US" sz="1800" dirty="0">
                <a:latin typeface="Calibri" panose="020F0502020204030204" pitchFamily="34" charset="0"/>
                <a:cs typeface="Calibri" panose="020F0502020204030204" pitchFamily="34" charset="0"/>
              </a:rPr>
              <a:t> is part of a printing press, a distributed system enabling continuity of operation through the automatic </a:t>
            </a:r>
            <a:r>
              <a:rPr lang="en-US" sz="1600" dirty="0">
                <a:latin typeface="Calibri" panose="020F0502020204030204" pitchFamily="34" charset="0"/>
                <a:cs typeface="Calibri" panose="020F0502020204030204" pitchFamily="34" charset="0"/>
              </a:rPr>
              <a:t>exchange</a:t>
            </a:r>
            <a:r>
              <a:rPr lang="en-US" sz="1800" dirty="0">
                <a:latin typeface="Calibri" panose="020F0502020204030204" pitchFamily="34" charset="0"/>
                <a:cs typeface="Calibri" panose="020F0502020204030204" pitchFamily="34" charset="0"/>
              </a:rPr>
              <a:t> of an expiring paper roll with a new roll.</a:t>
            </a:r>
          </a:p>
          <a:p>
            <a:pPr marL="457200" indent="-457200">
              <a:buFont typeface="+mj-lt"/>
              <a:buAutoNum type="arabicPeriod"/>
            </a:pPr>
            <a:r>
              <a:rPr lang="en-US" sz="1400" i="1" dirty="0">
                <a:latin typeface="Calibri" panose="020F0502020204030204" pitchFamily="34" charset="0"/>
                <a:cs typeface="Calibri" panose="020F0502020204030204" pitchFamily="34" charset="0"/>
              </a:rPr>
              <a:t>S</a:t>
            </a:r>
            <a:r>
              <a:rPr lang="en-US" sz="1400" dirty="0">
                <a:latin typeface="Calibri" panose="020F0502020204030204" pitchFamily="34" charset="0"/>
                <a:cs typeface="Calibri" panose="020F0502020204030204" pitchFamily="34" charset="0"/>
              </a:rPr>
              <a:t> starts to rotate and when its linear velocity is the same as A, it is ready to replace the old paper (event </a:t>
            </a:r>
            <a:r>
              <a:rPr lang="en-US" sz="1400" i="1" dirty="0">
                <a:latin typeface="Calibri" panose="020F0502020204030204" pitchFamily="34" charset="0"/>
                <a:cs typeface="Calibri" panose="020F0502020204030204" pitchFamily="34" charset="0"/>
              </a:rPr>
              <a:t>Match</a:t>
            </a:r>
            <a:r>
              <a:rPr lang="en-US" sz="1400" dirty="0">
                <a:latin typeface="Calibri" panose="020F0502020204030204" pitchFamily="34" charset="0"/>
                <a:cs typeface="Calibri" panose="020F0502020204030204" pitchFamily="34" charset="0"/>
              </a:rPr>
              <a:t>).</a:t>
            </a:r>
            <a:endParaRPr lang="fa-IR" sz="1400" dirty="0">
              <a:latin typeface="Calibri" panose="020F0502020204030204" pitchFamily="34" charset="0"/>
              <a:cs typeface="Calibri" panose="020F0502020204030204" pitchFamily="34" charset="0"/>
            </a:endParaRPr>
          </a:p>
          <a:p>
            <a:pPr marL="457200" indent="-457200">
              <a:buFont typeface="+mj-lt"/>
              <a:buAutoNum type="arabicPeriod"/>
            </a:pPr>
            <a:r>
              <a:rPr lang="en-US" sz="1400" dirty="0">
                <a:latin typeface="Calibri" panose="020F0502020204030204" pitchFamily="34" charset="0"/>
                <a:cs typeface="Calibri" panose="020F0502020204030204" pitchFamily="34" charset="0"/>
              </a:rPr>
              <a:t>Idler wheel, E, pushes the new paper to contact to the old paper at double sided tape (event </a:t>
            </a:r>
            <a:r>
              <a:rPr lang="en-US" sz="1400" i="1" dirty="0">
                <a:latin typeface="Calibri" panose="020F0502020204030204" pitchFamily="34" charset="0"/>
                <a:cs typeface="Calibri" panose="020F0502020204030204" pitchFamily="34" charset="0"/>
              </a:rPr>
              <a:t>contact</a:t>
            </a:r>
            <a:r>
              <a:rPr lang="en-US" sz="1400" dirty="0">
                <a:latin typeface="Calibri" panose="020F0502020204030204" pitchFamily="34" charset="0"/>
                <a:cs typeface="Calibri" panose="020F0502020204030204" pitchFamily="34" charset="0"/>
              </a:rPr>
              <a:t>).</a:t>
            </a:r>
          </a:p>
          <a:p>
            <a:pPr marL="457200" indent="-457200">
              <a:buFont typeface="+mj-lt"/>
              <a:buAutoNum type="arabicPeriod"/>
            </a:pPr>
            <a:r>
              <a:rPr lang="en-US" sz="1400" dirty="0">
                <a:latin typeface="Calibri" panose="020F0502020204030204" pitchFamily="34" charset="0"/>
                <a:cs typeface="Calibri" panose="020F0502020204030204" pitchFamily="34" charset="0"/>
              </a:rPr>
              <a:t>Cutter D, cuts the old paper (event </a:t>
            </a:r>
            <a:r>
              <a:rPr lang="en-US" sz="1400" i="1" dirty="0">
                <a:latin typeface="Calibri" panose="020F0502020204030204" pitchFamily="34" charset="0"/>
                <a:cs typeface="Calibri" panose="020F0502020204030204" pitchFamily="34" charset="0"/>
              </a:rPr>
              <a:t>Cut</a:t>
            </a:r>
            <a:r>
              <a:rPr lang="en-US" sz="1400" dirty="0">
                <a:latin typeface="Calibri" panose="020F0502020204030204" pitchFamily="34" charset="0"/>
                <a:cs typeface="Calibri" panose="020F0502020204030204" pitchFamily="34" charset="0"/>
              </a:rPr>
              <a:t>).</a:t>
            </a:r>
          </a:p>
        </p:txBody>
      </p:sp>
      <p:sp>
        <p:nvSpPr>
          <p:cNvPr id="4" name="Slide Number Placeholder 3">
            <a:extLst>
              <a:ext uri="{FF2B5EF4-FFF2-40B4-BE49-F238E27FC236}">
                <a16:creationId xmlns:a16="http://schemas.microsoft.com/office/drawing/2014/main" id="{2FE0993A-A8E6-4EBC-8E81-EB5C07731A71}"/>
              </a:ext>
            </a:extLst>
          </p:cNvPr>
          <p:cNvSpPr>
            <a:spLocks noGrp="1"/>
          </p:cNvSpPr>
          <p:nvPr>
            <p:ph type="sldNum" sz="quarter" idx="12"/>
          </p:nvPr>
        </p:nvSpPr>
        <p:spPr/>
        <p:txBody>
          <a:bodyPr/>
          <a:lstStyle/>
          <a:p>
            <a:fld id="{E8F92A37-2A0B-8E4C-9ABC-FE271A1E1749}" type="slidenum">
              <a:rPr lang="en-US" smtClean="0"/>
              <a:t>22</a:t>
            </a:fld>
            <a:endParaRPr lang="en-US"/>
          </a:p>
        </p:txBody>
      </p:sp>
      <p:pic>
        <p:nvPicPr>
          <p:cNvPr id="16" name="FlyingPaster9">
            <a:hlinkClick r:id="" action="ppaction://media"/>
            <a:extLst>
              <a:ext uri="{FF2B5EF4-FFF2-40B4-BE49-F238E27FC236}">
                <a16:creationId xmlns:a16="http://schemas.microsoft.com/office/drawing/2014/main" id="{44852650-41FE-4D8A-AEFA-7FCE0FF6C928}"/>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5"/>
          <a:stretch>
            <a:fillRect/>
          </a:stretch>
        </p:blipFill>
        <p:spPr>
          <a:xfrm>
            <a:off x="7933531" y="870025"/>
            <a:ext cx="8516937" cy="4791075"/>
          </a:xfrm>
        </p:spPr>
      </p:pic>
      <p:grpSp>
        <p:nvGrpSpPr>
          <p:cNvPr id="10" name="Group 9">
            <a:extLst>
              <a:ext uri="{FF2B5EF4-FFF2-40B4-BE49-F238E27FC236}">
                <a16:creationId xmlns:a16="http://schemas.microsoft.com/office/drawing/2014/main" id="{B3AD517E-656E-4D89-A6F1-2ED656F8F2E7}"/>
              </a:ext>
            </a:extLst>
          </p:cNvPr>
          <p:cNvGrpSpPr/>
          <p:nvPr/>
        </p:nvGrpSpPr>
        <p:grpSpPr>
          <a:xfrm>
            <a:off x="1126327" y="3228762"/>
            <a:ext cx="5904899" cy="2904717"/>
            <a:chOff x="-209550" y="3829248"/>
            <a:chExt cx="5716477" cy="3164810"/>
          </a:xfrm>
        </p:grpSpPr>
        <p:pic>
          <p:nvPicPr>
            <p:cNvPr id="12" name="Picture 11">
              <a:extLst>
                <a:ext uri="{FF2B5EF4-FFF2-40B4-BE49-F238E27FC236}">
                  <a16:creationId xmlns:a16="http://schemas.microsoft.com/office/drawing/2014/main" id="{8B20F49D-66A5-426D-84B1-8E94CAF347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550" y="3829248"/>
              <a:ext cx="5486399" cy="3164810"/>
            </a:xfrm>
            <a:prstGeom prst="rect">
              <a:avLst/>
            </a:prstGeom>
          </p:spPr>
        </p:pic>
        <p:sp>
          <p:nvSpPr>
            <p:cNvPr id="13" name="TextBox 12">
              <a:extLst>
                <a:ext uri="{FF2B5EF4-FFF2-40B4-BE49-F238E27FC236}">
                  <a16:creationId xmlns:a16="http://schemas.microsoft.com/office/drawing/2014/main" id="{48743DE2-D04E-4FA6-B4C3-9B6F0776588F}"/>
                </a:ext>
              </a:extLst>
            </p:cNvPr>
            <p:cNvSpPr txBox="1"/>
            <p:nvPr/>
          </p:nvSpPr>
          <p:spPr>
            <a:xfrm>
              <a:off x="977059" y="5339183"/>
              <a:ext cx="1166447" cy="637137"/>
            </a:xfrm>
            <a:prstGeom prst="rect">
              <a:avLst/>
            </a:prstGeom>
            <a:noFill/>
          </p:spPr>
          <p:txBody>
            <a:bodyPr wrap="square" rtlCol="0">
              <a:spAutoFit/>
            </a:bodyPr>
            <a:lstStyle/>
            <a:p>
              <a:r>
                <a:rPr lang="en-US" sz="1600" b="1" dirty="0">
                  <a:solidFill>
                    <a:schemeClr val="bg1"/>
                  </a:solidFill>
                  <a:latin typeface="Calibri" panose="020F0502020204030204" pitchFamily="34" charset="0"/>
                  <a:cs typeface="Calibri" panose="020F0502020204030204" pitchFamily="34" charset="0"/>
                </a:rPr>
                <a:t>Spare Roll</a:t>
              </a:r>
            </a:p>
            <a:p>
              <a:pPr algn="ctr"/>
              <a:r>
                <a:rPr lang="en-US" sz="1600" b="1" dirty="0">
                  <a:solidFill>
                    <a:schemeClr val="bg1"/>
                  </a:solidFill>
                  <a:latin typeface="Calibri" panose="020F0502020204030204" pitchFamily="34" charset="0"/>
                  <a:cs typeface="Calibri" panose="020F0502020204030204" pitchFamily="34" charset="0"/>
                </a:rPr>
                <a:t>S</a:t>
              </a:r>
            </a:p>
          </p:txBody>
        </p:sp>
        <p:sp>
          <p:nvSpPr>
            <p:cNvPr id="14" name="TextBox 13">
              <a:extLst>
                <a:ext uri="{FF2B5EF4-FFF2-40B4-BE49-F238E27FC236}">
                  <a16:creationId xmlns:a16="http://schemas.microsoft.com/office/drawing/2014/main" id="{7462E9BD-8124-4B79-B91C-FB5374342145}"/>
                </a:ext>
              </a:extLst>
            </p:cNvPr>
            <p:cNvSpPr txBox="1"/>
            <p:nvPr/>
          </p:nvSpPr>
          <p:spPr>
            <a:xfrm>
              <a:off x="3580130" y="5092950"/>
              <a:ext cx="1111200" cy="637137"/>
            </a:xfrm>
            <a:prstGeom prst="rect">
              <a:avLst/>
            </a:prstGeom>
            <a:noFill/>
          </p:spPr>
          <p:txBody>
            <a:bodyPr wrap="square" rtlCol="0">
              <a:spAutoFit/>
            </a:bodyPr>
            <a:lstStyle/>
            <a:p>
              <a:r>
                <a:rPr lang="en-US" sz="1600" b="1" dirty="0">
                  <a:solidFill>
                    <a:schemeClr val="bg1"/>
                  </a:solidFill>
                  <a:latin typeface="Calibri" panose="020F0502020204030204" pitchFamily="34" charset="0"/>
                  <a:cs typeface="Calibri" panose="020F0502020204030204" pitchFamily="34" charset="0"/>
                </a:rPr>
                <a:t>Active Roll</a:t>
              </a:r>
            </a:p>
            <a:p>
              <a:pPr algn="ctr"/>
              <a:r>
                <a:rPr lang="en-US" sz="1600" b="1" dirty="0">
                  <a:solidFill>
                    <a:schemeClr val="bg1"/>
                  </a:solidFill>
                  <a:latin typeface="Calibri" panose="020F0502020204030204" pitchFamily="34" charset="0"/>
                  <a:cs typeface="Calibri" panose="020F0502020204030204" pitchFamily="34" charset="0"/>
                </a:rPr>
                <a:t>A</a:t>
              </a:r>
            </a:p>
          </p:txBody>
        </p:sp>
        <p:sp>
          <p:nvSpPr>
            <p:cNvPr id="15" name="TextBox 14">
              <a:extLst>
                <a:ext uri="{FF2B5EF4-FFF2-40B4-BE49-F238E27FC236}">
                  <a16:creationId xmlns:a16="http://schemas.microsoft.com/office/drawing/2014/main" id="{C07AA761-D1BD-4900-88A4-2D415ED02F8E}"/>
                </a:ext>
              </a:extLst>
            </p:cNvPr>
            <p:cNvSpPr txBox="1"/>
            <p:nvPr/>
          </p:nvSpPr>
          <p:spPr>
            <a:xfrm>
              <a:off x="2168024" y="5423776"/>
              <a:ext cx="952798" cy="637137"/>
            </a:xfrm>
            <a:prstGeom prst="rect">
              <a:avLst/>
            </a:prstGeom>
            <a:noFill/>
          </p:spPr>
          <p:txBody>
            <a:bodyPr wrap="square" rtlCol="0">
              <a:spAutoFit/>
            </a:bodyPr>
            <a:lstStyle/>
            <a:p>
              <a:r>
                <a:rPr lang="en-US" sz="1600" b="1" dirty="0">
                  <a:solidFill>
                    <a:schemeClr val="bg1"/>
                  </a:solidFill>
                  <a:latin typeface="Calibri" panose="020F0502020204030204" pitchFamily="34" charset="0"/>
                  <a:cs typeface="Calibri" panose="020F0502020204030204" pitchFamily="34" charset="0"/>
                </a:rPr>
                <a:t>Sensor2</a:t>
              </a:r>
            </a:p>
            <a:p>
              <a:pPr algn="ctr"/>
              <a:r>
                <a:rPr lang="en-US" sz="1600" b="1" dirty="0">
                  <a:solidFill>
                    <a:schemeClr val="bg1"/>
                  </a:solidFill>
                  <a:latin typeface="Calibri" panose="020F0502020204030204" pitchFamily="34" charset="0"/>
                  <a:cs typeface="Calibri" panose="020F0502020204030204" pitchFamily="34" charset="0"/>
                </a:rPr>
                <a:t>F</a:t>
              </a:r>
            </a:p>
          </p:txBody>
        </p:sp>
        <p:sp>
          <p:nvSpPr>
            <p:cNvPr id="17" name="TextBox 16">
              <a:extLst>
                <a:ext uri="{FF2B5EF4-FFF2-40B4-BE49-F238E27FC236}">
                  <a16:creationId xmlns:a16="http://schemas.microsoft.com/office/drawing/2014/main" id="{E00921CB-76A9-403C-AB2D-E0329D9E9026}"/>
                </a:ext>
              </a:extLst>
            </p:cNvPr>
            <p:cNvSpPr txBox="1"/>
            <p:nvPr/>
          </p:nvSpPr>
          <p:spPr>
            <a:xfrm>
              <a:off x="4491628" y="5828554"/>
              <a:ext cx="1015299" cy="637137"/>
            </a:xfrm>
            <a:prstGeom prst="rect">
              <a:avLst/>
            </a:prstGeom>
            <a:noFill/>
          </p:spPr>
          <p:txBody>
            <a:bodyPr wrap="square" rtlCol="0">
              <a:spAutoFit/>
            </a:bodyPr>
            <a:lstStyle/>
            <a:p>
              <a:r>
                <a:rPr lang="en-US" sz="1600" b="1" dirty="0">
                  <a:solidFill>
                    <a:schemeClr val="bg1"/>
                  </a:solidFill>
                  <a:latin typeface="Calibri" panose="020F0502020204030204" pitchFamily="34" charset="0"/>
                  <a:cs typeface="Calibri" panose="020F0502020204030204" pitchFamily="34" charset="0"/>
                </a:rPr>
                <a:t>Sensor1</a:t>
              </a:r>
            </a:p>
            <a:p>
              <a:pPr algn="ctr"/>
              <a:r>
                <a:rPr lang="en-US" sz="1600" b="1" dirty="0">
                  <a:solidFill>
                    <a:schemeClr val="bg1"/>
                  </a:solidFill>
                  <a:latin typeface="Calibri" panose="020F0502020204030204" pitchFamily="34" charset="0"/>
                  <a:cs typeface="Calibri" panose="020F0502020204030204" pitchFamily="34" charset="0"/>
                </a:rPr>
                <a:t>H</a:t>
              </a:r>
            </a:p>
          </p:txBody>
        </p:sp>
      </p:grpSp>
    </p:spTree>
    <p:extLst>
      <p:ext uri="{BB962C8B-B14F-4D97-AF65-F5344CB8AC3E}">
        <p14:creationId xmlns:p14="http://schemas.microsoft.com/office/powerpoint/2010/main" val="402745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6691"/>
          </a:xfrm>
        </p:spPr>
        <p:txBody>
          <a:bodyPr/>
          <a:lstStyle/>
          <a:p>
            <a:r>
              <a:rPr lang="en-US" sz="3100" dirty="0"/>
              <a:t>Expressing Timing Constraints of Flaying Paster with Tolerance in TTL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99571" y="1036293"/>
                <a:ext cx="7707251" cy="5431809"/>
              </a:xfrm>
            </p:spPr>
            <p:txBody>
              <a:bodyPr>
                <a:normAutofit/>
              </a:bodyPr>
              <a:lstStyle/>
              <a:p>
                <a:pPr marL="457200" indent="-457200">
                  <a:buFont typeface="+mj-lt"/>
                  <a:buAutoNum type="arabicPeriod"/>
                </a:pPr>
                <a:r>
                  <a:rPr lang="en-US" sz="2000" dirty="0">
                    <a:latin typeface="Calibri" panose="020F0502020204030204" pitchFamily="34" charset="0"/>
                    <a:cs typeface="Calibri" panose="020F0502020204030204" pitchFamily="34" charset="0"/>
                  </a:rPr>
                  <a:t>When the paper on roll 𝐴 is less than a given threshold, </a:t>
                </a:r>
                <a14:m>
                  <m:oMath xmlns:m="http://schemas.openxmlformats.org/officeDocument/2006/math">
                    <m:r>
                      <a:rPr lang="en-US" sz="2000" b="0" i="1" smtClean="0">
                        <a:latin typeface="Cambria Math" panose="02040503050406030204" pitchFamily="18" charset="0"/>
                      </a:rPr>
                      <m:t>𝐴𝑂𝑃</m:t>
                    </m:r>
                  </m:oMath>
                </a14:m>
                <a:r>
                  <a:rPr lang="en-US" sz="2000" i="1" dirty="0">
                    <a:latin typeface="Calibri" panose="020F0502020204030204" pitchFamily="34" charset="0"/>
                    <a:cs typeface="Calibri" panose="020F0502020204030204" pitchFamily="34" charset="0"/>
                  </a:rPr>
                  <a:t> is occurred and the linear velocity of S should become the same as A.</a:t>
                </a:r>
              </a:p>
              <a:p>
                <a:pPr lvl="1"/>
                <a14:m>
                  <m:oMath xmlns:m="http://schemas.openxmlformats.org/officeDocument/2006/math">
                    <m:r>
                      <a:rPr lang="en-US" sz="1600" i="1">
                        <a:latin typeface="Cambria Math" panose="02040503050406030204" pitchFamily="18" charset="0"/>
                      </a:rPr>
                      <m:t>ℱ</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𝛾</m:t>
                            </m:r>
                          </m:sub>
                        </m:sSub>
                        <m:r>
                          <a:rPr lang="en-US" sz="1600" i="1">
                            <a:latin typeface="Cambria Math" panose="02040503050406030204" pitchFamily="18" charset="0"/>
                          </a:rPr>
                          <m: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005</m:t>
                        </m:r>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𝐴</m:t>
                                </m:r>
                              </m:sub>
                            </m:sSub>
                          </m:num>
                          <m:den>
                            <m:r>
                              <a:rPr lang="en-US" sz="1600" i="1">
                                <a:latin typeface="Cambria Math" panose="02040503050406030204" pitchFamily="18" charset="0"/>
                              </a:rPr>
                              <m:t>2</m:t>
                            </m:r>
                            <m:r>
                              <a:rPr lang="en-US" sz="1600" i="1">
                                <a:latin typeface="Cambria Math" panose="02040503050406030204" pitchFamily="18" charset="0"/>
                              </a:rPr>
                              <m:t>𝜋</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𝑆</m:t>
                                </m:r>
                              </m:sub>
                            </m:sSub>
                          </m:den>
                        </m:f>
                      </m:e>
                    </m:d>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𝐴</m:t>
                            </m:r>
                          </m:sub>
                        </m:sSub>
                      </m:num>
                      <m:den>
                        <m:r>
                          <a:rPr lang="en-US" sz="1600" i="1">
                            <a:latin typeface="Cambria Math" panose="02040503050406030204" pitchFamily="18" charset="0"/>
                          </a:rPr>
                          <m:t>2</m:t>
                        </m:r>
                        <m:r>
                          <a:rPr lang="en-US" sz="1600" i="1">
                            <a:latin typeface="Cambria Math" panose="02040503050406030204" pitchFamily="18" charset="0"/>
                          </a:rPr>
                          <m:t>𝜋</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𝐴</m:t>
                            </m:r>
                          </m:sub>
                        </m:sSub>
                      </m:den>
                    </m:f>
                  </m:oMath>
                </a14:m>
                <a:endParaRPr lang="en-US" sz="2000" i="1" dirty="0">
                  <a:latin typeface="Calibri" panose="020F0502020204030204" pitchFamily="34" charset="0"/>
                  <a:cs typeface="Calibri" panose="020F0502020204030204" pitchFamily="34" charset="0"/>
                </a:endParaRPr>
              </a:p>
              <a:p>
                <a:pPr marL="457200" indent="-457200">
                  <a:buFont typeface="+mj-lt"/>
                  <a:buAutoNum type="arabicPeriod"/>
                </a:pPr>
                <a:r>
                  <a:rPr lang="en-US" sz="2000" dirty="0">
                    <a:latin typeface="Calibri" panose="020F0502020204030204" pitchFamily="34" charset="0"/>
                    <a:cs typeface="Calibri" panose="020F0502020204030204" pitchFamily="34" charset="0"/>
                  </a:rPr>
                  <a:t>When the linear velocity of S is the same as A, it is ready to replace the old paper, event </a:t>
                </a:r>
                <a:r>
                  <a:rPr lang="en-US" sz="2000" i="1" dirty="0">
                    <a:latin typeface="Calibri" panose="020F0502020204030204" pitchFamily="34" charset="0"/>
                    <a:cs typeface="Calibri" panose="020F0502020204030204" pitchFamily="34" charset="0"/>
                  </a:rPr>
                  <a:t>Match is generated and the time between AOP and Match should not be more than 5s</a:t>
                </a:r>
                <a:r>
                  <a:rPr lang="en-US" sz="2000" dirty="0">
                    <a:latin typeface="Calibri" panose="020F0502020204030204" pitchFamily="34" charset="0"/>
                    <a:cs typeface="Calibri" panose="020F0502020204030204" pitchFamily="34" charset="0"/>
                  </a:rPr>
                  <a:t>.</a:t>
                </a:r>
              </a:p>
              <a:p>
                <a:pPr lvl="1"/>
                <a14:m>
                  <m:oMath xmlns:m="http://schemas.openxmlformats.org/officeDocument/2006/math">
                    <m:r>
                      <a:rPr lang="en-US" sz="1600" i="1">
                        <a:latin typeface="Cambria Math" panose="02040503050406030204" pitchFamily="18" charset="0"/>
                      </a:rPr>
                      <m:t>ℒ</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𝐴𝑂𝑃</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𝑀𝑎𝑡𝑐</m:t>
                            </m:r>
                            <m:r>
                              <a:rPr lang="en-US" sz="1600" i="1">
                                <a:latin typeface="Cambria Math" panose="02040503050406030204" pitchFamily="18" charset="0"/>
                              </a:rPr>
                              <m:t>h</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m:t>
                            </m:r>
                            <m:r>
                              <a:rPr lang="en-US" sz="1600" i="1">
                                <a:latin typeface="Cambria Math" panose="02040503050406030204" pitchFamily="18" charset="0"/>
                              </a:rPr>
                              <m:t>4</m:t>
                            </m:r>
                          </m:sup>
                        </m:sSup>
                        <m:r>
                          <a:rPr lang="en-US" sz="1600" i="1">
                            <a:latin typeface="Cambria Math" panose="02040503050406030204" pitchFamily="18" charset="0"/>
                          </a:rPr>
                          <m:t>𝑠</m:t>
                        </m:r>
                      </m:e>
                    </m:d>
                    <m:r>
                      <a:rPr lang="en-US" sz="1600" i="1">
                        <a:latin typeface="Cambria Math" panose="02040503050406030204" pitchFamily="18" charset="0"/>
                      </a:rPr>
                      <m:t>&lt;</m:t>
                    </m:r>
                    <m:r>
                      <a:rPr lang="en-US" sz="1600" i="1">
                        <a:latin typeface="Cambria Math" panose="02040503050406030204" pitchFamily="18" charset="0"/>
                      </a:rPr>
                      <m:t>5</m:t>
                    </m:r>
                    <m:r>
                      <a:rPr lang="en-US" sz="1600" i="1">
                        <a:latin typeface="Cambria Math" panose="02040503050406030204" pitchFamily="18" charset="0"/>
                      </a:rPr>
                      <m:t>𝑠</m:t>
                    </m:r>
                  </m:oMath>
                </a14:m>
                <a:endParaRPr lang="fa-IR" sz="2000" dirty="0">
                  <a:latin typeface="Calibri" panose="020F0502020204030204" pitchFamily="34" charset="0"/>
                  <a:cs typeface="Calibri" panose="020F0502020204030204" pitchFamily="34" charset="0"/>
                </a:endParaRPr>
              </a:p>
              <a:p>
                <a:pPr marL="457200" indent="-457200">
                  <a:buFont typeface="+mj-lt"/>
                  <a:buAutoNum type="arabicPeriod"/>
                </a:pPr>
                <a:r>
                  <a:rPr lang="en-US" sz="2000" dirty="0">
                    <a:latin typeface="Calibri" panose="020F0502020204030204" pitchFamily="34" charset="0"/>
                    <a:cs typeface="Calibri" panose="020F0502020204030204" pitchFamily="34" charset="0"/>
                  </a:rPr>
                  <a:t>Idler wheel, E, pushes the new paper to contact the new paper to the old at double sided tape (event </a:t>
                </a:r>
                <a:r>
                  <a:rPr lang="en-US" sz="2000" i="1" dirty="0">
                    <a:latin typeface="Calibri" panose="020F0502020204030204" pitchFamily="34" charset="0"/>
                    <a:cs typeface="Calibri" panose="020F0502020204030204" pitchFamily="34" charset="0"/>
                  </a:rPr>
                  <a:t>contact</a:t>
                </a:r>
                <a:r>
                  <a:rPr lang="en-US" sz="2000" dirty="0">
                    <a:latin typeface="Calibri" panose="020F0502020204030204" pitchFamily="34" charset="0"/>
                    <a:cs typeface="Calibri" panose="020F0502020204030204" pitchFamily="34" charset="0"/>
                  </a:rPr>
                  <a:t>) and it should be at least 2 rotations plus 225 degrees after TDC.</a:t>
                </a:r>
              </a:p>
              <a:p>
                <a:pPr lvl="1"/>
                <a14:m>
                  <m:oMath xmlns:m="http://schemas.openxmlformats.org/officeDocument/2006/math">
                    <m:r>
                      <a:rPr lang="en-US" sz="1600" i="1">
                        <a:latin typeface="Cambria Math" panose="02040503050406030204" pitchFamily="18" charset="0"/>
                      </a:rPr>
                      <m:t>ℒ</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𝑇𝐷𝐶</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𝐶𝑜𝑛𝑡𝑎𝑐𝑡</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m:t>
                            </m:r>
                            <m:r>
                              <a:rPr lang="en-US" sz="1600" i="1">
                                <a:latin typeface="Cambria Math" panose="02040503050406030204" pitchFamily="18" charset="0"/>
                              </a:rPr>
                              <m:t>4</m:t>
                            </m:r>
                          </m:sup>
                        </m:sSup>
                      </m:e>
                    </m:d>
                    <m:r>
                      <a:rPr lang="en-US" sz="1600" i="1">
                        <a:latin typeface="Cambria Math" panose="02040503050406030204" pitchFamily="18" charset="0"/>
                      </a:rPr>
                      <m:t>&gt;</m:t>
                    </m:r>
                    <m:f>
                      <m:fPr>
                        <m:ctrlPr>
                          <a:rPr lang="en-US" sz="1600" i="1">
                            <a:latin typeface="Cambria Math" panose="02040503050406030204" pitchFamily="18" charset="0"/>
                          </a:rPr>
                        </m:ctrlPr>
                      </m:fPr>
                      <m:num>
                        <m:r>
                          <a:rPr lang="en-US" sz="1600" i="1">
                            <a:latin typeface="Cambria Math" panose="02040503050406030204" pitchFamily="18" charset="0"/>
                          </a:rPr>
                          <m:t>4</m:t>
                        </m:r>
                        <m:r>
                          <a:rPr lang="en-US" sz="1600" i="1">
                            <a:latin typeface="Cambria Math" panose="02040503050406030204" pitchFamily="18" charset="0"/>
                          </a:rPr>
                          <m:t>𝜋</m:t>
                        </m:r>
                      </m:num>
                      <m:den>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𝑆</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225</m:t>
                        </m:r>
                        <m:r>
                          <a:rPr lang="en-US" sz="1600" i="1">
                            <a:latin typeface="Cambria Math" panose="02040503050406030204" pitchFamily="18" charset="0"/>
                          </a:rPr>
                          <m:t>𝜋</m:t>
                        </m:r>
                      </m:num>
                      <m:den>
                        <m:sSub>
                          <m:sSubPr>
                            <m:ctrlPr>
                              <a:rPr lang="en-US" sz="1600" i="1">
                                <a:latin typeface="Cambria Math" panose="02040503050406030204" pitchFamily="18" charset="0"/>
                              </a:rPr>
                            </m:ctrlPr>
                          </m:sSubPr>
                          <m:e>
                            <m:r>
                              <a:rPr lang="en-US" sz="1600" i="1">
                                <a:latin typeface="Cambria Math" panose="02040503050406030204" pitchFamily="18" charset="0"/>
                              </a:rPr>
                              <m:t>180</m:t>
                            </m:r>
                            <m:r>
                              <a:rPr lang="en-US" sz="1600" i="1">
                                <a:latin typeface="Cambria Math" panose="02040503050406030204" pitchFamily="18" charset="0"/>
                              </a:rPr>
                              <m:t>𝜔</m:t>
                            </m:r>
                          </m:e>
                          <m:sub>
                            <m:r>
                              <a:rPr lang="en-US" sz="1600" i="1">
                                <a:latin typeface="Cambria Math" panose="02040503050406030204" pitchFamily="18" charset="0"/>
                              </a:rPr>
                              <m:t>𝑆</m:t>
                            </m:r>
                          </m:sub>
                        </m:sSub>
                      </m:den>
                    </m:f>
                  </m:oMath>
                </a14:m>
                <a:endParaRPr lang="en-US" sz="2000" dirty="0">
                  <a:latin typeface="Calibri" panose="020F0502020204030204" pitchFamily="34" charset="0"/>
                  <a:cs typeface="Calibri" panose="020F0502020204030204" pitchFamily="34" charset="0"/>
                </a:endParaRPr>
              </a:p>
              <a:p>
                <a:pPr marL="457200" indent="-457200">
                  <a:buFont typeface="+mj-lt"/>
                  <a:buAutoNum type="arabicPeriod"/>
                </a:pPr>
                <a:r>
                  <a:rPr lang="en-US" sz="2000" dirty="0">
                    <a:latin typeface="Calibri" panose="020F0502020204030204" pitchFamily="34" charset="0"/>
                    <a:cs typeface="Calibri" panose="020F0502020204030204" pitchFamily="34" charset="0"/>
                  </a:rPr>
                  <a:t>Cutter D, cuts the old paper after 270 degrees from TDC (event </a:t>
                </a:r>
                <a:r>
                  <a:rPr lang="en-US" sz="2000" i="1" dirty="0">
                    <a:latin typeface="Calibri" panose="020F0502020204030204" pitchFamily="34" charset="0"/>
                    <a:cs typeface="Calibri" panose="020F0502020204030204" pitchFamily="34" charset="0"/>
                  </a:rPr>
                  <a:t>Cut</a:t>
                </a:r>
                <a:r>
                  <a:rPr lang="en-US" sz="2000" dirty="0">
                    <a:latin typeface="Calibri" panose="020F0502020204030204" pitchFamily="34" charset="0"/>
                    <a:cs typeface="Calibri" panose="020F0502020204030204" pitchFamily="34" charset="0"/>
                  </a:rPr>
                  <a:t>). The time between contact and Cut should be less than 1.5 </a:t>
                </a:r>
                <a:r>
                  <a:rPr lang="en-US" sz="2000" dirty="0" err="1">
                    <a:latin typeface="Calibri" panose="020F0502020204030204" pitchFamily="34" charset="0"/>
                    <a:cs typeface="Calibri" panose="020F0502020204030204" pitchFamily="34" charset="0"/>
                  </a:rPr>
                  <a:t>ms</a:t>
                </a:r>
                <a:endParaRPr lang="en-US" sz="2000" dirty="0">
                  <a:latin typeface="Calibri" panose="020F0502020204030204" pitchFamily="34" charset="0"/>
                  <a:cs typeface="Calibri" panose="020F0502020204030204" pitchFamily="34" charset="0"/>
                </a:endParaRPr>
              </a:p>
              <a:p>
                <a:pPr lvl="1"/>
                <a14:m>
                  <m:oMath xmlns:m="http://schemas.openxmlformats.org/officeDocument/2006/math">
                    <m:r>
                      <a:rPr lang="en-US" sz="1600" i="1">
                        <a:latin typeface="Cambria Math" panose="02040503050406030204" pitchFamily="18" charset="0"/>
                      </a:rPr>
                      <m:t>ℒ</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𝐶𝑜𝑛𝑡𝑎𝑐𝑡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𝐶𝑢𝑡</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m:t>
                            </m:r>
                            <m:r>
                              <a:rPr lang="en-US" sz="1600" i="1">
                                <a:latin typeface="Cambria Math" panose="02040503050406030204" pitchFamily="18" charset="0"/>
                              </a:rPr>
                              <m:t>4</m:t>
                            </m:r>
                          </m:sup>
                        </m:sSup>
                      </m:e>
                    </m:d>
                    <m:r>
                      <a:rPr lang="en-US" sz="1600" i="1">
                        <a:latin typeface="Cambria Math" panose="02040503050406030204" pitchFamily="18" charset="0"/>
                      </a:rPr>
                      <m:t>&lt;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0015</m:t>
                    </m:r>
                    <m:r>
                      <a:rPr lang="en-US" sz="1600" i="1">
                        <a:latin typeface="Cambria Math" panose="02040503050406030204" pitchFamily="18" charset="0"/>
                      </a:rPr>
                      <m:t>𝑠</m:t>
                    </m:r>
                  </m:oMath>
                </a14:m>
                <a:endParaRPr lang="en-US" b="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99571" y="1036293"/>
                <a:ext cx="7707251" cy="5431809"/>
              </a:xfrm>
              <a:blipFill>
                <a:blip r:embed="rId3"/>
                <a:stretch>
                  <a:fillRect l="-396" t="-898" r="-1266"/>
                </a:stretch>
              </a:blipFill>
            </p:spPr>
            <p:txBody>
              <a:bodyPr/>
              <a:lstStyle/>
              <a:p>
                <a:r>
                  <a:rPr lang="en-US">
                    <a:noFill/>
                  </a:rPr>
                  <a:t> </a:t>
                </a:r>
              </a:p>
            </p:txBody>
          </p:sp>
        </mc:Fallback>
      </mc:AlternateContent>
      <p:pic>
        <p:nvPicPr>
          <p:cNvPr id="12" name="Picture 11"/>
          <p:cNvPicPr>
            <a:picLocks noChangeAspect="1"/>
          </p:cNvPicPr>
          <p:nvPr/>
        </p:nvPicPr>
        <p:blipFill rotWithShape="1">
          <a:blip r:embed="rId4"/>
          <a:srcRect b="46258"/>
          <a:stretch/>
        </p:blipFill>
        <p:spPr>
          <a:xfrm>
            <a:off x="7906822" y="2017195"/>
            <a:ext cx="4118428" cy="2521554"/>
          </a:xfrm>
          <a:prstGeom prst="rect">
            <a:avLst/>
          </a:prstGeom>
        </p:spPr>
      </p:pic>
      <p:sp>
        <p:nvSpPr>
          <p:cNvPr id="4" name="Slide Number Placeholder 3">
            <a:extLst>
              <a:ext uri="{FF2B5EF4-FFF2-40B4-BE49-F238E27FC236}">
                <a16:creationId xmlns:a16="http://schemas.microsoft.com/office/drawing/2014/main" id="{B89B4FD9-3A65-49D4-841C-7EA6A2FB256D}"/>
              </a:ext>
            </a:extLst>
          </p:cNvPr>
          <p:cNvSpPr>
            <a:spLocks noGrp="1"/>
          </p:cNvSpPr>
          <p:nvPr>
            <p:ph type="sldNum" sz="quarter" idx="12"/>
          </p:nvPr>
        </p:nvSpPr>
        <p:spPr/>
        <p:txBody>
          <a:bodyPr/>
          <a:lstStyle/>
          <a:p>
            <a:fld id="{E8F92A37-2A0B-8E4C-9ABC-FE271A1E1749}" type="slidenum">
              <a:rPr lang="en-US" smtClean="0"/>
              <a:t>23</a:t>
            </a:fld>
            <a:endParaRPr lang="en-US"/>
          </a:p>
        </p:txBody>
      </p:sp>
    </p:spTree>
    <p:extLst>
      <p:ext uri="{BB962C8B-B14F-4D97-AF65-F5344CB8AC3E}">
        <p14:creationId xmlns:p14="http://schemas.microsoft.com/office/powerpoint/2010/main" val="433984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Check for Flying Paster</a:t>
            </a:r>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157506" y="1032691"/>
                <a:ext cx="8131088" cy="4792617"/>
              </a:xfrm>
            </p:spPr>
            <p:txBody>
              <a:bodyPr>
                <a:normAutofit lnSpcReduction="10000"/>
              </a:bodyPr>
              <a:lstStyle/>
              <a:p>
                <a:r>
                  <a:rPr lang="en-US" sz="2000" dirty="0">
                    <a:latin typeface="Calibri" panose="020F0502020204030204" pitchFamily="34" charset="0"/>
                    <a:cs typeface="Calibri" panose="020F0502020204030204" pitchFamily="34" charset="0"/>
                  </a:rPr>
                  <a:t>Consistency Checking of Temporal Specifications.</a:t>
                </a:r>
              </a:p>
              <a:p>
                <a:pPr lvl="1"/>
                <a:r>
                  <a:rPr lang="en-US" sz="1800" dirty="0">
                    <a:latin typeface="Calibri" panose="020F0502020204030204" pitchFamily="34" charset="0"/>
                    <a:cs typeface="Calibri" panose="020F0502020204030204" pitchFamily="34" charset="0"/>
                  </a:rPr>
                  <a:t>One important task is to determine if all the specifications are consistent.</a:t>
                </a:r>
              </a:p>
              <a:p>
                <a:pPr lvl="1"/>
                <a:r>
                  <a:rPr lang="en-US" sz="1800" dirty="0">
                    <a:latin typeface="Calibri" panose="020F0502020204030204" pitchFamily="34" charset="0"/>
                    <a:cs typeface="Calibri" panose="020F0502020204030204" pitchFamily="34" charset="0"/>
                  </a:rPr>
                  <a:t>By putting related timing constraints as hypothesizes and using Introduction and Elimination rules the inconsistencies can be discovered.</a:t>
                </a:r>
              </a:p>
              <a:p>
                <a:pPr lvl="1"/>
                <a:r>
                  <a:rPr lang="en-US" sz="1800" dirty="0">
                    <a:latin typeface="Calibri" panose="020F0502020204030204" pitchFamily="34" charset="0"/>
                    <a:cs typeface="Calibri" panose="020F0502020204030204" pitchFamily="34" charset="0"/>
                  </a:rPr>
                  <a:t>Example:</a:t>
                </a:r>
              </a:p>
              <a:p>
                <a:pPr lvl="2"/>
                <a:r>
                  <a:rPr lang="en-US" sz="1800" dirty="0">
                    <a:latin typeface="Calibri" panose="020F0502020204030204" pitchFamily="34" charset="0"/>
                    <a:cs typeface="Calibri" panose="020F0502020204030204" pitchFamily="34" charset="0"/>
                  </a:rPr>
                  <a:t>One of timing constraints was </a:t>
                </a:r>
                <a14:m>
                  <m:oMath xmlns:m="http://schemas.openxmlformats.org/officeDocument/2006/math">
                    <m:r>
                      <a:rPr lang="en-US" sz="1600" i="1">
                        <a:latin typeface="Cambria Math" panose="02040503050406030204" pitchFamily="18" charset="0"/>
                      </a:rPr>
                      <m:t>ℒ</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𝐶𝑜𝑛𝑡𝑎𝑐𝑡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𝐶𝑢𝑡</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m:t>
                            </m:r>
                            <m:r>
                              <a:rPr lang="en-US" sz="1600" i="1">
                                <a:latin typeface="Cambria Math" panose="02040503050406030204" pitchFamily="18" charset="0"/>
                              </a:rPr>
                              <m:t>4</m:t>
                            </m:r>
                          </m:sup>
                        </m:sSup>
                        <m:r>
                          <a:rPr lang="en-US" sz="1600" b="0" i="1" smtClean="0">
                            <a:latin typeface="Cambria Math" panose="02040503050406030204" pitchFamily="18" charset="0"/>
                          </a:rPr>
                          <m:t>𝑠</m:t>
                        </m:r>
                      </m:e>
                    </m:d>
                    <m:r>
                      <a:rPr lang="en-US" sz="1600" i="1">
                        <a:latin typeface="Cambria Math" panose="02040503050406030204" pitchFamily="18" charset="0"/>
                      </a:rPr>
                      <m:t>&lt;</m:t>
                    </m:r>
                    <m:r>
                      <a:rPr lang="en-US" sz="1600" i="1">
                        <a:latin typeface="Cambria Math" panose="02040503050406030204" pitchFamily="18" charset="0"/>
                      </a:rPr>
                      <m:t>0</m:t>
                    </m:r>
                    <m:r>
                      <a:rPr lang="en-US" sz="1600" i="1">
                        <a:latin typeface="Cambria Math" panose="02040503050406030204" pitchFamily="18" charset="0"/>
                      </a:rPr>
                      <m:t>.</m:t>
                    </m:r>
                    <m:r>
                      <a:rPr lang="en-US" sz="1600" i="1">
                        <a:latin typeface="Cambria Math" panose="02040503050406030204" pitchFamily="18" charset="0"/>
                      </a:rPr>
                      <m:t>0015</m:t>
                    </m:r>
                    <m:r>
                      <a:rPr lang="en-US" sz="1600" i="1">
                        <a:latin typeface="Cambria Math" panose="02040503050406030204" pitchFamily="18" charset="0"/>
                      </a:rPr>
                      <m:t>𝑠</m:t>
                    </m:r>
                  </m:oMath>
                </a14:m>
                <a:r>
                  <a:rPr lang="en-US" sz="1800" dirty="0">
                    <a:latin typeface="Calibri" panose="020F0502020204030204" pitchFamily="34" charset="0"/>
                    <a:cs typeface="Calibri" panose="020F0502020204030204" pitchFamily="34" charset="0"/>
                  </a:rPr>
                  <a:t>.</a:t>
                </a:r>
              </a:p>
              <a:p>
                <a:pPr lvl="2"/>
                <a:r>
                  <a:rPr lang="en-US" sz="1800" dirty="0">
                    <a:latin typeface="Calibri" panose="020F0502020204030204" pitchFamily="34" charset="0"/>
                    <a:cs typeface="Calibri" panose="020F0502020204030204" pitchFamily="34" charset="0"/>
                  </a:rPr>
                  <a:t>We changed it to </a:t>
                </a:r>
                <a14:m>
                  <m:oMath xmlns:m="http://schemas.openxmlformats.org/officeDocument/2006/math">
                    <m:r>
                      <a:rPr lang="en-US" sz="1800" i="1">
                        <a:latin typeface="Cambria Math" panose="02040503050406030204" pitchFamily="18" charset="0"/>
                      </a:rPr>
                      <m:t>ℒ</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i="1">
                                <a:latin typeface="Cambria Math" panose="02040503050406030204" pitchFamily="18" charset="0"/>
                              </a:rPr>
                              <m:t>𝐶𝑜𝑛𝑡𝑎𝑐𝑡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i="1">
                                <a:latin typeface="Cambria Math" panose="02040503050406030204" pitchFamily="18" charset="0"/>
                              </a:rPr>
                              <m:t>𝐶𝑢𝑡</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m:t>
                            </m:r>
                            <m:r>
                              <a:rPr lang="en-US" sz="1800" i="1">
                                <a:latin typeface="Cambria Math" panose="02040503050406030204" pitchFamily="18" charset="0"/>
                              </a:rPr>
                              <m:t>4</m:t>
                            </m:r>
                          </m:sup>
                        </m:sSup>
                        <m:r>
                          <a:rPr lang="en-US" sz="1800" i="1">
                            <a:latin typeface="Cambria Math" panose="02040503050406030204" pitchFamily="18" charset="0"/>
                          </a:rPr>
                          <m:t>𝑠</m:t>
                        </m:r>
                      </m:e>
                    </m:d>
                    <m:r>
                      <a:rPr lang="en-US" sz="1800" i="1">
                        <a:latin typeface="Cambria Math" panose="02040503050406030204" pitchFamily="18" charset="0"/>
                      </a:rPr>
                      <m:t>&lt;</m:t>
                    </m:r>
                    <m:r>
                      <a:rPr lang="en-US" sz="1800" i="1">
                        <a:latin typeface="Cambria Math" panose="02040503050406030204" pitchFamily="18" charset="0"/>
                      </a:rPr>
                      <m:t>0</m:t>
                    </m:r>
                    <m:r>
                      <a:rPr lang="en-US" sz="1800" i="1">
                        <a:latin typeface="Cambria Math" panose="02040503050406030204" pitchFamily="18" charset="0"/>
                      </a:rPr>
                      <m:t>.</m:t>
                    </m:r>
                    <m:r>
                      <a:rPr lang="en-US" sz="1800" i="1">
                        <a:latin typeface="Cambria Math" panose="02040503050406030204" pitchFamily="18" charset="0"/>
                      </a:rPr>
                      <m:t>003</m:t>
                    </m:r>
                    <m:r>
                      <a:rPr lang="en-US" sz="1800" i="1">
                        <a:latin typeface="Cambria Math" panose="02040503050406030204" pitchFamily="18" charset="0"/>
                      </a:rPr>
                      <m:t>𝑠</m:t>
                    </m:r>
                  </m:oMath>
                </a14:m>
                <a:r>
                  <a:rPr lang="en-US" sz="1800" dirty="0">
                    <a:latin typeface="Calibri" panose="020F0502020204030204" pitchFamily="34" charset="0"/>
                    <a:cs typeface="Calibri" panose="020F0502020204030204" pitchFamily="34" charset="0"/>
                  </a:rPr>
                  <a:t> and it was consistent.</a:t>
                </a:r>
              </a:p>
              <a:p>
                <a:r>
                  <a:rPr lang="en-US" sz="2400" dirty="0">
                    <a:latin typeface="Calibri" panose="020F0502020204030204" pitchFamily="34" charset="0"/>
                    <a:cs typeface="Calibri" panose="020F0502020204030204" pitchFamily="34" charset="0"/>
                  </a:rPr>
                  <a:t>Simplifying the Monitoring Logic.</a:t>
                </a:r>
              </a:p>
              <a:p>
                <a:pPr lvl="1"/>
                <a:r>
                  <a:rPr lang="en-US" sz="1800" dirty="0">
                    <a:latin typeface="Calibri" panose="020F0502020204030204" pitchFamily="34" charset="0"/>
                    <a:cs typeface="Calibri" panose="020F0502020204030204" pitchFamily="34" charset="0"/>
                  </a:rPr>
                  <a:t>We can decrease the number of specifications and/or their complexity, the memory and power consumption of the monitoring logic implementation can be diminished.</a:t>
                </a:r>
              </a:p>
              <a:p>
                <a:pPr lvl="1"/>
                <a:r>
                  <a:rPr lang="en-US" sz="1800" dirty="0">
                    <a:latin typeface="Calibri" panose="020F0502020204030204" pitchFamily="34" charset="0"/>
                    <a:cs typeface="Calibri" panose="020F0502020204030204" pitchFamily="34" charset="0"/>
                  </a:rPr>
                  <a:t>In the flying </a:t>
                </a:r>
                <a:r>
                  <a:rPr lang="en-US" sz="1800" dirty="0" err="1">
                    <a:latin typeface="Calibri" panose="020F0502020204030204" pitchFamily="34" charset="0"/>
                    <a:cs typeface="Calibri" panose="020F0502020204030204" pitchFamily="34" charset="0"/>
                  </a:rPr>
                  <a:t>paster</a:t>
                </a:r>
                <a:r>
                  <a:rPr lang="en-US" sz="1800" dirty="0">
                    <a:latin typeface="Calibri" panose="020F0502020204030204" pitchFamily="34" charset="0"/>
                    <a:cs typeface="Calibri" panose="020F0502020204030204" pitchFamily="34" charset="0"/>
                  </a:rPr>
                  <a:t> case study, we had 6 related hypothesizes. By having a reasoning on those, a </a:t>
                </a:r>
                <a:r>
                  <a:rPr lang="en-US" sz="1800" i="1" dirty="0">
                    <a:latin typeface="Calibri" panose="020F0502020204030204" pitchFamily="34" charset="0"/>
                    <a:cs typeface="Calibri" panose="020F0502020204030204" pitchFamily="34" charset="0"/>
                  </a:rPr>
                  <a:t>Latency</a:t>
                </a:r>
                <a:r>
                  <a:rPr lang="en-US" sz="1800" dirty="0">
                    <a:latin typeface="Calibri" panose="020F0502020204030204" pitchFamily="34" charset="0"/>
                    <a:cs typeface="Calibri" panose="020F0502020204030204" pitchFamily="34" charset="0"/>
                  </a:rPr>
                  <a:t> constraint is deduced in line 13.</a:t>
                </a:r>
              </a:p>
              <a:p>
                <a:pPr lvl="2"/>
                <a:r>
                  <a:rPr lang="en-US" sz="1800" i="1" dirty="0">
                    <a:latin typeface="Calibri" panose="020F0502020204030204" pitchFamily="34" charset="0"/>
                    <a:cs typeface="Calibri" panose="020F0502020204030204" pitchFamily="34" charset="0"/>
                  </a:rPr>
                  <a:t>By monitoring lines 13 and lines 1 and 2 (are not used in the proof), we can reduce size of monitoring device by half in this example.</a:t>
                </a:r>
              </a:p>
              <a:p>
                <a:pPr lvl="1"/>
                <a:endParaRPr lang="en-US" dirty="0">
                  <a:latin typeface="Calibri" panose="020F0502020204030204" pitchFamily="34" charset="0"/>
                  <a:cs typeface="Calibri" panose="020F0502020204030204" pitchFamily="34" charset="0"/>
                </a:endParaRP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157506" y="1032691"/>
                <a:ext cx="8131088" cy="4792617"/>
              </a:xfrm>
              <a:blipFill>
                <a:blip r:embed="rId3"/>
                <a:stretch>
                  <a:fillRect l="-525" t="-1271"/>
                </a:stretch>
              </a:blipFill>
            </p:spPr>
            <p:txBody>
              <a:bodyPr/>
              <a:lstStyle/>
              <a:p>
                <a:r>
                  <a:rPr lang="en-US">
                    <a:noFill/>
                  </a:rPr>
                  <a:t> </a:t>
                </a:r>
              </a:p>
            </p:txBody>
          </p:sp>
        </mc:Fallback>
      </mc:AlternateContent>
      <p:grpSp>
        <p:nvGrpSpPr>
          <p:cNvPr id="12" name="Group 11"/>
          <p:cNvGrpSpPr/>
          <p:nvPr/>
        </p:nvGrpSpPr>
        <p:grpSpPr>
          <a:xfrm>
            <a:off x="10101609" y="2288160"/>
            <a:ext cx="46176" cy="287712"/>
            <a:chOff x="5346471" y="3263207"/>
            <a:chExt cx="46176" cy="287712"/>
          </a:xfrm>
          <a:solidFill>
            <a:schemeClr val="tx1">
              <a:lumMod val="65000"/>
              <a:lumOff val="35000"/>
            </a:schemeClr>
          </a:solidFill>
        </p:grpSpPr>
        <p:sp>
          <p:nvSpPr>
            <p:cNvPr id="9" name="Oval 8"/>
            <p:cNvSpPr/>
            <p:nvPr/>
          </p:nvSpPr>
          <p:spPr>
            <a:xfrm>
              <a:off x="5346471" y="3263207"/>
              <a:ext cx="46176" cy="47104"/>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46700" y="3378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346700" y="3505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897432" y="2267043"/>
            <a:ext cx="45781" cy="289305"/>
            <a:chOff x="5346700" y="3261614"/>
            <a:chExt cx="45719" cy="289305"/>
          </a:xfrm>
          <a:solidFill>
            <a:schemeClr val="tx1">
              <a:lumMod val="65000"/>
              <a:lumOff val="35000"/>
            </a:schemeClr>
          </a:solidFill>
        </p:grpSpPr>
        <p:sp>
          <p:nvSpPr>
            <p:cNvPr id="14" name="Oval 13"/>
            <p:cNvSpPr/>
            <p:nvPr/>
          </p:nvSpPr>
          <p:spPr>
            <a:xfrm>
              <a:off x="5346700" y="3261614"/>
              <a:ext cx="45719" cy="50291"/>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346700" y="3378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46700" y="3505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10681650" y="2206540"/>
            <a:ext cx="1510350" cy="369332"/>
          </a:xfrm>
          <a:prstGeom prst="rect">
            <a:avLst/>
          </a:prstGeom>
          <a:noFill/>
        </p:spPr>
        <p:txBody>
          <a:bodyPr wrap="none" rtlCol="0">
            <a:spAutoFit/>
          </a:bodyPr>
          <a:lstStyle/>
          <a:p>
            <a:r>
              <a:rPr lang="en-US" b="1">
                <a:solidFill>
                  <a:srgbClr val="C00000"/>
                </a:solidFill>
                <a:latin typeface="Candara" panose="020E0502030303020204" pitchFamily="34" charset="0"/>
              </a:rPr>
              <a:t>contradiction</a:t>
            </a:r>
          </a:p>
        </p:txBody>
      </p:sp>
      <p:sp>
        <p:nvSpPr>
          <p:cNvPr id="21" name="Rectangle 20"/>
          <p:cNvSpPr/>
          <p:nvPr/>
        </p:nvSpPr>
        <p:spPr>
          <a:xfrm>
            <a:off x="8701663" y="894736"/>
            <a:ext cx="3408158" cy="21527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701663" y="3096508"/>
            <a:ext cx="3408158" cy="28677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0073400" y="5156416"/>
            <a:ext cx="56814" cy="287019"/>
            <a:chOff x="5346700" y="3263900"/>
            <a:chExt cx="45719" cy="287019"/>
          </a:xfrm>
          <a:solidFill>
            <a:schemeClr val="tx1">
              <a:lumMod val="65000"/>
              <a:lumOff val="35000"/>
            </a:schemeClr>
          </a:solidFill>
        </p:grpSpPr>
        <p:sp>
          <p:nvSpPr>
            <p:cNvPr id="25" name="Oval 24"/>
            <p:cNvSpPr/>
            <p:nvPr/>
          </p:nvSpPr>
          <p:spPr>
            <a:xfrm>
              <a:off x="5346700" y="32639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6700" y="3378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346700" y="3505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8851651" y="5117228"/>
            <a:ext cx="45781" cy="287019"/>
            <a:chOff x="5346700" y="3263900"/>
            <a:chExt cx="45719" cy="287019"/>
          </a:xfrm>
          <a:solidFill>
            <a:schemeClr val="tx1">
              <a:lumMod val="65000"/>
              <a:lumOff val="35000"/>
            </a:schemeClr>
          </a:solidFill>
        </p:grpSpPr>
        <p:sp>
          <p:nvSpPr>
            <p:cNvPr id="29" name="Oval 28"/>
            <p:cNvSpPr/>
            <p:nvPr/>
          </p:nvSpPr>
          <p:spPr>
            <a:xfrm>
              <a:off x="5346700" y="32639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346700" y="3378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346700" y="3505200"/>
              <a:ext cx="45719" cy="457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A06ACBF0-DDE6-4A7F-BC7F-958299BE98A8}"/>
              </a:ext>
            </a:extLst>
          </p:cNvPr>
          <p:cNvSpPr>
            <a:spLocks noGrp="1"/>
          </p:cNvSpPr>
          <p:nvPr>
            <p:ph type="sldNum" sz="quarter" idx="12"/>
          </p:nvPr>
        </p:nvSpPr>
        <p:spPr/>
        <p:txBody>
          <a:bodyPr/>
          <a:lstStyle/>
          <a:p>
            <a:fld id="{E8F92A37-2A0B-8E4C-9ABC-FE271A1E1749}" type="slidenum">
              <a:rPr lang="en-US" smtClean="0"/>
              <a:t>24</a:t>
            </a:fld>
            <a:endParaRPr lang="en-US"/>
          </a:p>
        </p:txBody>
      </p:sp>
      <p:pic>
        <p:nvPicPr>
          <p:cNvPr id="8" name="Picture 7">
            <a:extLst>
              <a:ext uri="{FF2B5EF4-FFF2-40B4-BE49-F238E27FC236}">
                <a16:creationId xmlns:a16="http://schemas.microsoft.com/office/drawing/2014/main" id="{C06C15DA-C085-43F3-955A-352D37715AC0}"/>
              </a:ext>
            </a:extLst>
          </p:cNvPr>
          <p:cNvPicPr>
            <a:picLocks noChangeAspect="1"/>
          </p:cNvPicPr>
          <p:nvPr/>
        </p:nvPicPr>
        <p:blipFill>
          <a:blip r:embed="rId4"/>
          <a:stretch>
            <a:fillRect/>
          </a:stretch>
        </p:blipFill>
        <p:spPr>
          <a:xfrm>
            <a:off x="8851651" y="1008570"/>
            <a:ext cx="2295525" cy="1076325"/>
          </a:xfrm>
          <a:prstGeom prst="rect">
            <a:avLst/>
          </a:prstGeom>
        </p:spPr>
      </p:pic>
      <p:pic>
        <p:nvPicPr>
          <p:cNvPr id="32" name="Picture 31">
            <a:extLst>
              <a:ext uri="{FF2B5EF4-FFF2-40B4-BE49-F238E27FC236}">
                <a16:creationId xmlns:a16="http://schemas.microsoft.com/office/drawing/2014/main" id="{E618FA7A-5D64-4083-BDB2-712440B10818}"/>
              </a:ext>
            </a:extLst>
          </p:cNvPr>
          <p:cNvPicPr>
            <a:picLocks noChangeAspect="1"/>
          </p:cNvPicPr>
          <p:nvPr/>
        </p:nvPicPr>
        <p:blipFill>
          <a:blip r:embed="rId5"/>
          <a:stretch>
            <a:fillRect/>
          </a:stretch>
        </p:blipFill>
        <p:spPr>
          <a:xfrm>
            <a:off x="8851651" y="2684328"/>
            <a:ext cx="2266950" cy="247650"/>
          </a:xfrm>
          <a:prstGeom prst="rect">
            <a:avLst/>
          </a:prstGeom>
        </p:spPr>
      </p:pic>
      <p:pic>
        <p:nvPicPr>
          <p:cNvPr id="33" name="Picture 32">
            <a:extLst>
              <a:ext uri="{FF2B5EF4-FFF2-40B4-BE49-F238E27FC236}">
                <a16:creationId xmlns:a16="http://schemas.microsoft.com/office/drawing/2014/main" id="{CCCE686C-644F-4B27-9669-4F941ECD16FB}"/>
              </a:ext>
            </a:extLst>
          </p:cNvPr>
          <p:cNvPicPr>
            <a:picLocks noChangeAspect="1"/>
          </p:cNvPicPr>
          <p:nvPr/>
        </p:nvPicPr>
        <p:blipFill>
          <a:blip r:embed="rId6"/>
          <a:stretch>
            <a:fillRect/>
          </a:stretch>
        </p:blipFill>
        <p:spPr>
          <a:xfrm>
            <a:off x="8764566" y="3158991"/>
            <a:ext cx="2766437" cy="1844291"/>
          </a:xfrm>
          <a:prstGeom prst="rect">
            <a:avLst/>
          </a:prstGeom>
        </p:spPr>
      </p:pic>
      <p:pic>
        <p:nvPicPr>
          <p:cNvPr id="34" name="Picture 33">
            <a:extLst>
              <a:ext uri="{FF2B5EF4-FFF2-40B4-BE49-F238E27FC236}">
                <a16:creationId xmlns:a16="http://schemas.microsoft.com/office/drawing/2014/main" id="{88D13A44-FFD3-4CF1-A0F4-23FA29CC2DC2}"/>
              </a:ext>
            </a:extLst>
          </p:cNvPr>
          <p:cNvPicPr>
            <a:picLocks noChangeAspect="1"/>
          </p:cNvPicPr>
          <p:nvPr/>
        </p:nvPicPr>
        <p:blipFill>
          <a:blip r:embed="rId7"/>
          <a:stretch>
            <a:fillRect/>
          </a:stretch>
        </p:blipFill>
        <p:spPr>
          <a:xfrm>
            <a:off x="8860282" y="5505725"/>
            <a:ext cx="2692356" cy="343705"/>
          </a:xfrm>
          <a:prstGeom prst="rect">
            <a:avLst/>
          </a:prstGeom>
        </p:spPr>
      </p:pic>
    </p:spTree>
    <p:extLst>
      <p:ext uri="{BB962C8B-B14F-4D97-AF65-F5344CB8AC3E}">
        <p14:creationId xmlns:p14="http://schemas.microsoft.com/office/powerpoint/2010/main" val="3927275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00" dirty="0"/>
              <a:t>Experimental Results for Reasoning System – Flying Paster</a:t>
            </a:r>
          </a:p>
        </p:txBody>
      </p:sp>
      <p:sp>
        <p:nvSpPr>
          <p:cNvPr id="8" name="TextBox 7"/>
          <p:cNvSpPr txBox="1"/>
          <p:nvPr/>
        </p:nvSpPr>
        <p:spPr>
          <a:xfrm>
            <a:off x="7905670" y="3717045"/>
            <a:ext cx="4562475" cy="461665"/>
          </a:xfrm>
          <a:prstGeom prst="rect">
            <a:avLst/>
          </a:prstGeom>
          <a:noFill/>
        </p:spPr>
        <p:txBody>
          <a:bodyPr wrap="square" rtlCol="0">
            <a:spAutoFit/>
          </a:bodyPr>
          <a:lstStyle/>
          <a:p>
            <a:pPr algn="ctr"/>
            <a:r>
              <a:rPr lang="en-US" sz="1200">
                <a:latin typeface="Candara" panose="020E0502030303020204" pitchFamily="34" charset="0"/>
              </a:rPr>
              <a:t>The number of required lookup tables and flipflops for implementing monitoring tool on Zynq 7000.</a:t>
            </a:r>
          </a:p>
        </p:txBody>
      </p:sp>
      <p:sp>
        <p:nvSpPr>
          <p:cNvPr id="4" name="Slide Number Placeholder 3">
            <a:extLst>
              <a:ext uri="{FF2B5EF4-FFF2-40B4-BE49-F238E27FC236}">
                <a16:creationId xmlns:a16="http://schemas.microsoft.com/office/drawing/2014/main" id="{F06D3338-3624-41D3-BF88-B3F5C0DE4766}"/>
              </a:ext>
            </a:extLst>
          </p:cNvPr>
          <p:cNvSpPr>
            <a:spLocks noGrp="1"/>
          </p:cNvSpPr>
          <p:nvPr>
            <p:ph type="sldNum" sz="quarter" idx="12"/>
          </p:nvPr>
        </p:nvSpPr>
        <p:spPr/>
        <p:txBody>
          <a:bodyPr/>
          <a:lstStyle/>
          <a:p>
            <a:fld id="{E8F92A37-2A0B-8E4C-9ABC-FE271A1E1749}" type="slidenum">
              <a:rPr lang="en-US" smtClean="0"/>
              <a:t>25</a:t>
            </a:fld>
            <a:endParaRPr lang="en-US"/>
          </a:p>
        </p:txBody>
      </p:sp>
      <p:pic>
        <p:nvPicPr>
          <p:cNvPr id="9" name="Picture 8">
            <a:extLst>
              <a:ext uri="{FF2B5EF4-FFF2-40B4-BE49-F238E27FC236}">
                <a16:creationId xmlns:a16="http://schemas.microsoft.com/office/drawing/2014/main" id="{4ED78E81-3E7A-4B27-AE2D-862D5861F761}"/>
              </a:ext>
            </a:extLst>
          </p:cNvPr>
          <p:cNvPicPr>
            <a:picLocks noChangeAspect="1"/>
          </p:cNvPicPr>
          <p:nvPr/>
        </p:nvPicPr>
        <p:blipFill>
          <a:blip r:embed="rId3"/>
          <a:stretch>
            <a:fillRect/>
          </a:stretch>
        </p:blipFill>
        <p:spPr>
          <a:xfrm>
            <a:off x="7406597" y="935117"/>
            <a:ext cx="4785403" cy="2588375"/>
          </a:xfrm>
          <a:prstGeom prst="rect">
            <a:avLst/>
          </a:prstGeom>
        </p:spPr>
      </p:pic>
      <p:pic>
        <p:nvPicPr>
          <p:cNvPr id="3" name="Picture 2">
            <a:extLst>
              <a:ext uri="{FF2B5EF4-FFF2-40B4-BE49-F238E27FC236}">
                <a16:creationId xmlns:a16="http://schemas.microsoft.com/office/drawing/2014/main" id="{644CA536-77D6-48F3-BA5A-BD42E5A58E9F}"/>
              </a:ext>
            </a:extLst>
          </p:cNvPr>
          <p:cNvPicPr>
            <a:picLocks noChangeAspect="1"/>
          </p:cNvPicPr>
          <p:nvPr/>
        </p:nvPicPr>
        <p:blipFill rotWithShape="1">
          <a:blip r:embed="rId4"/>
          <a:srcRect r="42284"/>
          <a:stretch/>
        </p:blipFill>
        <p:spPr>
          <a:xfrm>
            <a:off x="8581616" y="4372263"/>
            <a:ext cx="2435363" cy="1664854"/>
          </a:xfrm>
          <a:prstGeom prst="rect">
            <a:avLst/>
          </a:prstGeom>
        </p:spPr>
      </p:pic>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911EC34D-4D25-4ADD-B24B-A6040EE2EEEB}"/>
                  </a:ext>
                </a:extLst>
              </p:cNvPr>
              <p:cNvSpPr txBox="1">
                <a:spLocks/>
              </p:cNvSpPr>
              <p:nvPr/>
            </p:nvSpPr>
            <p:spPr>
              <a:xfrm>
                <a:off x="0" y="975926"/>
                <a:ext cx="7886700" cy="5362463"/>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The reasoning on flying </a:t>
                </a:r>
                <a:r>
                  <a:rPr lang="en-US" dirty="0" err="1">
                    <a:latin typeface="Calibri" panose="020F0502020204030204" pitchFamily="34" charset="0"/>
                    <a:cs typeface="Calibri" panose="020F0502020204030204" pitchFamily="34" charset="0"/>
                  </a:rPr>
                  <a:t>paster</a:t>
                </a:r>
                <a:r>
                  <a:rPr lang="en-US" dirty="0">
                    <a:latin typeface="Calibri" panose="020F0502020204030204" pitchFamily="34" charset="0"/>
                    <a:cs typeface="Calibri" panose="020F0502020204030204" pitchFamily="34" charset="0"/>
                  </a:rPr>
                  <a:t> is done </a:t>
                </a:r>
                <a:r>
                  <a:rPr lang="en-US" dirty="0">
                    <a:solidFill>
                      <a:srgbClr val="019242"/>
                    </a:solidFill>
                    <a:latin typeface="Calibri" panose="020F0502020204030204" pitchFamily="34" charset="0"/>
                    <a:cs typeface="Calibri" panose="020F0502020204030204" pitchFamily="34" charset="0"/>
                  </a:rPr>
                  <a:t>with </a:t>
                </a:r>
                <a:r>
                  <a:rPr lang="en-US" dirty="0">
                    <a:latin typeface="Calibri" panose="020F0502020204030204" pitchFamily="34" charset="0"/>
                    <a:cs typeface="Calibri" panose="020F0502020204030204" pitchFamily="34" charset="0"/>
                  </a:rPr>
                  <a:t>and </a:t>
                </a:r>
                <a:r>
                  <a:rPr lang="en-US" dirty="0">
                    <a:solidFill>
                      <a:srgbClr val="C00000"/>
                    </a:solidFill>
                    <a:latin typeface="Calibri" panose="020F0502020204030204" pitchFamily="34" charset="0"/>
                    <a:cs typeface="Calibri" panose="020F0502020204030204" pitchFamily="34" charset="0"/>
                  </a:rPr>
                  <a:t>without</a:t>
                </a:r>
                <a:r>
                  <a:rPr lang="en-US" dirty="0">
                    <a:latin typeface="Calibri" panose="020F0502020204030204" pitchFamily="34" charset="0"/>
                    <a:cs typeface="Calibri" panose="020F0502020204030204" pitchFamily="34" charset="0"/>
                  </a:rPr>
                  <a:t> considering tolerance.</a:t>
                </a:r>
              </a:p>
              <a:p>
                <a:pPr lvl="1"/>
                <a:r>
                  <a:rPr lang="en-US" sz="2000" dirty="0">
                    <a:latin typeface="Calibri" panose="020F0502020204030204" pitchFamily="34" charset="0"/>
                    <a:cs typeface="Calibri" panose="020F0502020204030204" pitchFamily="34" charset="0"/>
                  </a:rPr>
                  <a:t>The timing constraint is </a:t>
                </a:r>
                <a14:m>
                  <m:oMath xmlns:m="http://schemas.openxmlformats.org/officeDocument/2006/math">
                    <m:r>
                      <a:rPr lang="en-US" sz="2000">
                        <a:latin typeface="Cambria Math" panose="02040503050406030204" pitchFamily="18" charset="0"/>
                      </a:rPr>
                      <m:t>3</m:t>
                    </m:r>
                    <m:r>
                      <m:rPr>
                        <m:sty m:val="p"/>
                      </m:rPr>
                      <a:rPr lang="en-US" sz="2000">
                        <a:latin typeface="Cambria Math" panose="02040503050406030204" pitchFamily="18" charset="0"/>
                      </a:rPr>
                      <m:t>ms</m:t>
                    </m:r>
                    <m:r>
                      <a:rPr lang="en-US" sz="2000">
                        <a:latin typeface="Cambria Math" panose="02040503050406030204" pitchFamily="18" charset="0"/>
                      </a:rPr>
                      <m:t>&lt;</m:t>
                    </m:r>
                    <m:r>
                      <a:rPr lang="en-US" sz="2000" i="1">
                        <a:latin typeface="Cambria Math" panose="02040503050406030204" pitchFamily="18" charset="0"/>
                      </a:rPr>
                      <m:t>ℒ</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𝐶𝑜𝑛𝑡𝑎𝑐𝑡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𝐶𝑢𝑡</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m:t>
                        </m:r>
                        <m:r>
                          <a:rPr lang="en-US" sz="2000" i="1">
                            <a:latin typeface="Cambria Math" panose="02040503050406030204" pitchFamily="18" charset="0"/>
                          </a:rPr>
                          <m:t>4</m:t>
                        </m:r>
                      </m:sup>
                    </m:sSup>
                    <m:r>
                      <a:rPr lang="en-US" sz="2000" i="1">
                        <a:latin typeface="Cambria Math" panose="02040503050406030204" pitchFamily="18" charset="0"/>
                      </a:rPr>
                      <m:t>𝑠</m:t>
                    </m:r>
                    <m:r>
                      <a:rPr lang="en-US" sz="2000" i="1">
                        <a:latin typeface="Cambria Math" panose="02040503050406030204" pitchFamily="18" charset="0"/>
                      </a:rPr>
                      <m:t>)</m:t>
                    </m:r>
                  </m:oMath>
                </a14:m>
                <a:r>
                  <a:rPr lang="en-US" sz="2000" dirty="0">
                    <a:latin typeface="Calibri" panose="020F0502020204030204" pitchFamily="34" charset="0"/>
                    <a:cs typeface="Calibri" panose="020F0502020204030204" pitchFamily="34" charset="0"/>
                  </a:rPr>
                  <a:t>.</a:t>
                </a:r>
              </a:p>
              <a:p>
                <a:pPr lvl="1"/>
                <a:r>
                  <a:rPr lang="en-US" sz="2000" dirty="0">
                    <a:latin typeface="Calibri" panose="020F0502020204030204" pitchFamily="34" charset="0"/>
                    <a:cs typeface="Calibri" panose="020F0502020204030204" pitchFamily="34" charset="0"/>
                  </a:rPr>
                  <a:t>The scenario has been run to find the minimum linear velocity to meet this constraint.</a:t>
                </a:r>
              </a:p>
              <a:p>
                <a:pPr lvl="1"/>
                <a:r>
                  <a:rPr lang="en-US" sz="2000" dirty="0">
                    <a:latin typeface="Calibri" panose="020F0502020204030204" pitchFamily="34" charset="0"/>
                    <a:cs typeface="Calibri" panose="020F0502020204030204" pitchFamily="34" charset="0"/>
                  </a:rPr>
                  <a:t>The calculated velocity without tolerance showed the minimum velocity is 11.78m/s while with considering tolerance it is 11.12m/s.</a:t>
                </a:r>
              </a:p>
              <a:p>
                <a:pPr lvl="1"/>
                <a:r>
                  <a:rPr lang="en-US" sz="2000" dirty="0">
                    <a:latin typeface="Calibri" panose="020F0502020204030204" pitchFamily="34" charset="0"/>
                    <a:cs typeface="Calibri" panose="020F0502020204030204" pitchFamily="34" charset="0"/>
                  </a:rPr>
                  <a:t>In the figure, “</a:t>
                </a:r>
                <a:r>
                  <a:rPr lang="en-US" sz="2000" i="1" dirty="0">
                    <a:latin typeface="Calibri" panose="020F0502020204030204" pitchFamily="34" charset="0"/>
                    <a:cs typeface="Calibri" panose="020F0502020204030204" pitchFamily="34" charset="0"/>
                  </a:rPr>
                  <a:t>w”</a:t>
                </a:r>
                <a:r>
                  <a:rPr lang="en-US" sz="2000" dirty="0">
                    <a:latin typeface="Calibri" panose="020F0502020204030204" pitchFamily="34" charset="0"/>
                    <a:cs typeface="Calibri" panose="020F0502020204030204" pitchFamily="34" charset="0"/>
                  </a:rPr>
                  <a:t> is the error with considering the measurement error and “</a:t>
                </a:r>
                <a:r>
                  <a:rPr lang="en-US" sz="2000" i="1" dirty="0">
                    <a:latin typeface="Calibri" panose="020F0502020204030204" pitchFamily="34" charset="0"/>
                    <a:cs typeface="Calibri" panose="020F0502020204030204" pitchFamily="34" charset="0"/>
                  </a:rPr>
                  <a:t>E”</a:t>
                </a:r>
                <a:r>
                  <a:rPr lang="en-US" sz="2000" dirty="0">
                    <a:latin typeface="Calibri" panose="020F0502020204030204" pitchFamily="34" charset="0"/>
                    <a:cs typeface="Calibri" panose="020F0502020204030204" pitchFamily="34" charset="0"/>
                  </a:rPr>
                  <a:t> is the error value without considering measurement error in the reasoning process.</a:t>
                </a:r>
              </a:p>
              <a:p>
                <a:r>
                  <a:rPr lang="en-US" dirty="0">
                    <a:latin typeface="Calibri" panose="020F0502020204030204" pitchFamily="34" charset="0"/>
                    <a:cs typeface="Calibri" panose="020F0502020204030204" pitchFamily="34" charset="0"/>
                  </a:rPr>
                  <a:t>The reasoning on flying </a:t>
                </a:r>
                <a:r>
                  <a:rPr lang="en-US" dirty="0" err="1">
                    <a:latin typeface="Calibri" panose="020F0502020204030204" pitchFamily="34" charset="0"/>
                    <a:cs typeface="Calibri" panose="020F0502020204030204" pitchFamily="34" charset="0"/>
                  </a:rPr>
                  <a:t>paster</a:t>
                </a:r>
                <a:r>
                  <a:rPr lang="en-US" dirty="0">
                    <a:latin typeface="Calibri" panose="020F0502020204030204" pitchFamily="34" charset="0"/>
                    <a:cs typeface="Calibri" panose="020F0502020204030204" pitchFamily="34" charset="0"/>
                  </a:rPr>
                  <a:t> and RIM is done to see the effect of simplifying timing constraints.</a:t>
                </a:r>
              </a:p>
              <a:p>
                <a:pPr lvl="1"/>
                <a:r>
                  <a:rPr lang="en-US" sz="2000" dirty="0">
                    <a:latin typeface="Calibri" panose="020F0502020204030204" pitchFamily="34" charset="0"/>
                    <a:cs typeface="Calibri" panose="020F0502020204030204" pitchFamily="34" charset="0"/>
                  </a:rPr>
                  <a:t>The table shows the required space on FPGA with or without simplification of timing constraints.</a:t>
                </a:r>
              </a:p>
              <a:p>
                <a:pPr lvl="1"/>
                <a:r>
                  <a:rPr lang="en-US" sz="2000" dirty="0">
                    <a:latin typeface="Calibri" panose="020F0502020204030204" pitchFamily="34" charset="0"/>
                    <a:cs typeface="Calibri" panose="020F0502020204030204" pitchFamily="34" charset="0"/>
                  </a:rPr>
                  <a:t>The reduction is around 40% to 50%.</a:t>
                </a:r>
                <a:endParaRPr lang="en-US" sz="320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mc:Choice>
        <mc:Fallback xmlns="">
          <p:sp>
            <p:nvSpPr>
              <p:cNvPr id="11" name="Content Placeholder 3">
                <a:extLst>
                  <a:ext uri="{FF2B5EF4-FFF2-40B4-BE49-F238E27FC236}">
                    <a16:creationId xmlns:a16="http://schemas.microsoft.com/office/drawing/2014/main" id="{911EC34D-4D25-4ADD-B24B-A6040EE2EEEB}"/>
                  </a:ext>
                </a:extLst>
              </p:cNvPr>
              <p:cNvSpPr txBox="1">
                <a:spLocks noRot="1" noChangeAspect="1" noMove="1" noResize="1" noEditPoints="1" noAdjustHandles="1" noChangeArrowheads="1" noChangeShapeType="1" noTextEdit="1"/>
              </p:cNvSpPr>
              <p:nvPr/>
            </p:nvSpPr>
            <p:spPr>
              <a:xfrm>
                <a:off x="0" y="975926"/>
                <a:ext cx="7886700" cy="5362463"/>
              </a:xfrm>
              <a:prstGeom prst="rect">
                <a:avLst/>
              </a:prstGeom>
              <a:blipFill>
                <a:blip r:embed="rId5"/>
                <a:stretch>
                  <a:fillRect l="-927" t="-1818"/>
                </a:stretch>
              </a:blipFill>
            </p:spPr>
            <p:txBody>
              <a:bodyPr/>
              <a:lstStyle/>
              <a:p>
                <a:r>
                  <a:rPr lang="en-US">
                    <a:noFill/>
                  </a:rPr>
                  <a:t> </a:t>
                </a:r>
              </a:p>
            </p:txBody>
          </p:sp>
        </mc:Fallback>
      </mc:AlternateContent>
    </p:spTree>
    <p:extLst>
      <p:ext uri="{BB962C8B-B14F-4D97-AF65-F5344CB8AC3E}">
        <p14:creationId xmlns:p14="http://schemas.microsoft.com/office/powerpoint/2010/main" val="1640490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9443-E470-4ABF-9A72-8BDE43597944}"/>
              </a:ext>
            </a:extLst>
          </p:cNvPr>
          <p:cNvSpPr>
            <a:spLocks noGrp="1"/>
          </p:cNvSpPr>
          <p:nvPr>
            <p:ph type="title"/>
          </p:nvPr>
        </p:nvSpPr>
        <p:spPr/>
        <p:txBody>
          <a:bodyPr/>
          <a:lstStyle/>
          <a:p>
            <a:r>
              <a:rPr lang="en-US" sz="4000" dirty="0"/>
              <a:t>The Right Monitoring System to Monitor Flying Paster</a:t>
            </a:r>
          </a:p>
        </p:txBody>
      </p:sp>
      <p:sp>
        <p:nvSpPr>
          <p:cNvPr id="3" name="Slide Number Placeholder 2">
            <a:extLst>
              <a:ext uri="{FF2B5EF4-FFF2-40B4-BE49-F238E27FC236}">
                <a16:creationId xmlns:a16="http://schemas.microsoft.com/office/drawing/2014/main" id="{9A21E8FF-00EF-41AF-AE70-0D0CD2A9031C}"/>
              </a:ext>
            </a:extLst>
          </p:cNvPr>
          <p:cNvSpPr>
            <a:spLocks noGrp="1"/>
          </p:cNvSpPr>
          <p:nvPr>
            <p:ph type="sldNum" sz="quarter" idx="12"/>
          </p:nvPr>
        </p:nvSpPr>
        <p:spPr/>
        <p:txBody>
          <a:bodyPr/>
          <a:lstStyle/>
          <a:p>
            <a:fld id="{E8F92A37-2A0B-8E4C-9ABC-FE271A1E1749}" type="slidenum">
              <a:rPr lang="en-US" smtClean="0"/>
              <a:t>26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7B2BA80-3DFA-4818-8A07-51FC73BFC722}"/>
                  </a:ext>
                </a:extLst>
              </p:cNvPr>
              <p:cNvSpPr>
                <a:spLocks noGrp="1"/>
              </p:cNvSpPr>
              <p:nvPr>
                <p:ph sz="quarter" idx="1"/>
              </p:nvPr>
            </p:nvSpPr>
            <p:spPr/>
            <p:txBody>
              <a:bodyPr/>
              <a:lstStyle/>
              <a:p>
                <a:r>
                  <a:rPr lang="en-US" dirty="0">
                    <a:latin typeface="Calibri" panose="020F0502020204030204" pitchFamily="34" charset="0"/>
                    <a:cs typeface="Calibri" panose="020F0502020204030204" pitchFamily="34" charset="0"/>
                  </a:rPr>
                  <a:t>We firstly used NI-</a:t>
                </a:r>
                <a:r>
                  <a:rPr lang="en-US" dirty="0" err="1">
                    <a:latin typeface="Calibri" panose="020F0502020204030204" pitchFamily="34" charset="0"/>
                    <a:cs typeface="Calibri" panose="020F0502020204030204" pitchFamily="34" charset="0"/>
                  </a:rPr>
                  <a:t>cRIO</a:t>
                </a:r>
                <a:r>
                  <a:rPr lang="en-US" dirty="0">
                    <a:latin typeface="Calibri" panose="020F0502020204030204" pitchFamily="34" charset="0"/>
                    <a:cs typeface="Calibri" panose="020F0502020204030204" pitchFamily="34" charset="0"/>
                  </a:rPr>
                  <a:t> 9067 as the chassis and NI-9381 as the DAQ card.</a:t>
                </a:r>
              </a:p>
              <a:p>
                <a:pPr lvl="1"/>
                <a:r>
                  <a:rPr lang="en-US" dirty="0">
                    <a:latin typeface="Calibri" panose="020F0502020204030204" pitchFamily="34" charset="0"/>
                    <a:cs typeface="Calibri" panose="020F0502020204030204" pitchFamily="34" charset="0"/>
                  </a:rPr>
                  <a:t>The minimum Tolerance in Flying </a:t>
                </a:r>
                <a:r>
                  <a:rPr lang="en-US" dirty="0" err="1">
                    <a:latin typeface="Calibri" panose="020F0502020204030204" pitchFamily="34" charset="0"/>
                    <a:cs typeface="Calibri" panose="020F0502020204030204" pitchFamily="34" charset="0"/>
                  </a:rPr>
                  <a:t>paster</a:t>
                </a:r>
                <a:r>
                  <a:rPr lang="en-US" dirty="0">
                    <a:latin typeface="Calibri" panose="020F0502020204030204" pitchFamily="34" charset="0"/>
                    <a:cs typeface="Calibri" panose="020F0502020204030204" pitchFamily="34" charset="0"/>
                  </a:rPr>
                  <a:t> is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Its measurement uncertainty is around </a:t>
                </a:r>
                <a14:m>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06</m:t>
                    </m:r>
                    <m:r>
                      <a:rPr lang="en-US" i="1">
                        <a:latin typeface="Cambria Math" panose="02040503050406030204" pitchFamily="18" charset="0"/>
                      </a:rPr>
                      <m:t>𝜇</m:t>
                    </m:r>
                    <m:r>
                      <a:rPr lang="en-US" i="1">
                        <a:latin typeface="Cambria Math" panose="02040503050406030204" pitchFamily="18" charset="0"/>
                      </a:rPr>
                      <m:t>𝑠</m:t>
                    </m:r>
                  </m:oMath>
                </a14:m>
                <a:r>
                  <a:rPr lang="en-US" dirty="0">
                    <a:latin typeface="Calibri" panose="020F0502020204030204" pitchFamily="34" charset="0"/>
                    <a:cs typeface="Calibri" panose="020F0502020204030204" pitchFamily="34" charset="0"/>
                  </a:rPr>
                  <a:t>.</a:t>
                </a:r>
              </a:p>
              <a:p>
                <a:pPr lvl="2"/>
                <a14:m>
                  <m:oMath xmlns:m="http://schemas.openxmlformats.org/officeDocument/2006/math">
                    <m:r>
                      <a:rPr lang="en-US" b="0" i="1" smtClean="0">
                        <a:latin typeface="Cambria Math" panose="02040503050406030204" pitchFamily="18" charset="0"/>
                        <a:cs typeface="Calibri" panose="020F0502020204030204" pitchFamily="34" charset="0"/>
                      </a:rPr>
                      <m:t>100</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oMath>
                </a14:m>
                <a:r>
                  <a:rPr lang="en-US" dirty="0">
                    <a:latin typeface="Calibri" panose="020F0502020204030204" pitchFamily="34" charset="0"/>
                    <a:cs typeface="Calibri" panose="020F0502020204030204" pitchFamily="34" charset="0"/>
                  </a:rPr>
                  <a:t> for sampling</a:t>
                </a:r>
              </a:p>
              <a:p>
                <a:pPr lvl="2"/>
                <a14:m>
                  <m:oMath xmlns:m="http://schemas.openxmlformats.org/officeDocument/2006/math">
                    <m:r>
                      <a:rPr lang="en-US" b="0" i="1" smtClean="0">
                        <a:latin typeface="Cambria Math" panose="02040503050406030204" pitchFamily="18" charset="0"/>
                        <a:cs typeface="Calibri" panose="020F0502020204030204" pitchFamily="34" charset="0"/>
                      </a:rPr>
                      <m:t>5</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oMath>
                </a14:m>
                <a:r>
                  <a:rPr lang="en-US" dirty="0">
                    <a:latin typeface="Calibri" panose="020F0502020204030204" pitchFamily="34" charset="0"/>
                    <a:cs typeface="Calibri" panose="020F0502020204030204" pitchFamily="34" charset="0"/>
                  </a:rPr>
                  <a:t> clock drift</a:t>
                </a:r>
              </a:p>
              <a:p>
                <a:pPr lvl="2"/>
                <a14:m>
                  <m:oMath xmlns:m="http://schemas.openxmlformats.org/officeDocument/2006/math">
                    <m:r>
                      <a:rPr lang="en-US" b="0" i="1" smtClean="0">
                        <a:latin typeface="Cambria Math" panose="02040503050406030204" pitchFamily="18" charset="0"/>
                        <a:cs typeface="Calibri" panose="020F0502020204030204" pitchFamily="34" charset="0"/>
                      </a:rPr>
                      <m:t>1</m:t>
                    </m:r>
                    <m:r>
                      <a:rPr lang="en-US" b="0" i="1" smtClean="0">
                        <a:latin typeface="Cambria Math" panose="02040503050406030204" pitchFamily="18" charset="0"/>
                        <a:cs typeface="Calibri" panose="020F0502020204030204" pitchFamily="34" charset="0"/>
                      </a:rPr>
                      <m:t>𝜇</m:t>
                    </m:r>
                    <m:r>
                      <a:rPr lang="en-US" b="0" i="1" smtClean="0">
                        <a:latin typeface="Cambria Math" panose="02040503050406030204" pitchFamily="18" charset="0"/>
                        <a:cs typeface="Calibri" panose="020F0502020204030204" pitchFamily="34" charset="0"/>
                      </a:rPr>
                      <m:t>𝑠</m:t>
                    </m:r>
                  </m:oMath>
                </a14:m>
                <a:r>
                  <a:rPr lang="en-US" dirty="0">
                    <a:latin typeface="Calibri" panose="020F0502020204030204" pitchFamily="34" charset="0"/>
                    <a:cs typeface="Calibri" panose="020F0502020204030204" pitchFamily="34" charset="0"/>
                  </a:rPr>
                  <a:t> clock synchronization</a:t>
                </a:r>
              </a:p>
              <a:p>
                <a:pPr lvl="1"/>
                <a:r>
                  <a:rPr lang="en-US" dirty="0">
                    <a:latin typeface="Calibri" panose="020F0502020204030204" pitchFamily="34" charset="0"/>
                    <a:cs typeface="Calibri" panose="020F0502020204030204" pitchFamily="34" charset="0"/>
                  </a:rPr>
                  <a:t>We replaced it with NI-9035 with module NI-9232 with uncertainty of </a:t>
                </a:r>
                <a14:m>
                  <m:oMath xmlns:m="http://schemas.openxmlformats.org/officeDocument/2006/math">
                    <m:r>
                      <a:rPr lang="en-US" b="0" i="1" smtClean="0">
                        <a:latin typeface="Cambria Math" panose="02040503050406030204" pitchFamily="18" charset="0"/>
                      </a:rPr>
                      <m:t>15</m:t>
                    </m:r>
                    <m:r>
                      <a:rPr lang="en-US" b="0" i="1" smtClean="0">
                        <a:latin typeface="Cambria Math" panose="02040503050406030204" pitchFamily="18" charset="0"/>
                      </a:rPr>
                      <m:t>.</m:t>
                    </m:r>
                    <m:r>
                      <a:rPr lang="en-US" b="0" i="1" smtClean="0">
                        <a:latin typeface="Cambria Math" panose="02040503050406030204" pitchFamily="18" charset="0"/>
                      </a:rPr>
                      <m:t>7</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latin typeface="Calibri" panose="020F0502020204030204" pitchFamily="34" charset="0"/>
                    <a:cs typeface="Calibri" panose="020F0502020204030204" pitchFamily="34" charset="0"/>
                  </a:rPr>
                  <a:t> that is good enough to monitor flying </a:t>
                </a:r>
                <a:r>
                  <a:rPr lang="en-US" dirty="0" err="1">
                    <a:latin typeface="Calibri" panose="020F0502020204030204" pitchFamily="34" charset="0"/>
                    <a:cs typeface="Calibri" panose="020F0502020204030204" pitchFamily="34" charset="0"/>
                  </a:rPr>
                  <a:t>paster</a:t>
                </a:r>
                <a:r>
                  <a:rPr lang="en-US" dirty="0">
                    <a:latin typeface="Calibri" panose="020F0502020204030204" pitchFamily="34" charset="0"/>
                    <a:cs typeface="Calibri" panose="020F0502020204030204" pitchFamily="34" charset="0"/>
                  </a:rPr>
                  <a:t>.</a:t>
                </a: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mc:Choice>
        <mc:Fallback xmlns="">
          <p:sp>
            <p:nvSpPr>
              <p:cNvPr id="4" name="Content Placeholder 3">
                <a:extLst>
                  <a:ext uri="{FF2B5EF4-FFF2-40B4-BE49-F238E27FC236}">
                    <a16:creationId xmlns:a16="http://schemas.microsoft.com/office/drawing/2014/main" id="{97B2BA80-3DFA-4818-8A07-51FC73BFC722}"/>
                  </a:ext>
                </a:extLst>
              </p:cNvPr>
              <p:cNvSpPr>
                <a:spLocks noGrp="1" noRot="1" noChangeAspect="1" noMove="1" noResize="1" noEditPoints="1" noAdjustHandles="1" noChangeArrowheads="1" noChangeShapeType="1" noTextEdit="1"/>
              </p:cNvSpPr>
              <p:nvPr>
                <p:ph sz="quarter" idx="1"/>
              </p:nvPr>
            </p:nvSpPr>
            <p:spPr>
              <a:blipFill>
                <a:blip r:embed="rId3"/>
                <a:stretch>
                  <a:fillRect l="-583" t="-11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3DD81AF-8424-474B-B5EA-A09D34893627}"/>
              </a:ext>
            </a:extLst>
          </p:cNvPr>
          <p:cNvPicPr>
            <a:picLocks noChangeAspect="1"/>
          </p:cNvPicPr>
          <p:nvPr/>
        </p:nvPicPr>
        <p:blipFill>
          <a:blip r:embed="rId4"/>
          <a:stretch>
            <a:fillRect/>
          </a:stretch>
        </p:blipFill>
        <p:spPr>
          <a:xfrm>
            <a:off x="8318284" y="4265802"/>
            <a:ext cx="2857959" cy="1403733"/>
          </a:xfrm>
          <a:prstGeom prst="rect">
            <a:avLst/>
          </a:prstGeom>
        </p:spPr>
      </p:pic>
      <p:pic>
        <p:nvPicPr>
          <p:cNvPr id="6" name="Picture 5">
            <a:extLst>
              <a:ext uri="{FF2B5EF4-FFF2-40B4-BE49-F238E27FC236}">
                <a16:creationId xmlns:a16="http://schemas.microsoft.com/office/drawing/2014/main" id="{5A55FC34-B0E9-490B-B1D1-79E1E072D8D4}"/>
              </a:ext>
            </a:extLst>
          </p:cNvPr>
          <p:cNvPicPr>
            <a:picLocks noChangeAspect="1"/>
          </p:cNvPicPr>
          <p:nvPr/>
        </p:nvPicPr>
        <p:blipFill>
          <a:blip r:embed="rId5"/>
          <a:stretch>
            <a:fillRect/>
          </a:stretch>
        </p:blipFill>
        <p:spPr>
          <a:xfrm>
            <a:off x="2244089" y="4576294"/>
            <a:ext cx="2972079" cy="1326917"/>
          </a:xfrm>
          <a:prstGeom prst="rect">
            <a:avLst/>
          </a:prstGeom>
        </p:spPr>
      </p:pic>
      <p:pic>
        <p:nvPicPr>
          <p:cNvPr id="7" name="Picture 6">
            <a:extLst>
              <a:ext uri="{FF2B5EF4-FFF2-40B4-BE49-F238E27FC236}">
                <a16:creationId xmlns:a16="http://schemas.microsoft.com/office/drawing/2014/main" id="{EC399EB6-E35A-402C-9C9A-D47628713F46}"/>
              </a:ext>
            </a:extLst>
          </p:cNvPr>
          <p:cNvPicPr>
            <a:picLocks noChangeAspect="1"/>
          </p:cNvPicPr>
          <p:nvPr/>
        </p:nvPicPr>
        <p:blipFill>
          <a:blip r:embed="rId6"/>
          <a:stretch>
            <a:fillRect/>
          </a:stretch>
        </p:blipFill>
        <p:spPr>
          <a:xfrm>
            <a:off x="1308598" y="4641465"/>
            <a:ext cx="912088" cy="1187835"/>
          </a:xfrm>
          <a:prstGeom prst="rect">
            <a:avLst/>
          </a:prstGeom>
        </p:spPr>
      </p:pic>
      <p:sp>
        <p:nvSpPr>
          <p:cNvPr id="8" name="TextBox 7">
            <a:extLst>
              <a:ext uri="{FF2B5EF4-FFF2-40B4-BE49-F238E27FC236}">
                <a16:creationId xmlns:a16="http://schemas.microsoft.com/office/drawing/2014/main" id="{74E08C57-E038-4A42-ADFF-F2AAA4DF6E78}"/>
              </a:ext>
            </a:extLst>
          </p:cNvPr>
          <p:cNvSpPr txBox="1"/>
          <p:nvPr/>
        </p:nvSpPr>
        <p:spPr>
          <a:xfrm>
            <a:off x="3480406" y="5881840"/>
            <a:ext cx="93006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NI-9067</a:t>
            </a:r>
          </a:p>
        </p:txBody>
      </p:sp>
      <p:sp>
        <p:nvSpPr>
          <p:cNvPr id="9" name="TextBox 8">
            <a:extLst>
              <a:ext uri="{FF2B5EF4-FFF2-40B4-BE49-F238E27FC236}">
                <a16:creationId xmlns:a16="http://schemas.microsoft.com/office/drawing/2014/main" id="{2C7DD9B8-CF01-46CA-8519-DF4F93092237}"/>
              </a:ext>
            </a:extLst>
          </p:cNvPr>
          <p:cNvSpPr txBox="1"/>
          <p:nvPr/>
        </p:nvSpPr>
        <p:spPr>
          <a:xfrm>
            <a:off x="1240065" y="5957282"/>
            <a:ext cx="93006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NI-9381</a:t>
            </a:r>
          </a:p>
        </p:txBody>
      </p:sp>
      <p:sp>
        <p:nvSpPr>
          <p:cNvPr id="10" name="TextBox 9">
            <a:extLst>
              <a:ext uri="{FF2B5EF4-FFF2-40B4-BE49-F238E27FC236}">
                <a16:creationId xmlns:a16="http://schemas.microsoft.com/office/drawing/2014/main" id="{92166401-FD70-4EDA-8E6D-CDAFBAFB5C7A}"/>
              </a:ext>
            </a:extLst>
          </p:cNvPr>
          <p:cNvSpPr txBox="1"/>
          <p:nvPr/>
        </p:nvSpPr>
        <p:spPr>
          <a:xfrm>
            <a:off x="8383275" y="5821288"/>
            <a:ext cx="93006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NI-9035</a:t>
            </a:r>
          </a:p>
        </p:txBody>
      </p:sp>
      <p:pic>
        <p:nvPicPr>
          <p:cNvPr id="11" name="Picture 10">
            <a:extLst>
              <a:ext uri="{FF2B5EF4-FFF2-40B4-BE49-F238E27FC236}">
                <a16:creationId xmlns:a16="http://schemas.microsoft.com/office/drawing/2014/main" id="{1E416585-34B6-4742-9140-DB3A108CB428}"/>
              </a:ext>
            </a:extLst>
          </p:cNvPr>
          <p:cNvPicPr>
            <a:picLocks noChangeAspect="1"/>
          </p:cNvPicPr>
          <p:nvPr/>
        </p:nvPicPr>
        <p:blipFill>
          <a:blip r:embed="rId7"/>
          <a:stretch>
            <a:fillRect/>
          </a:stretch>
        </p:blipFill>
        <p:spPr>
          <a:xfrm>
            <a:off x="7097232" y="4616803"/>
            <a:ext cx="974250" cy="1187835"/>
          </a:xfrm>
          <a:prstGeom prst="rect">
            <a:avLst/>
          </a:prstGeom>
        </p:spPr>
      </p:pic>
      <p:sp>
        <p:nvSpPr>
          <p:cNvPr id="12" name="TextBox 11">
            <a:extLst>
              <a:ext uri="{FF2B5EF4-FFF2-40B4-BE49-F238E27FC236}">
                <a16:creationId xmlns:a16="http://schemas.microsoft.com/office/drawing/2014/main" id="{BD310F14-87D0-456A-83AC-54CC4B10D18D}"/>
              </a:ext>
            </a:extLst>
          </p:cNvPr>
          <p:cNvSpPr txBox="1"/>
          <p:nvPr/>
        </p:nvSpPr>
        <p:spPr>
          <a:xfrm>
            <a:off x="7157389" y="5919383"/>
            <a:ext cx="93006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NI-9232</a:t>
            </a:r>
          </a:p>
        </p:txBody>
      </p:sp>
    </p:spTree>
    <p:extLst>
      <p:ext uri="{BB962C8B-B14F-4D97-AF65-F5344CB8AC3E}">
        <p14:creationId xmlns:p14="http://schemas.microsoft.com/office/powerpoint/2010/main" val="409997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6" y="0"/>
            <a:ext cx="12110884" cy="856021"/>
          </a:xfrm>
        </p:spPr>
        <p:txBody>
          <a:bodyPr/>
          <a:lstStyle/>
          <a:p>
            <a:r>
              <a:rPr lang="en-US" dirty="0"/>
              <a:t>Implementing TMA to Monitor Flying Paster</a:t>
            </a:r>
          </a:p>
        </p:txBody>
      </p:sp>
      <p:pic>
        <p:nvPicPr>
          <p:cNvPr id="7" name="Picture 6"/>
          <p:cNvPicPr>
            <a:picLocks noChangeAspect="1"/>
          </p:cNvPicPr>
          <p:nvPr/>
        </p:nvPicPr>
        <p:blipFill>
          <a:blip r:embed="rId3"/>
          <a:stretch>
            <a:fillRect/>
          </a:stretch>
        </p:blipFill>
        <p:spPr>
          <a:xfrm>
            <a:off x="7519463" y="1130821"/>
            <a:ext cx="4672537" cy="2606090"/>
          </a:xfrm>
          <a:prstGeom prst="rect">
            <a:avLst/>
          </a:prstGeom>
        </p:spPr>
      </p:pic>
      <p:sp>
        <p:nvSpPr>
          <p:cNvPr id="10" name="TextBox 9"/>
          <p:cNvSpPr txBox="1"/>
          <p:nvPr/>
        </p:nvSpPr>
        <p:spPr>
          <a:xfrm>
            <a:off x="1517532" y="6394028"/>
            <a:ext cx="7221384" cy="400110"/>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[3] </a:t>
            </a:r>
            <a:r>
              <a:rPr lang="en-US" sz="1000" err="1">
                <a:latin typeface="Calibri" panose="020F0502020204030204" pitchFamily="34" charset="0"/>
                <a:cs typeface="Calibri" panose="020F0502020204030204" pitchFamily="34" charset="0"/>
              </a:rPr>
              <a:t>Jakšić</a:t>
            </a:r>
            <a:r>
              <a:rPr lang="en-US" sz="1000">
                <a:latin typeface="Calibri" panose="020F0502020204030204" pitchFamily="34" charset="0"/>
                <a:cs typeface="Calibri" panose="020F0502020204030204" pitchFamily="34" charset="0"/>
              </a:rPr>
              <a:t>, Stefan </a:t>
            </a:r>
            <a:r>
              <a:rPr lang="en-US" sz="1000" i="1">
                <a:latin typeface="Calibri" panose="020F0502020204030204" pitchFamily="34" charset="0"/>
                <a:cs typeface="Calibri" panose="020F0502020204030204" pitchFamily="34" charset="0"/>
              </a:rPr>
              <a:t>et al.</a:t>
            </a:r>
            <a:r>
              <a:rPr lang="en-US" sz="1000">
                <a:latin typeface="Calibri" panose="020F0502020204030204" pitchFamily="34" charset="0"/>
                <a:cs typeface="Calibri" panose="020F0502020204030204" pitchFamily="34" charset="0"/>
              </a:rPr>
              <a:t> "From signal temporal logic to FPGA monitors." In </a:t>
            </a:r>
            <a:r>
              <a:rPr lang="en-US" sz="1000" i="1">
                <a:latin typeface="Calibri" panose="020F0502020204030204" pitchFamily="34" charset="0"/>
                <a:cs typeface="Calibri" panose="020F0502020204030204" pitchFamily="34" charset="0"/>
              </a:rPr>
              <a:t>2015 ACM/IEEE International Conference on Formal Methods and Models for </a:t>
            </a:r>
            <a:r>
              <a:rPr lang="en-US" sz="1000" i="1" err="1">
                <a:latin typeface="Calibri" panose="020F0502020204030204" pitchFamily="34" charset="0"/>
                <a:cs typeface="Calibri" panose="020F0502020204030204" pitchFamily="34" charset="0"/>
              </a:rPr>
              <a:t>Codesign</a:t>
            </a:r>
            <a:r>
              <a:rPr lang="en-US" sz="1000" i="1">
                <a:latin typeface="Calibri" panose="020F0502020204030204" pitchFamily="34" charset="0"/>
                <a:cs typeface="Calibri" panose="020F0502020204030204" pitchFamily="34" charset="0"/>
              </a:rPr>
              <a:t> (MEMOCODE)</a:t>
            </a:r>
            <a:r>
              <a:rPr lang="en-US" sz="1000">
                <a:latin typeface="Calibri" panose="020F0502020204030204" pitchFamily="34" charset="0"/>
                <a:cs typeface="Calibri" panose="020F0502020204030204" pitchFamily="34" charset="0"/>
              </a:rPr>
              <a:t>, pp. 218-227. IEEE, 2015.</a:t>
            </a:r>
            <a:endParaRPr lang="en-US" sz="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Content Placeholder 7"/>
              <p:cNvSpPr>
                <a:spLocks noGrp="1"/>
              </p:cNvSpPr>
              <p:nvPr>
                <p:ph sz="quarter" idx="1"/>
              </p:nvPr>
            </p:nvSpPr>
            <p:spPr>
              <a:xfrm>
                <a:off x="103183" y="990154"/>
                <a:ext cx="7732001" cy="4098040"/>
              </a:xfrm>
            </p:spPr>
            <p:txBody>
              <a:bodyPr>
                <a:normAutofit fontScale="62500" lnSpcReduction="20000"/>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Two case studies have been implemented:</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Flaying </a:t>
                </a:r>
                <a:r>
                  <a:rPr lang="en-US" dirty="0" err="1">
                    <a:latin typeface="Calibri" panose="020F0502020204030204" pitchFamily="34" charset="0"/>
                    <a:cs typeface="Calibri" panose="020F0502020204030204" pitchFamily="34" charset="0"/>
                  </a:rPr>
                  <a:t>paster</a:t>
                </a:r>
                <a:r>
                  <a:rPr lang="en-US" dirty="0">
                    <a:latin typeface="Calibri" panose="020F0502020204030204" pitchFamily="34" charset="0"/>
                    <a:cs typeface="Calibri" panose="020F0502020204030204" pitchFamily="34" charset="0"/>
                  </a:rPr>
                  <a:t> timing constraints</a:t>
                </a:r>
              </a:p>
              <a:p>
                <a:pPr marL="12001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application has been run 6 times with different linear velocity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𝑎𝑐𝑡𝑖𝑜𝑛</m:t>
                        </m:r>
                      </m:sub>
                    </m:sSub>
                  </m:oMath>
                </a14:m>
                <a:r>
                  <a:rPr lang="en-US" dirty="0">
                    <a:latin typeface="Calibri" panose="020F0502020204030204" pitchFamily="34" charset="0"/>
                    <a:cs typeface="Calibri" panose="020F0502020204030204" pitchFamily="34" charset="0"/>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𝑡𝑒𝑟𝑚𝑖𝑛𝑎𝑡𝑖𝑜𝑛</m:t>
                        </m:r>
                      </m:sub>
                    </m:sSub>
                    <m:r>
                      <a:rPr lang="en-US" i="1">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a:p>
                <a:pPr marL="1657350" lvl="3" indent="-285750">
                  <a:buFont typeface="Arial" panose="020B0604020202020204" pitchFamily="34" charset="0"/>
                  <a:buChar char="•"/>
                </a:pPr>
                <a14:m>
                  <m:oMath xmlns:m="http://schemas.openxmlformats.org/officeDocument/2006/math">
                    <m:sSub>
                      <m:sSubPr>
                        <m:ctrlPr>
                          <a:rPr lang="en-US" sz="1400" i="1">
                            <a:solidFill>
                              <a:srgbClr val="019242"/>
                            </a:solidFill>
                            <a:latin typeface="Cambria Math" panose="02040503050406030204" pitchFamily="18" charset="0"/>
                          </a:rPr>
                        </m:ctrlPr>
                      </m:sSubPr>
                      <m:e>
                        <m:r>
                          <a:rPr lang="en-US" sz="1400" i="1">
                            <a:solidFill>
                              <a:srgbClr val="019242"/>
                            </a:solidFill>
                            <a:latin typeface="Cambria Math" panose="02040503050406030204" pitchFamily="18" charset="0"/>
                          </a:rPr>
                          <m:t>𝑡</m:t>
                        </m:r>
                      </m:e>
                      <m:sub>
                        <m:r>
                          <a:rPr lang="en-US" sz="1400" i="1">
                            <a:solidFill>
                              <a:srgbClr val="019242"/>
                            </a:solidFill>
                            <a:latin typeface="Cambria Math" panose="02040503050406030204" pitchFamily="18" charset="0"/>
                          </a:rPr>
                          <m:t>𝑎𝑐𝑡𝑖𝑜𝑛</m:t>
                        </m:r>
                      </m:sub>
                    </m:sSub>
                  </m:oMath>
                </a14:m>
                <a:r>
                  <a:rPr lang="en-US" sz="1400" dirty="0">
                    <a:solidFill>
                      <a:srgbClr val="019242"/>
                    </a:solidFill>
                    <a:latin typeface="Calibri" panose="020F0502020204030204" pitchFamily="34" charset="0"/>
                    <a:cs typeface="Calibri" panose="020F0502020204030204" pitchFamily="34" charset="0"/>
                  </a:rPr>
                  <a:t> is between </a:t>
                </a:r>
                <a14:m>
                  <m:oMath xmlns:m="http://schemas.openxmlformats.org/officeDocument/2006/math">
                    <m:r>
                      <a:rPr lang="en-US" sz="1400" i="1">
                        <a:solidFill>
                          <a:srgbClr val="019242"/>
                        </a:solidFill>
                        <a:latin typeface="Cambria Math" panose="02040503050406030204" pitchFamily="18" charset="0"/>
                      </a:rPr>
                      <m:t>𝐴𝑂𝑃</m:t>
                    </m:r>
                  </m:oMath>
                </a14:m>
                <a:r>
                  <a:rPr lang="en-US" sz="1400" dirty="0">
                    <a:solidFill>
                      <a:srgbClr val="019242"/>
                    </a:solidFill>
                    <a:latin typeface="Calibri" panose="020F0502020204030204" pitchFamily="34" charset="0"/>
                    <a:cs typeface="Calibri" panose="020F0502020204030204" pitchFamily="34" charset="0"/>
                  </a:rPr>
                  <a:t> and </a:t>
                </a:r>
                <a14:m>
                  <m:oMath xmlns:m="http://schemas.openxmlformats.org/officeDocument/2006/math">
                    <m:r>
                      <a:rPr lang="en-US" sz="1400" i="1">
                        <a:solidFill>
                          <a:srgbClr val="019242"/>
                        </a:solidFill>
                        <a:latin typeface="Cambria Math" panose="02040503050406030204" pitchFamily="18" charset="0"/>
                      </a:rPr>
                      <m:t>𝑀𝑎𝑡𝑐</m:t>
                    </m:r>
                    <m:r>
                      <a:rPr lang="en-US" sz="1400" i="1">
                        <a:solidFill>
                          <a:srgbClr val="019242"/>
                        </a:solidFill>
                        <a:latin typeface="Cambria Math" panose="02040503050406030204" pitchFamily="18" charset="0"/>
                      </a:rPr>
                      <m:t>h</m:t>
                    </m:r>
                  </m:oMath>
                </a14:m>
                <a:r>
                  <a:rPr lang="en-US" sz="1400" dirty="0">
                    <a:solidFill>
                      <a:srgbClr val="019242"/>
                    </a:solidFill>
                    <a:latin typeface="Calibri" panose="020F0502020204030204" pitchFamily="34" charset="0"/>
                    <a:cs typeface="Calibri" panose="020F0502020204030204" pitchFamily="34" charset="0"/>
                  </a:rPr>
                  <a:t>.</a:t>
                </a:r>
              </a:p>
              <a:p>
                <a:pPr marL="1657350" lvl="3" indent="-285750">
                  <a:buFont typeface="Arial" panose="020B0604020202020204" pitchFamily="34" charset="0"/>
                  <a:buChar char="•"/>
                </a:pPr>
                <a14:m>
                  <m:oMath xmlns:m="http://schemas.openxmlformats.org/officeDocument/2006/math">
                    <m:sSub>
                      <m:sSubPr>
                        <m:ctrlPr>
                          <a:rPr lang="en-US" sz="1400" i="1">
                            <a:solidFill>
                              <a:srgbClr val="019242"/>
                            </a:solidFill>
                            <a:latin typeface="Cambria Math" panose="02040503050406030204" pitchFamily="18" charset="0"/>
                          </a:rPr>
                        </m:ctrlPr>
                      </m:sSubPr>
                      <m:e>
                        <m:r>
                          <a:rPr lang="en-US" sz="1400" i="1">
                            <a:solidFill>
                              <a:srgbClr val="019242"/>
                            </a:solidFill>
                            <a:latin typeface="Cambria Math" panose="02040503050406030204" pitchFamily="18" charset="0"/>
                          </a:rPr>
                          <m:t>𝑡</m:t>
                        </m:r>
                      </m:e>
                      <m:sub>
                        <m:r>
                          <a:rPr lang="en-US" sz="1400" i="1">
                            <a:solidFill>
                              <a:srgbClr val="019242"/>
                            </a:solidFill>
                            <a:latin typeface="Cambria Math" panose="02040503050406030204" pitchFamily="18" charset="0"/>
                          </a:rPr>
                          <m:t>𝑡𝑒𝑟𝑚𝑖𝑛𝑎𝑡𝑖𝑜𝑛</m:t>
                        </m:r>
                      </m:sub>
                    </m:sSub>
                  </m:oMath>
                </a14:m>
                <a:r>
                  <a:rPr lang="en-US" sz="1400" dirty="0">
                    <a:solidFill>
                      <a:srgbClr val="019242"/>
                    </a:solidFill>
                    <a:latin typeface="Calibri" panose="020F0502020204030204" pitchFamily="34" charset="0"/>
                    <a:cs typeface="Calibri" panose="020F0502020204030204" pitchFamily="34" charset="0"/>
                  </a:rPr>
                  <a:t> is between </a:t>
                </a:r>
                <a14:m>
                  <m:oMath xmlns:m="http://schemas.openxmlformats.org/officeDocument/2006/math">
                    <m:r>
                      <a:rPr lang="en-US" sz="1400" i="1">
                        <a:solidFill>
                          <a:srgbClr val="019242"/>
                        </a:solidFill>
                        <a:latin typeface="Cambria Math" panose="02040503050406030204" pitchFamily="18" charset="0"/>
                      </a:rPr>
                      <m:t>𝐴𝑂𝑃</m:t>
                    </m:r>
                  </m:oMath>
                </a14:m>
                <a:r>
                  <a:rPr lang="en-US" sz="1400" dirty="0">
                    <a:solidFill>
                      <a:srgbClr val="019242"/>
                    </a:solidFill>
                    <a:latin typeface="Calibri" panose="020F0502020204030204" pitchFamily="34" charset="0"/>
                    <a:cs typeface="Calibri" panose="020F0502020204030204" pitchFamily="34" charset="0"/>
                  </a:rPr>
                  <a:t> and </a:t>
                </a:r>
                <a14:m>
                  <m:oMath xmlns:m="http://schemas.openxmlformats.org/officeDocument/2006/math">
                    <m:r>
                      <a:rPr lang="en-US" sz="1400" i="1">
                        <a:solidFill>
                          <a:srgbClr val="019242"/>
                        </a:solidFill>
                        <a:latin typeface="Cambria Math" panose="02040503050406030204" pitchFamily="18" charset="0"/>
                      </a:rPr>
                      <m:t>𝐶𝑢𝑡</m:t>
                    </m:r>
                  </m:oMath>
                </a14:m>
                <a:r>
                  <a:rPr lang="en-US" sz="1400" dirty="0">
                    <a:solidFill>
                      <a:srgbClr val="019242"/>
                    </a:solidFill>
                    <a:latin typeface="Calibri" panose="020F0502020204030204" pitchFamily="34" charset="0"/>
                    <a:cs typeface="Calibri" panose="020F0502020204030204" pitchFamily="34" charset="0"/>
                  </a:rPr>
                  <a:t>.</a:t>
                </a:r>
              </a:p>
              <a:p>
                <a:pPr marL="1657350" lvl="3" indent="-285750">
                  <a:buFont typeface="Arial" panose="020B0604020202020204" pitchFamily="34" charset="0"/>
                  <a:buChar char="•"/>
                </a:pPr>
                <a:endParaRPr lang="en-US" dirty="0">
                  <a:solidFill>
                    <a:srgbClr val="019242"/>
                  </a:solidFill>
                  <a:latin typeface="Calibri" panose="020F0502020204030204" pitchFamily="34" charset="0"/>
                  <a:cs typeface="Calibri" panose="020F0502020204030204" pitchFamily="34" charset="0"/>
                </a:endParaRPr>
              </a:p>
              <a:p>
                <a:pPr marL="1657350" lvl="3" indent="-285750">
                  <a:buFont typeface="Arial" panose="020B0604020202020204" pitchFamily="34" charset="0"/>
                  <a:buChar char="•"/>
                </a:pPr>
                <a:endParaRPr lang="en-US" dirty="0">
                  <a:solidFill>
                    <a:srgbClr val="019242"/>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A single Globally with 6 different intervals (listed in table).</a:t>
                </a:r>
              </a:p>
              <a:p>
                <a:pPr marL="46863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required space for implementing monitoring on FPGA using 3 different approaches:</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Conventional method, </a:t>
                </a:r>
                <a:r>
                  <a:rPr lang="en-US" dirty="0" err="1">
                    <a:latin typeface="Calibri" panose="020F0502020204030204" pitchFamily="34" charset="0"/>
                    <a:cs typeface="Calibri" panose="020F0502020204030204" pitchFamily="34" charset="0"/>
                  </a:rPr>
                  <a:t>Jaksic</a:t>
                </a:r>
                <a:r>
                  <a:rPr lang="en-US" dirty="0">
                    <a:latin typeface="Calibri" panose="020F0502020204030204" pitchFamily="34" charset="0"/>
                    <a:cs typeface="Calibri" panose="020F0502020204030204" pitchFamily="34" charset="0"/>
                  </a:rPr>
                  <a:t> method[3], TMA</a:t>
                </a:r>
              </a:p>
              <a:p>
                <a:pPr marL="46863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Some scenarios could not be compiled because of excessive required space.</a:t>
                </a:r>
              </a:p>
              <a:p>
                <a:pPr marL="468630" indent="-285750">
                  <a:buFont typeface="Arial" panose="020B0604020202020204" pitchFamily="34" charset="0"/>
                  <a:buChar char="•"/>
                </a:pPr>
                <a:r>
                  <a:rPr lang="en-US" dirty="0">
                    <a:latin typeface="Calibri" panose="020F0502020204030204" pitchFamily="34" charset="0"/>
                    <a:cs typeface="Calibri" panose="020F0502020204030204" pitchFamily="34" charset="0"/>
                  </a:rPr>
                  <a:t>For Globally implementation, TMA needs a constant space for any interval.</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mc:Choice>
        <mc:Fallback xmlns="">
          <p:sp>
            <p:nvSpPr>
              <p:cNvPr id="8" name="Content Placeholder 7"/>
              <p:cNvSpPr>
                <a:spLocks noGrp="1" noRot="1" noChangeAspect="1" noMove="1" noResize="1" noEditPoints="1" noAdjustHandles="1" noChangeArrowheads="1" noChangeShapeType="1" noTextEdit="1"/>
              </p:cNvSpPr>
              <p:nvPr>
                <p:ph sz="quarter" idx="1"/>
              </p:nvPr>
            </p:nvSpPr>
            <p:spPr>
              <a:xfrm>
                <a:off x="103183" y="990154"/>
                <a:ext cx="7732001" cy="4098040"/>
              </a:xfrm>
              <a:blipFill>
                <a:blip r:embed="rId4"/>
                <a:stretch>
                  <a:fillRect l="-79" t="-1932" r="-394"/>
                </a:stretch>
              </a:blipFill>
            </p:spPr>
            <p:txBody>
              <a:bodyPr/>
              <a:lstStyle/>
              <a:p>
                <a:r>
                  <a:rPr lang="en-US">
                    <a:noFill/>
                  </a:rPr>
                  <a:t> </a:t>
                </a:r>
              </a:p>
            </p:txBody>
          </p:sp>
        </mc:Fallback>
      </mc:AlternateContent>
      <p:pic>
        <p:nvPicPr>
          <p:cNvPr id="16" name="Picture 15"/>
          <p:cNvPicPr>
            <a:picLocks noChangeAspect="1"/>
          </p:cNvPicPr>
          <p:nvPr/>
        </p:nvPicPr>
        <p:blipFill>
          <a:blip r:embed="rId5"/>
          <a:stretch>
            <a:fillRect/>
          </a:stretch>
        </p:blipFill>
        <p:spPr>
          <a:xfrm>
            <a:off x="1957558" y="2282543"/>
            <a:ext cx="3770056" cy="685972"/>
          </a:xfrm>
          <a:prstGeom prst="rect">
            <a:avLst/>
          </a:prstGeom>
        </p:spPr>
      </p:pic>
      <p:sp>
        <p:nvSpPr>
          <p:cNvPr id="4" name="Slide Number Placeholder 3">
            <a:extLst>
              <a:ext uri="{FF2B5EF4-FFF2-40B4-BE49-F238E27FC236}">
                <a16:creationId xmlns:a16="http://schemas.microsoft.com/office/drawing/2014/main" id="{6F4259C9-4C44-45CD-9A7E-BA6E180E0B8B}"/>
              </a:ext>
            </a:extLst>
          </p:cNvPr>
          <p:cNvSpPr>
            <a:spLocks noGrp="1"/>
          </p:cNvSpPr>
          <p:nvPr>
            <p:ph type="sldNum" sz="quarter" idx="12"/>
          </p:nvPr>
        </p:nvSpPr>
        <p:spPr/>
        <p:txBody>
          <a:bodyPr/>
          <a:lstStyle/>
          <a:p>
            <a:fld id="{E8F92A37-2A0B-8E4C-9ABC-FE271A1E1749}" type="slidenum">
              <a:rPr lang="en-US" smtClean="0"/>
              <a:t>27</a:t>
            </a:fld>
            <a:endParaRPr lang="en-US"/>
          </a:p>
        </p:txBody>
      </p:sp>
      <p:sp>
        <p:nvSpPr>
          <p:cNvPr id="9" name="TextBox 8">
            <a:extLst>
              <a:ext uri="{FF2B5EF4-FFF2-40B4-BE49-F238E27FC236}">
                <a16:creationId xmlns:a16="http://schemas.microsoft.com/office/drawing/2014/main" id="{A93C2B0A-A5C4-4DA7-9037-7E5652951200}"/>
              </a:ext>
            </a:extLst>
          </p:cNvPr>
          <p:cNvSpPr txBox="1"/>
          <p:nvPr/>
        </p:nvSpPr>
        <p:spPr>
          <a:xfrm>
            <a:off x="8142478" y="3943820"/>
            <a:ext cx="3788666"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The required memory for implementing Globally operator</a:t>
            </a:r>
          </a:p>
        </p:txBody>
      </p:sp>
      <p:pic>
        <p:nvPicPr>
          <p:cNvPr id="5" name="Picture 4">
            <a:extLst>
              <a:ext uri="{FF2B5EF4-FFF2-40B4-BE49-F238E27FC236}">
                <a16:creationId xmlns:a16="http://schemas.microsoft.com/office/drawing/2014/main" id="{F822C9E0-44FD-4BFF-AE96-7EFA2215FD8A}"/>
              </a:ext>
            </a:extLst>
          </p:cNvPr>
          <p:cNvPicPr>
            <a:picLocks noChangeAspect="1"/>
          </p:cNvPicPr>
          <p:nvPr/>
        </p:nvPicPr>
        <p:blipFill>
          <a:blip r:embed="rId6"/>
          <a:stretch>
            <a:fillRect/>
          </a:stretch>
        </p:blipFill>
        <p:spPr>
          <a:xfrm>
            <a:off x="8142478" y="4220818"/>
            <a:ext cx="3800438" cy="1593413"/>
          </a:xfrm>
          <a:prstGeom prst="rect">
            <a:avLst/>
          </a:prstGeom>
        </p:spPr>
      </p:pic>
      <p:pic>
        <p:nvPicPr>
          <p:cNvPr id="11" name="Picture 10"/>
          <p:cNvPicPr>
            <a:picLocks noChangeAspect="1"/>
          </p:cNvPicPr>
          <p:nvPr/>
        </p:nvPicPr>
        <p:blipFill rotWithShape="1">
          <a:blip r:embed="rId7"/>
          <a:srcRect l="8196" t="53668" r="3352"/>
          <a:stretch/>
        </p:blipFill>
        <p:spPr>
          <a:xfrm>
            <a:off x="2713703" y="4513006"/>
            <a:ext cx="3200400" cy="1909875"/>
          </a:xfrm>
          <a:prstGeom prst="rect">
            <a:avLst/>
          </a:prstGeom>
        </p:spPr>
      </p:pic>
    </p:spTree>
    <p:extLst>
      <p:ext uri="{BB962C8B-B14F-4D97-AF65-F5344CB8AC3E}">
        <p14:creationId xmlns:p14="http://schemas.microsoft.com/office/powerpoint/2010/main" val="192444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Timing Constraints of Case Study – Autonomous Intersection Algorithm</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F3712F5-BFD8-8042-86F8-214BB8D25B4C}"/>
                  </a:ext>
                </a:extLst>
              </p:cNvPr>
              <p:cNvSpPr txBox="1">
                <a:spLocks/>
              </p:cNvSpPr>
              <p:nvPr/>
            </p:nvSpPr>
            <p:spPr>
              <a:xfrm>
                <a:off x="0" y="936858"/>
                <a:ext cx="5428343" cy="348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panose="020F0502020204030204" pitchFamily="34" charset="0"/>
                    <a:cs typeface="Calibri" panose="020F0502020204030204" pitchFamily="34" charset="0"/>
                  </a:rPr>
                  <a:t>Robust Intersection Manager (RIM) [2] is an autonomous intersection that works in presence of variable round-trip delay in communication between vehicles and intersection.</a:t>
                </a:r>
              </a:p>
              <a:p>
                <a:r>
                  <a:rPr lang="en-US" sz="1600" dirty="0">
                    <a:latin typeface="Calibri" panose="020F0502020204030204" pitchFamily="34" charset="0"/>
                    <a:cs typeface="Calibri" panose="020F0502020204030204" pitchFamily="34" charset="0"/>
                  </a:rPr>
                  <a:t>There are several timing constraints:</a:t>
                </a:r>
                <a:endParaRPr lang="en-US" sz="1400" b="0" i="1" dirty="0">
                  <a:latin typeface="Cambria Math" panose="02040503050406030204" pitchFamily="18" charset="0"/>
                </a:endParaRPr>
              </a:p>
              <a:p>
                <a:pPr lvl="1"/>
                <a14:m>
                  <m:oMath xmlns:m="http://schemas.openxmlformats.org/officeDocument/2006/math">
                    <m:r>
                      <a:rPr lang="en-US" sz="1800" b="0" i="1" smtClean="0">
                        <a:latin typeface="Cambria Math" panose="02040503050406030204" pitchFamily="18" charset="0"/>
                      </a:rPr>
                      <m:t>ℒ</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𝜙</m:t>
                            </m:r>
                          </m:e>
                          <m:sub>
                            <m:r>
                              <a:rPr lang="en-US" sz="1800" b="0" i="1" smtClean="0">
                                <a:latin typeface="Cambria Math" panose="02040503050406030204" pitchFamily="18" charset="0"/>
                              </a:rPr>
                              <m:t>𝜃</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𝜙</m:t>
                            </m:r>
                          </m:e>
                          <m:sub>
                            <m:r>
                              <a:rPr lang="en-US" sz="1800" b="0" i="1" smtClean="0">
                                <a:latin typeface="Cambria Math" panose="02040503050406030204" pitchFamily="18" charset="0"/>
                              </a:rPr>
                              <m:t>𝐼𝐿</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𝑠</m:t>
                        </m:r>
                      </m:e>
                    </m:d>
                    <m:r>
                      <a:rPr lang="en-US" sz="1800" b="0" i="1" smtClean="0">
                        <a:latin typeface="Cambria Math" panose="02040503050406030204" pitchFamily="18" charset="0"/>
                      </a:rPr>
                      <m:t>&gt;1</m:t>
                    </m:r>
                    <m:r>
                      <a:rPr lang="en-US" sz="1800" b="0" i="1" smtClean="0">
                        <a:latin typeface="Cambria Math" panose="02040503050406030204" pitchFamily="18" charset="0"/>
                      </a:rPr>
                      <m:t>𝑠</m:t>
                    </m:r>
                  </m:oMath>
                </a14:m>
                <a:endParaRPr lang="en-US" sz="1800" dirty="0">
                  <a:latin typeface="Calibri" panose="020F0502020204030204" pitchFamily="34" charset="0"/>
                  <a:cs typeface="Calibri" panose="020F0502020204030204" pitchFamily="34" charset="0"/>
                </a:endParaRPr>
              </a:p>
              <a:p>
                <a:pPr lvl="1"/>
                <a14:m>
                  <m:oMath xmlns:m="http://schemas.openxmlformats.org/officeDocument/2006/math">
                    <m:r>
                      <a:rPr lang="en-US" sz="1800" i="1">
                        <a:latin typeface="Cambria Math" panose="02040503050406030204" pitchFamily="18" charset="0"/>
                      </a:rPr>
                      <m:t>ℒ</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b="0" i="1" smtClean="0">
                                <a:latin typeface="Cambria Math" panose="02040503050406030204" pitchFamily="18" charset="0"/>
                              </a:rPr>
                              <m:t>𝑅𝐿</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b="0" i="1" smtClean="0">
                                <a:latin typeface="Cambria Math" panose="02040503050406030204" pitchFamily="18" charset="0"/>
                              </a:rPr>
                              <m:t>𝐼</m:t>
                            </m:r>
                            <m:r>
                              <a:rPr lang="en-US" sz="1800" i="1">
                                <a:latin typeface="Cambria Math" panose="02040503050406030204" pitchFamily="18" charset="0"/>
                              </a:rPr>
                              <m:t>𝐿</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−3</m:t>
                            </m:r>
                          </m:sup>
                        </m:sSup>
                        <m:r>
                          <a:rPr lang="en-US" sz="1800" i="1">
                            <a:latin typeface="Cambria Math" panose="02040503050406030204" pitchFamily="18" charset="0"/>
                          </a:rPr>
                          <m:t>𝑠</m:t>
                        </m:r>
                      </m:e>
                    </m:d>
                    <m:r>
                      <a:rPr lang="en-US" sz="1800" i="1">
                        <a:latin typeface="Cambria Math" panose="02040503050406030204" pitchFamily="18" charset="0"/>
                      </a:rPr>
                      <m:t>&gt;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𝑙𝑒𝑛</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𝑚𝑎𝑥</m:t>
                            </m:r>
                          </m:sub>
                        </m:sSub>
                      </m:den>
                    </m:f>
                  </m:oMath>
                </a14:m>
                <a:endParaRPr lang="en-US" sz="1800" dirty="0">
                  <a:latin typeface="Calibri" panose="020F0502020204030204" pitchFamily="34" charset="0"/>
                  <a:cs typeface="Calibri" panose="020F0502020204030204" pitchFamily="34" charset="0"/>
                </a:endParaRPr>
              </a:p>
              <a:p>
                <a:pPr lvl="1"/>
                <a14:m>
                  <m:oMath xmlns:m="http://schemas.openxmlformats.org/officeDocument/2006/math">
                    <m:r>
                      <a:rPr lang="en-US" sz="1800" i="1">
                        <a:latin typeface="Cambria Math" panose="02040503050406030204" pitchFamily="18" charset="0"/>
                      </a:rPr>
                      <m:t>ℒ</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i="1">
                                <a:latin typeface="Cambria Math" panose="02040503050406030204" pitchFamily="18" charset="0"/>
                              </a:rPr>
                              <m:t>𝜃</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𝜙</m:t>
                            </m:r>
                          </m:e>
                          <m:sub>
                            <m:r>
                              <a:rPr lang="en-US" sz="1800" i="1">
                                <a:latin typeface="Cambria Math" panose="02040503050406030204" pitchFamily="18" charset="0"/>
                              </a:rPr>
                              <m:t>𝐿</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−3</m:t>
                            </m:r>
                          </m:sup>
                        </m:sSup>
                        <m:r>
                          <a:rPr lang="en-US" sz="1800" i="1">
                            <a:latin typeface="Cambria Math" panose="02040503050406030204" pitchFamily="18" charset="0"/>
                          </a:rPr>
                          <m:t>𝑠</m:t>
                        </m:r>
                      </m:e>
                    </m:d>
                    <m:r>
                      <a:rPr lang="en-US" sz="1800" b="0" i="1" smtClean="0">
                        <a:latin typeface="Cambria Math" panose="02040503050406030204" pitchFamily="18" charset="0"/>
                      </a:rPr>
                      <m:t>&lt;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𝑙𝑒𝑛</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𝑉</m:t>
                            </m:r>
                          </m:e>
                          <m:sub>
                            <m:r>
                              <a:rPr lang="en-US" sz="1800" b="0" i="1" smtClean="0">
                                <a:latin typeface="Cambria Math" panose="02040503050406030204" pitchFamily="18" charset="0"/>
                              </a:rPr>
                              <m:t>𝑚𝑖𝑛</m:t>
                            </m:r>
                          </m:sub>
                        </m:sSub>
                      </m:den>
                    </m:f>
                  </m:oMath>
                </a14:m>
                <a:endParaRPr lang="en-US" sz="1400" dirty="0">
                  <a:latin typeface="Calibri" panose="020F0502020204030204" pitchFamily="34" charset="0"/>
                  <a:cs typeface="Calibri" panose="020F0502020204030204" pitchFamily="34" charset="0"/>
                </a:endParaRPr>
              </a:p>
              <a:p>
                <a:pPr lvl="1"/>
                <a14:m>
                  <m:oMath xmlns:m="http://schemas.openxmlformats.org/officeDocument/2006/math">
                    <m:r>
                      <a:rPr lang="en-US" sz="1800" b="0" i="1" smtClean="0">
                        <a:latin typeface="Cambria Math" panose="02040503050406030204" pitchFamily="18" charset="0"/>
                      </a:rPr>
                      <m:t>ℱ</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𝜙</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,5</m:t>
                        </m:r>
                        <m:r>
                          <a:rPr lang="en-US" sz="1800" b="0" i="1" smtClean="0">
                            <a:latin typeface="Cambria Math" panose="02040503050406030204" pitchFamily="18" charset="0"/>
                          </a:rPr>
                          <m:t>𝐻𝑧</m:t>
                        </m:r>
                      </m:e>
                    </m:d>
                    <m:r>
                      <a:rPr lang="en-US" sz="1800" b="0" i="1" smtClean="0">
                        <a:latin typeface="Cambria Math" panose="02040503050406030204" pitchFamily="18" charset="0"/>
                      </a:rPr>
                      <m:t>&lt;</m:t>
                    </m:r>
                    <m:r>
                      <a:rPr lang="en-US" sz="1800" b="0" i="1" smtClean="0">
                        <a:latin typeface="Cambria Math" panose="02040503050406030204" pitchFamily="18" charset="0"/>
                      </a:rPr>
                      <m:t>𝜌</m:t>
                    </m:r>
                  </m:oMath>
                </a14:m>
                <a:endParaRPr lang="en-US" sz="1800" dirty="0">
                  <a:latin typeface="Calibri" panose="020F0502020204030204" pitchFamily="34" charset="0"/>
                  <a:cs typeface="Calibri" panose="020F0502020204030204" pitchFamily="34" charset="0"/>
                </a:endParaRPr>
              </a:p>
              <a:p>
                <a:pPr lvl="1"/>
                <a14:m>
                  <m:oMath xmlns:m="http://schemas.openxmlformats.org/officeDocument/2006/math">
                    <m:r>
                      <a:rPr lang="en-US" sz="1800" b="0" i="1" smtClean="0">
                        <a:latin typeface="Cambria Math" panose="02040503050406030204" pitchFamily="18" charset="0"/>
                      </a:rPr>
                      <m:t>ℒ</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𝜙</m:t>
                            </m:r>
                          </m:e>
                          <m:sub>
                            <m:r>
                              <a:rPr lang="en-US" sz="1800" b="0" i="1" smtClean="0">
                                <a:latin typeface="Cambria Math" panose="02040503050406030204" pitchFamily="18" charset="0"/>
                              </a:rPr>
                              <m:t>𝐸𝑆</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𝜙</m:t>
                            </m:r>
                          </m:e>
                          <m:sub>
                            <m:r>
                              <a:rPr lang="en-US" sz="1800" b="0" i="1" smtClean="0">
                                <a:latin typeface="Cambria Math" panose="02040503050406030204" pitchFamily="18" charset="0"/>
                              </a:rPr>
                              <m:t>𝐸𝑅</m:t>
                            </m:r>
                          </m:sub>
                        </m:sSub>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𝑠</m:t>
                        </m:r>
                      </m:e>
                    </m:d>
                    <m:r>
                      <a:rPr lang="en-US" sz="1800" b="0" i="1" smtClean="0">
                        <a:latin typeface="Cambria Math" panose="02040503050406030204" pitchFamily="18" charset="0"/>
                      </a:rPr>
                      <m:t>&lt;</m:t>
                    </m:r>
                    <m:r>
                      <a:rPr lang="en-US" sz="1800" b="0" i="1" smtClean="0">
                        <a:latin typeface="Cambria Math" panose="02040503050406030204" pitchFamily="18" charset="0"/>
                      </a:rPr>
                      <m:t>𝜌</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𝑎</m:t>
                        </m:r>
                      </m:sub>
                    </m:sSub>
                  </m:oMath>
                </a14:m>
                <a:endParaRPr lang="en-US" sz="2000" dirty="0">
                  <a:latin typeface="Calibri" panose="020F0502020204030204" pitchFamily="34" charset="0"/>
                  <a:cs typeface="Calibri" panose="020F0502020204030204" pitchFamily="34" charset="0"/>
                </a:endParaRPr>
              </a:p>
            </p:txBody>
          </p:sp>
        </mc:Choice>
        <mc:Fallback xmlns="">
          <p:sp>
            <p:nvSpPr>
              <p:cNvPr id="7" name="Content Placeholder 2">
                <a:extLst>
                  <a:ext uri="{FF2B5EF4-FFF2-40B4-BE49-F238E27FC236}">
                    <a16:creationId xmlns:a16="http://schemas.microsoft.com/office/drawing/2014/main" id="{2F3712F5-BFD8-8042-86F8-214BB8D25B4C}"/>
                  </a:ext>
                </a:extLst>
              </p:cNvPr>
              <p:cNvSpPr txBox="1">
                <a:spLocks noRot="1" noChangeAspect="1" noMove="1" noResize="1" noEditPoints="1" noAdjustHandles="1" noChangeArrowheads="1" noChangeShapeType="1" noTextEdit="1"/>
              </p:cNvSpPr>
              <p:nvPr/>
            </p:nvSpPr>
            <p:spPr>
              <a:xfrm>
                <a:off x="0" y="936858"/>
                <a:ext cx="5428343" cy="3489999"/>
              </a:xfrm>
              <a:prstGeom prst="rect">
                <a:avLst/>
              </a:prstGeom>
              <a:blipFill>
                <a:blip r:embed="rId4"/>
                <a:stretch>
                  <a:fillRect l="-449" t="-1224"/>
                </a:stretch>
              </a:blipFill>
            </p:spPr>
            <p:txBody>
              <a:bodyPr/>
              <a:lstStyle/>
              <a:p>
                <a:r>
                  <a:rPr lang="en-US">
                    <a:noFill/>
                  </a:rPr>
                  <a:t> </a:t>
                </a:r>
              </a:p>
            </p:txBody>
          </p:sp>
        </mc:Fallback>
      </mc:AlternateContent>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83" y="3913244"/>
            <a:ext cx="4850289" cy="2425145"/>
          </a:xfrm>
          <a:prstGeom prst="rect">
            <a:avLst/>
          </a:prstGeom>
        </p:spPr>
      </p:pic>
      <p:sp>
        <p:nvSpPr>
          <p:cNvPr id="5" name="Slide Number Placeholder 4">
            <a:extLst>
              <a:ext uri="{FF2B5EF4-FFF2-40B4-BE49-F238E27FC236}">
                <a16:creationId xmlns:a16="http://schemas.microsoft.com/office/drawing/2014/main" id="{F472299D-F3BF-455C-8E76-A8CA7C59A0B9}"/>
              </a:ext>
            </a:extLst>
          </p:cNvPr>
          <p:cNvSpPr>
            <a:spLocks noGrp="1"/>
          </p:cNvSpPr>
          <p:nvPr>
            <p:ph type="sldNum" sz="quarter" idx="12"/>
          </p:nvPr>
        </p:nvSpPr>
        <p:spPr/>
        <p:txBody>
          <a:bodyPr/>
          <a:lstStyle/>
          <a:p>
            <a:fld id="{E8F92A37-2A0B-8E4C-9ABC-FE271A1E1749}" type="slidenum">
              <a:rPr lang="en-US" smtClean="0"/>
              <a:t>28</a:t>
            </a:fld>
            <a:endParaRPr lang="en-US"/>
          </a:p>
        </p:txBody>
      </p:sp>
      <p:sp>
        <p:nvSpPr>
          <p:cNvPr id="3" name="Rectangle 2">
            <a:extLst>
              <a:ext uri="{FF2B5EF4-FFF2-40B4-BE49-F238E27FC236}">
                <a16:creationId xmlns:a16="http://schemas.microsoft.com/office/drawing/2014/main" id="{DE730FF4-D98F-46F2-AD0F-DAA8519C9839}"/>
              </a:ext>
            </a:extLst>
          </p:cNvPr>
          <p:cNvSpPr/>
          <p:nvPr/>
        </p:nvSpPr>
        <p:spPr>
          <a:xfrm>
            <a:off x="1257300" y="6397382"/>
            <a:ext cx="6756400" cy="415498"/>
          </a:xfrm>
          <a:prstGeom prst="rect">
            <a:avLst/>
          </a:prstGeom>
        </p:spPr>
        <p:txBody>
          <a:bodyPr wrap="square">
            <a:spAutoFit/>
          </a:bodyPr>
          <a:lstStyle/>
          <a:p>
            <a:r>
              <a:rPr lang="en-US" sz="1050" dirty="0">
                <a:latin typeface="Calibri" panose="020F0502020204030204" pitchFamily="34" charset="0"/>
                <a:cs typeface="Calibri" panose="020F0502020204030204" pitchFamily="34" charset="0"/>
              </a:rPr>
              <a:t>[2] </a:t>
            </a:r>
            <a:r>
              <a:rPr lang="en-US" sz="1050" dirty="0" err="1">
                <a:latin typeface="Calibri" panose="020F0502020204030204" pitchFamily="34" charset="0"/>
                <a:cs typeface="Calibri" panose="020F0502020204030204" pitchFamily="34" charset="0"/>
              </a:rPr>
              <a:t>Khayatian</a:t>
            </a:r>
            <a:r>
              <a:rPr lang="en-US" sz="1050" dirty="0">
                <a:latin typeface="Calibri" panose="020F0502020204030204" pitchFamily="34" charset="0"/>
                <a:cs typeface="Calibri" panose="020F0502020204030204" pitchFamily="34" charset="0"/>
              </a:rPr>
              <a:t>, Mohammad, </a:t>
            </a:r>
            <a:r>
              <a:rPr lang="en-US" sz="1050" b="1" dirty="0">
                <a:latin typeface="Calibri" panose="020F0502020204030204" pitchFamily="34" charset="0"/>
                <a:cs typeface="Calibri" panose="020F0502020204030204" pitchFamily="34" charset="0"/>
              </a:rPr>
              <a:t>Mohammadreza Mehrabian</a:t>
            </a:r>
            <a:r>
              <a:rPr lang="en-US" sz="1050" dirty="0">
                <a:latin typeface="Calibri" panose="020F0502020204030204" pitchFamily="34" charset="0"/>
                <a:cs typeface="Calibri" panose="020F0502020204030204" pitchFamily="34" charset="0"/>
              </a:rPr>
              <a:t>, and Aviral Shrivastava. "RIM: Robust intersection management for connected autonomous vehicles." In 2018 IEEE Real-Time Systems Symposium (RTSS), pp. 35-44. IEEE, 2018</a:t>
            </a:r>
            <a:endParaRPr lang="en-US" sz="1050" dirty="0"/>
          </a:p>
        </p:txBody>
      </p:sp>
      <p:sp>
        <p:nvSpPr>
          <p:cNvPr id="4" name="TextBox 3">
            <a:extLst>
              <a:ext uri="{FF2B5EF4-FFF2-40B4-BE49-F238E27FC236}">
                <a16:creationId xmlns:a16="http://schemas.microsoft.com/office/drawing/2014/main" id="{DD5D181F-BB71-4F89-8FE2-32FB4E43D999}"/>
              </a:ext>
            </a:extLst>
          </p:cNvPr>
          <p:cNvSpPr txBox="1"/>
          <p:nvPr/>
        </p:nvSpPr>
        <p:spPr>
          <a:xfrm>
            <a:off x="7184571" y="1933303"/>
            <a:ext cx="729687" cy="369332"/>
          </a:xfrm>
          <a:prstGeom prst="rect">
            <a:avLst/>
          </a:prstGeom>
          <a:noFill/>
        </p:spPr>
        <p:txBody>
          <a:bodyPr wrap="none" rtlCol="0">
            <a:spAutoFit/>
          </a:bodyPr>
          <a:lstStyle/>
          <a:p>
            <a:r>
              <a:rPr lang="en-US" dirty="0"/>
              <a:t>Video</a:t>
            </a:r>
          </a:p>
        </p:txBody>
      </p:sp>
    </p:spTree>
    <p:extLst>
      <p:ext uri="{BB962C8B-B14F-4D97-AF65-F5344CB8AC3E}">
        <p14:creationId xmlns:p14="http://schemas.microsoft.com/office/powerpoint/2010/main" val="1692695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RSS Implementation and Monitoring</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29</a:t>
            </a:fld>
            <a:endParaRPr lang="en-US"/>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Video</a:t>
            </a:r>
          </a:p>
        </p:txBody>
      </p:sp>
    </p:spTree>
    <p:extLst>
      <p:ext uri="{BB962C8B-B14F-4D97-AF65-F5344CB8AC3E}">
        <p14:creationId xmlns:p14="http://schemas.microsoft.com/office/powerpoint/2010/main" val="105103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A4C8-345F-4B69-BBF3-F12EB992BB11}"/>
              </a:ext>
            </a:extLst>
          </p:cNvPr>
          <p:cNvSpPr>
            <a:spLocks noGrp="1"/>
          </p:cNvSpPr>
          <p:nvPr>
            <p:ph type="title"/>
          </p:nvPr>
        </p:nvSpPr>
        <p:spPr/>
        <p:txBody>
          <a:bodyPr/>
          <a:lstStyle/>
          <a:p>
            <a:r>
              <a:rPr lang="en-US" sz="4800" dirty="0"/>
              <a:t>Considering Uncertainty is Important in CPS</a:t>
            </a:r>
          </a:p>
        </p:txBody>
      </p:sp>
      <p:sp>
        <p:nvSpPr>
          <p:cNvPr id="3" name="Slide Number Placeholder 2">
            <a:extLst>
              <a:ext uri="{FF2B5EF4-FFF2-40B4-BE49-F238E27FC236}">
                <a16:creationId xmlns:a16="http://schemas.microsoft.com/office/drawing/2014/main" id="{8708E2E3-2035-4B25-A983-A124AD5401BF}"/>
              </a:ext>
            </a:extLst>
          </p:cNvPr>
          <p:cNvSpPr>
            <a:spLocks noGrp="1"/>
          </p:cNvSpPr>
          <p:nvPr>
            <p:ph type="sldNum" sz="quarter" idx="12"/>
          </p:nvPr>
        </p:nvSpPr>
        <p:spPr/>
        <p:txBody>
          <a:bodyPr/>
          <a:lstStyle/>
          <a:p>
            <a:fld id="{E8F92A37-2A0B-8E4C-9ABC-FE271A1E1749}" type="slidenum">
              <a:rPr lang="en-US" smtClean="0"/>
              <a:t>3</a:t>
            </a:fld>
            <a:endParaRPr lang="en-US"/>
          </a:p>
        </p:txBody>
      </p:sp>
      <p:sp>
        <p:nvSpPr>
          <p:cNvPr id="4" name="Content Placeholder 3">
            <a:extLst>
              <a:ext uri="{FF2B5EF4-FFF2-40B4-BE49-F238E27FC236}">
                <a16:creationId xmlns:a16="http://schemas.microsoft.com/office/drawing/2014/main" id="{A3E9A6F8-C353-4AC5-B6D8-EBFA88D89CE6}"/>
              </a:ext>
            </a:extLst>
          </p:cNvPr>
          <p:cNvSpPr>
            <a:spLocks noGrp="1"/>
          </p:cNvSpPr>
          <p:nvPr>
            <p:ph sz="quarter" idx="1"/>
          </p:nvPr>
        </p:nvSpPr>
        <p:spPr>
          <a:xfrm>
            <a:off x="157507" y="1032691"/>
            <a:ext cx="8196657" cy="5305698"/>
          </a:xfrm>
        </p:spPr>
        <p:txBody>
          <a:bodyPr>
            <a:normAutofit fontScale="92500" lnSpcReduction="10000"/>
          </a:bodyPr>
          <a:lstStyle/>
          <a:p>
            <a:r>
              <a:rPr lang="en-US" sz="2400"/>
              <a:t>Uncertainty: The lack of knowledge about the exact value of some parameters</a:t>
            </a:r>
          </a:p>
          <a:p>
            <a:pPr lvl="2"/>
            <a:r>
              <a:rPr lang="en-US" sz="2000"/>
              <a:t>The value of a signal.</a:t>
            </a:r>
          </a:p>
          <a:p>
            <a:pPr lvl="2"/>
            <a:r>
              <a:rPr lang="en-US" sz="2000"/>
              <a:t>The time of an event or duration between two events.</a:t>
            </a:r>
          </a:p>
          <a:p>
            <a:r>
              <a:rPr lang="en-US" sz="2400"/>
              <a:t>Sources of Uncertainty</a:t>
            </a:r>
          </a:p>
          <a:p>
            <a:pPr lvl="1"/>
            <a:r>
              <a:rPr lang="en-US" sz="2000"/>
              <a:t>Physical Processes, Sensor, Actuator, Network, Controller, Time.</a:t>
            </a:r>
          </a:p>
          <a:p>
            <a:r>
              <a:rPr lang="en-US" sz="2400"/>
              <a:t>Uncertainty is Intrinsic in Cyber-Physical Systems</a:t>
            </a:r>
          </a:p>
          <a:p>
            <a:pPr lvl="1"/>
            <a:r>
              <a:rPr lang="en-US" sz="2000"/>
              <a:t>CPS Interact with analog world while the computation and network parts in digital worlds.</a:t>
            </a:r>
          </a:p>
          <a:p>
            <a:r>
              <a:rPr lang="en-US" sz="2400"/>
              <a:t>Not considering Uncertainties can lead a system to unsafe behavior</a:t>
            </a:r>
          </a:p>
          <a:p>
            <a:r>
              <a:rPr lang="en-US" sz="2400"/>
              <a:t>Conservative uncertainty estimates can lead to low-performance design.</a:t>
            </a:r>
          </a:p>
          <a:p>
            <a:r>
              <a:rPr lang="en-US" sz="2400"/>
              <a:t>Example:</a:t>
            </a:r>
          </a:p>
          <a:p>
            <a:pPr lvl="1"/>
            <a:r>
              <a:rPr lang="en-US" sz="2000"/>
              <a:t>Minimum Longitudinal distance in RSS</a:t>
            </a:r>
          </a:p>
          <a:p>
            <a:pPr lvl="1"/>
            <a:endParaRPr lang="en-US" sz="2000"/>
          </a:p>
          <a:p>
            <a:pPr lvl="1"/>
            <a:endParaRPr lang="en-US" sz="2000"/>
          </a:p>
          <a:p>
            <a:pPr lvl="1"/>
            <a:endParaRPr lang="en-US" sz="2000"/>
          </a:p>
        </p:txBody>
      </p:sp>
      <p:pic>
        <p:nvPicPr>
          <p:cNvPr id="6" name="Picture 5">
            <a:extLst>
              <a:ext uri="{FF2B5EF4-FFF2-40B4-BE49-F238E27FC236}">
                <a16:creationId xmlns:a16="http://schemas.microsoft.com/office/drawing/2014/main" id="{EBD2CCAC-99A4-42AB-AA2B-F33BC937F394}"/>
              </a:ext>
            </a:extLst>
          </p:cNvPr>
          <p:cNvPicPr>
            <a:picLocks noChangeAspect="1"/>
          </p:cNvPicPr>
          <p:nvPr/>
        </p:nvPicPr>
        <p:blipFill>
          <a:blip r:embed="rId3"/>
          <a:stretch>
            <a:fillRect/>
          </a:stretch>
        </p:blipFill>
        <p:spPr>
          <a:xfrm>
            <a:off x="4673285" y="5182477"/>
            <a:ext cx="4888699" cy="642832"/>
          </a:xfrm>
          <a:prstGeom prst="rect">
            <a:avLst/>
          </a:prstGeom>
        </p:spPr>
      </p:pic>
      <p:pic>
        <p:nvPicPr>
          <p:cNvPr id="7" name="Picture 6">
            <a:extLst>
              <a:ext uri="{FF2B5EF4-FFF2-40B4-BE49-F238E27FC236}">
                <a16:creationId xmlns:a16="http://schemas.microsoft.com/office/drawing/2014/main" id="{E5E6A7D8-5B69-465F-960C-EC497FE7D8BA}"/>
              </a:ext>
            </a:extLst>
          </p:cNvPr>
          <p:cNvPicPr>
            <a:picLocks noChangeAspect="1"/>
          </p:cNvPicPr>
          <p:nvPr/>
        </p:nvPicPr>
        <p:blipFill>
          <a:blip r:embed="rId4"/>
          <a:stretch>
            <a:fillRect/>
          </a:stretch>
        </p:blipFill>
        <p:spPr>
          <a:xfrm>
            <a:off x="8354164" y="1242546"/>
            <a:ext cx="3761145" cy="3226202"/>
          </a:xfrm>
          <a:prstGeom prst="rect">
            <a:avLst/>
          </a:prstGeom>
        </p:spPr>
      </p:pic>
    </p:spTree>
    <p:extLst>
      <p:ext uri="{BB962C8B-B14F-4D97-AF65-F5344CB8AC3E}">
        <p14:creationId xmlns:p14="http://schemas.microsoft.com/office/powerpoint/2010/main" val="2970239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F417-80A0-42EA-A482-F62B3C277503}"/>
              </a:ext>
            </a:extLst>
          </p:cNvPr>
          <p:cNvSpPr>
            <a:spLocks noGrp="1"/>
          </p:cNvSpPr>
          <p:nvPr>
            <p:ph type="title"/>
          </p:nvPr>
        </p:nvSpPr>
        <p:spPr/>
        <p:txBody>
          <a:bodyPr/>
          <a:lstStyle/>
          <a:p>
            <a:r>
              <a:rPr lang="en-US" dirty="0"/>
              <a:t>Synchronized Camera</a:t>
            </a:r>
          </a:p>
        </p:txBody>
      </p:sp>
      <p:sp>
        <p:nvSpPr>
          <p:cNvPr id="3" name="Slide Number Placeholder 2">
            <a:extLst>
              <a:ext uri="{FF2B5EF4-FFF2-40B4-BE49-F238E27FC236}">
                <a16:creationId xmlns:a16="http://schemas.microsoft.com/office/drawing/2014/main" id="{4E8620B2-C147-47D6-ABB6-A2504BDD12C3}"/>
              </a:ext>
            </a:extLst>
          </p:cNvPr>
          <p:cNvSpPr>
            <a:spLocks noGrp="1"/>
          </p:cNvSpPr>
          <p:nvPr>
            <p:ph type="sldNum" sz="quarter" idx="12"/>
          </p:nvPr>
        </p:nvSpPr>
        <p:spPr/>
        <p:txBody>
          <a:bodyPr/>
          <a:lstStyle/>
          <a:p>
            <a:fld id="{E8F92A37-2A0B-8E4C-9ABC-FE271A1E1749}" type="slidenum">
              <a:rPr lang="en-US" smtClean="0"/>
              <a:t>30</a:t>
            </a:fld>
            <a:endParaRPr lang="en-US"/>
          </a:p>
        </p:txBody>
      </p:sp>
      <p:sp>
        <p:nvSpPr>
          <p:cNvPr id="6" name="TextBox 5">
            <a:extLst>
              <a:ext uri="{FF2B5EF4-FFF2-40B4-BE49-F238E27FC236}">
                <a16:creationId xmlns:a16="http://schemas.microsoft.com/office/drawing/2014/main" id="{4CE7CFCA-5D43-47B4-9E68-AC38A90734CC}"/>
              </a:ext>
            </a:extLst>
          </p:cNvPr>
          <p:cNvSpPr txBox="1"/>
          <p:nvPr/>
        </p:nvSpPr>
        <p:spPr>
          <a:xfrm>
            <a:off x="522515" y="1213059"/>
            <a:ext cx="6287588" cy="369332"/>
          </a:xfrm>
          <a:prstGeom prst="rect">
            <a:avLst/>
          </a:prstGeom>
          <a:noFill/>
        </p:spPr>
        <p:txBody>
          <a:bodyPr wrap="square">
            <a:spAutoFit/>
          </a:bodyPr>
          <a:lstStyle/>
          <a:p>
            <a:r>
              <a:rPr lang="en-US" dirty="0"/>
              <a:t>Video</a:t>
            </a:r>
          </a:p>
        </p:txBody>
      </p:sp>
    </p:spTree>
    <p:extLst>
      <p:ext uri="{BB962C8B-B14F-4D97-AF65-F5344CB8AC3E}">
        <p14:creationId xmlns:p14="http://schemas.microsoft.com/office/powerpoint/2010/main" val="1187781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BB11-5728-41B6-ACB6-ACB11F73C668}"/>
              </a:ext>
            </a:extLst>
          </p:cNvPr>
          <p:cNvSpPr>
            <a:spLocks noGrp="1"/>
          </p:cNvSpPr>
          <p:nvPr>
            <p:ph type="title"/>
          </p:nvPr>
        </p:nvSpPr>
        <p:spPr/>
        <p:txBody>
          <a:bodyPr/>
          <a:lstStyle/>
          <a:p>
            <a:r>
              <a:rPr lang="en-US" sz="3600" dirty="0"/>
              <a:t>Synchrophasor--Synchronizing Two Motors Though Internet</a:t>
            </a:r>
          </a:p>
        </p:txBody>
      </p:sp>
      <p:sp>
        <p:nvSpPr>
          <p:cNvPr id="3" name="Slide Number Placeholder 2">
            <a:extLst>
              <a:ext uri="{FF2B5EF4-FFF2-40B4-BE49-F238E27FC236}">
                <a16:creationId xmlns:a16="http://schemas.microsoft.com/office/drawing/2014/main" id="{55078416-B615-48BB-908C-5AC0801FC600}"/>
              </a:ext>
            </a:extLst>
          </p:cNvPr>
          <p:cNvSpPr>
            <a:spLocks noGrp="1"/>
          </p:cNvSpPr>
          <p:nvPr>
            <p:ph type="sldNum" sz="quarter" idx="12"/>
          </p:nvPr>
        </p:nvSpPr>
        <p:spPr/>
        <p:txBody>
          <a:bodyPr/>
          <a:lstStyle/>
          <a:p>
            <a:fld id="{E8F92A37-2A0B-8E4C-9ABC-FE271A1E1749}" type="slidenum">
              <a:rPr lang="en-US" smtClean="0"/>
              <a:t>31</a:t>
            </a:fld>
            <a:endParaRPr lang="en-US"/>
          </a:p>
        </p:txBody>
      </p:sp>
      <p:sp>
        <p:nvSpPr>
          <p:cNvPr id="8" name="TextBox 7"/>
          <p:cNvSpPr txBox="1"/>
          <p:nvPr/>
        </p:nvSpPr>
        <p:spPr>
          <a:xfrm>
            <a:off x="4463468" y="5685704"/>
            <a:ext cx="326506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Distributed Synchronized Motors</a:t>
            </a:r>
          </a:p>
        </p:txBody>
      </p:sp>
      <p:sp>
        <p:nvSpPr>
          <p:cNvPr id="6" name="Content Placeholder 5">
            <a:extLst>
              <a:ext uri="{FF2B5EF4-FFF2-40B4-BE49-F238E27FC236}">
                <a16:creationId xmlns:a16="http://schemas.microsoft.com/office/drawing/2014/main" id="{C5C642BF-CEB1-4229-AD19-7F4C35B67344}"/>
              </a:ext>
            </a:extLst>
          </p:cNvPr>
          <p:cNvSpPr>
            <a:spLocks noGrp="1"/>
          </p:cNvSpPr>
          <p:nvPr>
            <p:ph sz="quarter" idx="1"/>
          </p:nvPr>
        </p:nvSpPr>
        <p:spPr/>
        <p:txBody>
          <a:bodyPr/>
          <a:lstStyle/>
          <a:p>
            <a:r>
              <a:rPr lang="en-US" dirty="0"/>
              <a:t>Video</a:t>
            </a:r>
          </a:p>
        </p:txBody>
      </p:sp>
    </p:spTree>
    <p:extLst>
      <p:ext uri="{BB962C8B-B14F-4D97-AF65-F5344CB8AC3E}">
        <p14:creationId xmlns:p14="http://schemas.microsoft.com/office/powerpoint/2010/main" val="225704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E42D-285F-3843-BC51-7E172181CCB9}"/>
              </a:ext>
            </a:extLst>
          </p:cNvPr>
          <p:cNvSpPr>
            <a:spLocks noGrp="1"/>
          </p:cNvSpPr>
          <p:nvPr>
            <p:ph type="title"/>
          </p:nvPr>
        </p:nvSpPr>
        <p:spPr/>
        <p:txBody>
          <a:bodyPr/>
          <a:lstStyle/>
          <a:p>
            <a:r>
              <a:rPr lang="en-US"/>
              <a:t>Publications</a:t>
            </a:r>
          </a:p>
        </p:txBody>
      </p:sp>
      <p:sp>
        <p:nvSpPr>
          <p:cNvPr id="3" name="Content Placeholder 2">
            <a:extLst>
              <a:ext uri="{FF2B5EF4-FFF2-40B4-BE49-F238E27FC236}">
                <a16:creationId xmlns:a16="http://schemas.microsoft.com/office/drawing/2014/main" id="{4A6E8FDE-0EEA-B246-96BD-8A27CE381960}"/>
              </a:ext>
            </a:extLst>
          </p:cNvPr>
          <p:cNvSpPr>
            <a:spLocks noGrp="1"/>
          </p:cNvSpPr>
          <p:nvPr>
            <p:ph sz="quarter" idx="1"/>
          </p:nvPr>
        </p:nvSpPr>
        <p:spPr>
          <a:xfrm>
            <a:off x="157506" y="1032691"/>
            <a:ext cx="11843994" cy="5305698"/>
          </a:xfrm>
        </p:spPr>
        <p:txBody>
          <a:bodyPr>
            <a:normAutofit fontScale="85000" lnSpcReduction="20000"/>
          </a:bodyPr>
          <a:lstStyle/>
          <a:p>
            <a:pPr lvl="1"/>
            <a:r>
              <a:rPr lang="en-US" sz="1400" b="1" dirty="0">
                <a:latin typeface="Calibri" panose="020F0502020204030204" pitchFamily="34" charset="0"/>
                <a:cs typeface="Calibri" panose="020F0502020204030204" pitchFamily="34" charset="0"/>
              </a:rPr>
              <a:t>[ACM TECS] Mehrabian, Mohammadreza</a:t>
            </a:r>
            <a:r>
              <a:rPr lang="en-US" sz="1400" dirty="0">
                <a:latin typeface="Calibri" panose="020F0502020204030204" pitchFamily="34" charset="0"/>
                <a:cs typeface="Calibri" panose="020F0502020204030204" pitchFamily="34" charset="0"/>
              </a:rPr>
              <a:t>, Mohammad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Aviral Shrivastava, John C. </a:t>
            </a:r>
            <a:r>
              <a:rPr lang="en-US" sz="1400" dirty="0" err="1">
                <a:latin typeface="Calibri" panose="020F0502020204030204" pitchFamily="34" charset="0"/>
                <a:cs typeface="Calibri" panose="020F0502020204030204" pitchFamily="34" charset="0"/>
              </a:rPr>
              <a:t>Eidson</a:t>
            </a:r>
            <a:r>
              <a:rPr lang="en-US" sz="1400" dirty="0">
                <a:latin typeface="Calibri" panose="020F0502020204030204" pitchFamily="34" charset="0"/>
                <a:cs typeface="Calibri" panose="020F0502020204030204" pitchFamily="34" charset="0"/>
              </a:rPr>
              <a:t>, Patricia </a:t>
            </a:r>
            <a:r>
              <a:rPr lang="en-US" sz="1400" dirty="0" err="1">
                <a:latin typeface="Calibri" panose="020F0502020204030204" pitchFamily="34" charset="0"/>
                <a:cs typeface="Calibri" panose="020F0502020204030204" pitchFamily="34" charset="0"/>
              </a:rPr>
              <a:t>Derler</a:t>
            </a:r>
            <a:r>
              <a:rPr lang="en-US" sz="1400" dirty="0">
                <a:latin typeface="Calibri" panose="020F0502020204030204" pitchFamily="34" charset="0"/>
                <a:cs typeface="Calibri" panose="020F0502020204030204" pitchFamily="34" charset="0"/>
              </a:rPr>
              <a:t>, Hugo A. Andrade, </a:t>
            </a:r>
            <a:r>
              <a:rPr lang="en-US" sz="1400" dirty="0" err="1">
                <a:latin typeface="Calibri" panose="020F0502020204030204" pitchFamily="34" charset="0"/>
                <a:cs typeface="Calibri" panose="020F0502020204030204" pitchFamily="34" charset="0"/>
              </a:rPr>
              <a:t>Ya-Shian</a:t>
            </a:r>
            <a:r>
              <a:rPr lang="en-US" sz="1400" dirty="0">
                <a:latin typeface="Calibri" panose="020F0502020204030204" pitchFamily="34" charset="0"/>
                <a:cs typeface="Calibri" panose="020F0502020204030204" pitchFamily="34" charset="0"/>
              </a:rPr>
              <a:t> Li-</a:t>
            </a:r>
            <a:r>
              <a:rPr lang="en-US" sz="1400" dirty="0" err="1">
                <a:latin typeface="Calibri" panose="020F0502020204030204" pitchFamily="34" charset="0"/>
                <a:cs typeface="Calibri" panose="020F0502020204030204" pitchFamily="34" charset="0"/>
              </a:rPr>
              <a:t>Baboud</a:t>
            </a:r>
            <a:r>
              <a:rPr lang="en-US" sz="1400" dirty="0">
                <a:latin typeface="Calibri" panose="020F0502020204030204" pitchFamily="34" charset="0"/>
                <a:cs typeface="Calibri" panose="020F0502020204030204" pitchFamily="34" charset="0"/>
              </a:rPr>
              <a:t>, Edward </a:t>
            </a:r>
            <a:r>
              <a:rPr lang="en-US" sz="1400" dirty="0" err="1">
                <a:latin typeface="Calibri" panose="020F0502020204030204" pitchFamily="34" charset="0"/>
                <a:cs typeface="Calibri" panose="020F0502020204030204" pitchFamily="34" charset="0"/>
              </a:rPr>
              <a:t>Griffor</a:t>
            </a:r>
            <a:r>
              <a:rPr lang="en-US" sz="1400" dirty="0">
                <a:latin typeface="Calibri" panose="020F0502020204030204" pitchFamily="34" charset="0"/>
                <a:cs typeface="Calibri" panose="020F0502020204030204" pitchFamily="34" charset="0"/>
              </a:rPr>
              <a:t>, Marc Weiss, and Kevin Stanton. "Timestamp temporal logic (TTL) for testing the timing of cyber-physical systems." ACM Transactions on Embedded Computing Systems (TECS) 16, no. 5s (2017): 1-20.</a:t>
            </a:r>
          </a:p>
          <a:p>
            <a:pPr lvl="1"/>
            <a:r>
              <a:rPr lang="en-US" sz="1600" b="1" dirty="0">
                <a:latin typeface="Calibri" panose="020F0502020204030204" pitchFamily="34" charset="0"/>
                <a:cs typeface="Calibri" panose="020F0502020204030204" pitchFamily="34" charset="0"/>
              </a:rPr>
              <a:t>[DAC 2017]</a:t>
            </a:r>
            <a:r>
              <a:rPr lang="en-US" sz="1600" dirty="0">
                <a:latin typeface="Calibri" panose="020F0502020204030204" pitchFamily="34" charset="0"/>
                <a:cs typeface="Calibri" panose="020F0502020204030204" pitchFamily="34" charset="0"/>
              </a:rPr>
              <a:t> Shrivastava, Aviral, </a:t>
            </a:r>
            <a:r>
              <a:rPr lang="en-US" sz="1600" b="1" dirty="0">
                <a:latin typeface="Calibri" panose="020F0502020204030204" pitchFamily="34" charset="0"/>
                <a:cs typeface="Calibri" panose="020F0502020204030204" pitchFamily="34" charset="0"/>
              </a:rPr>
              <a:t>Mohammadreza Mehrabian</a:t>
            </a:r>
            <a:r>
              <a:rPr lang="en-US" sz="1600" dirty="0">
                <a:latin typeface="Calibri" panose="020F0502020204030204" pitchFamily="34" charset="0"/>
                <a:cs typeface="Calibri" panose="020F0502020204030204" pitchFamily="34" charset="0"/>
              </a:rPr>
              <a:t>, Mohammad </a:t>
            </a:r>
            <a:r>
              <a:rPr lang="en-US" sz="1600" dirty="0" err="1">
                <a:latin typeface="Calibri" panose="020F0502020204030204" pitchFamily="34" charset="0"/>
                <a:cs typeface="Calibri" panose="020F0502020204030204" pitchFamily="34" charset="0"/>
              </a:rPr>
              <a:t>Khayatian</a:t>
            </a:r>
            <a:r>
              <a:rPr lang="en-US" sz="1600" dirty="0">
                <a:latin typeface="Calibri" panose="020F0502020204030204" pitchFamily="34" charset="0"/>
                <a:cs typeface="Calibri" panose="020F0502020204030204" pitchFamily="34" charset="0"/>
              </a:rPr>
              <a:t>, Patricia </a:t>
            </a:r>
            <a:r>
              <a:rPr lang="en-US" sz="1600" dirty="0" err="1">
                <a:latin typeface="Calibri" panose="020F0502020204030204" pitchFamily="34" charset="0"/>
                <a:cs typeface="Calibri" panose="020F0502020204030204" pitchFamily="34" charset="0"/>
              </a:rPr>
              <a:t>Derler</a:t>
            </a:r>
            <a:r>
              <a:rPr lang="en-US" sz="1600" dirty="0">
                <a:latin typeface="Calibri" panose="020F0502020204030204" pitchFamily="34" charset="0"/>
                <a:cs typeface="Calibri" panose="020F0502020204030204" pitchFamily="34" charset="0"/>
              </a:rPr>
              <a:t>, Hugo Andrade, Kevin Stanton, </a:t>
            </a:r>
            <a:r>
              <a:rPr lang="en-US" sz="1600" dirty="0" err="1">
                <a:latin typeface="Calibri" panose="020F0502020204030204" pitchFamily="34" charset="0"/>
                <a:cs typeface="Calibri" panose="020F0502020204030204" pitchFamily="34" charset="0"/>
              </a:rPr>
              <a:t>Ya-Shian</a:t>
            </a:r>
            <a:r>
              <a:rPr lang="en-US" sz="1600" dirty="0">
                <a:latin typeface="Calibri" panose="020F0502020204030204" pitchFamily="34" charset="0"/>
                <a:cs typeface="Calibri" panose="020F0502020204030204" pitchFamily="34" charset="0"/>
              </a:rPr>
              <a:t> Li-</a:t>
            </a:r>
            <a:r>
              <a:rPr lang="en-US" sz="1600" dirty="0" err="1">
                <a:latin typeface="Calibri" panose="020F0502020204030204" pitchFamily="34" charset="0"/>
                <a:cs typeface="Calibri" panose="020F0502020204030204" pitchFamily="34" charset="0"/>
              </a:rPr>
              <a:t>Baboud</a:t>
            </a:r>
            <a:r>
              <a:rPr lang="en-US" sz="1600" dirty="0">
                <a:latin typeface="Calibri" panose="020F0502020204030204" pitchFamily="34" charset="0"/>
                <a:cs typeface="Calibri" panose="020F0502020204030204" pitchFamily="34" charset="0"/>
              </a:rPr>
              <a:t>, Edward </a:t>
            </a:r>
            <a:r>
              <a:rPr lang="en-US" sz="1600" dirty="0" err="1">
                <a:latin typeface="Calibri" panose="020F0502020204030204" pitchFamily="34" charset="0"/>
                <a:cs typeface="Calibri" panose="020F0502020204030204" pitchFamily="34" charset="0"/>
              </a:rPr>
              <a:t>Griffor</a:t>
            </a:r>
            <a:r>
              <a:rPr lang="en-US" sz="1600" dirty="0">
                <a:latin typeface="Calibri" panose="020F0502020204030204" pitchFamily="34" charset="0"/>
                <a:cs typeface="Calibri" panose="020F0502020204030204" pitchFamily="34" charset="0"/>
              </a:rPr>
              <a:t>, Marc Weiss, and John </a:t>
            </a:r>
            <a:r>
              <a:rPr lang="en-US" sz="1600" dirty="0" err="1">
                <a:latin typeface="Calibri" panose="020F0502020204030204" pitchFamily="34" charset="0"/>
                <a:cs typeface="Calibri" panose="020F0502020204030204" pitchFamily="34" charset="0"/>
              </a:rPr>
              <a:t>Eidson</a:t>
            </a:r>
            <a:r>
              <a:rPr lang="en-US" sz="1600" dirty="0">
                <a:latin typeface="Calibri" panose="020F0502020204030204" pitchFamily="34" charset="0"/>
                <a:cs typeface="Calibri" panose="020F0502020204030204" pitchFamily="34" charset="0"/>
              </a:rPr>
              <a:t>. "A testbed to verify the timing behavior of cyber-physical systems." In Proceedings of the 54th Annual Design Automation Conference 2017, pp. 1-6. 2017.</a:t>
            </a:r>
          </a:p>
          <a:p>
            <a:pPr lvl="1"/>
            <a:r>
              <a:rPr lang="en-US" sz="1400" b="1" dirty="0">
                <a:latin typeface="Calibri" panose="020F0502020204030204" pitchFamily="34" charset="0"/>
                <a:cs typeface="Calibri" panose="020F0502020204030204" pitchFamily="34" charset="0"/>
              </a:rPr>
              <a:t>[DAC 2018] Mehrabian, Mohammadreza</a:t>
            </a:r>
            <a:r>
              <a:rPr lang="en-US" sz="1400" dirty="0">
                <a:latin typeface="Calibri" panose="020F0502020204030204" pitchFamily="34" charset="0"/>
                <a:cs typeface="Calibri" panose="020F0502020204030204" pitchFamily="34" charset="0"/>
              </a:rPr>
              <a:t>, Mohammad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Ahmed Mousa, Aviral Shrivastava, </a:t>
            </a:r>
            <a:r>
              <a:rPr lang="en-US" sz="1400" dirty="0" err="1">
                <a:latin typeface="Calibri" panose="020F0502020204030204" pitchFamily="34" charset="0"/>
                <a:cs typeface="Calibri" panose="020F0502020204030204" pitchFamily="34" charset="0"/>
              </a:rPr>
              <a:t>Ya-Shian</a:t>
            </a:r>
            <a:r>
              <a:rPr lang="en-US" sz="1400" dirty="0">
                <a:latin typeface="Calibri" panose="020F0502020204030204" pitchFamily="34" charset="0"/>
                <a:cs typeface="Calibri" panose="020F0502020204030204" pitchFamily="34" charset="0"/>
              </a:rPr>
              <a:t> Li-</a:t>
            </a:r>
            <a:r>
              <a:rPr lang="en-US" sz="1400" dirty="0" err="1">
                <a:latin typeface="Calibri" panose="020F0502020204030204" pitchFamily="34" charset="0"/>
                <a:cs typeface="Calibri" panose="020F0502020204030204" pitchFamily="34" charset="0"/>
              </a:rPr>
              <a:t>Baboud</a:t>
            </a:r>
            <a:r>
              <a:rPr lang="en-US" sz="1400" dirty="0">
                <a:latin typeface="Calibri" panose="020F0502020204030204" pitchFamily="34" charset="0"/>
                <a:cs typeface="Calibri" panose="020F0502020204030204" pitchFamily="34" charset="0"/>
              </a:rPr>
              <a:t>, Patricia </a:t>
            </a:r>
            <a:r>
              <a:rPr lang="en-US" sz="1400" dirty="0" err="1">
                <a:latin typeface="Calibri" panose="020F0502020204030204" pitchFamily="34" charset="0"/>
                <a:cs typeface="Calibri" panose="020F0502020204030204" pitchFamily="34" charset="0"/>
              </a:rPr>
              <a:t>Derler</a:t>
            </a:r>
            <a:r>
              <a:rPr lang="en-US" sz="1400" dirty="0">
                <a:latin typeface="Calibri" panose="020F0502020204030204" pitchFamily="34" charset="0"/>
                <a:cs typeface="Calibri" panose="020F0502020204030204" pitchFamily="34" charset="0"/>
              </a:rPr>
              <a:t>, Edward </a:t>
            </a:r>
            <a:r>
              <a:rPr lang="en-US" sz="1400" dirty="0" err="1">
                <a:latin typeface="Calibri" panose="020F0502020204030204" pitchFamily="34" charset="0"/>
                <a:cs typeface="Calibri" panose="020F0502020204030204" pitchFamily="34" charset="0"/>
              </a:rPr>
              <a:t>Griffor</a:t>
            </a:r>
            <a:r>
              <a:rPr lang="en-US" sz="1400" dirty="0">
                <a:latin typeface="Calibri" panose="020F0502020204030204" pitchFamily="34" charset="0"/>
                <a:cs typeface="Calibri" panose="020F0502020204030204" pitchFamily="34" charset="0"/>
              </a:rPr>
              <a:t> et al. "An efficient timestamp-based monitoring approach to test timing constraints of cyber-physical systems." In Proceedings of the 55th Annual Design Automation Conference, pp. 1-6. 2018.</a:t>
            </a:r>
            <a:endParaRPr lang="en-US" sz="1600" dirty="0">
              <a:latin typeface="Calibri" panose="020F0502020204030204" pitchFamily="34" charset="0"/>
              <a:cs typeface="Calibri" panose="020F0502020204030204" pitchFamily="34" charset="0"/>
            </a:endParaRPr>
          </a:p>
          <a:p>
            <a:pPr lvl="1"/>
            <a:r>
              <a:rPr lang="en-US" sz="1400" b="1" dirty="0">
                <a:latin typeface="Calibri" panose="020F0502020204030204" pitchFamily="34" charset="0"/>
                <a:cs typeface="Calibri" panose="020F0502020204030204" pitchFamily="34" charset="0"/>
              </a:rPr>
              <a:t>[RTSS 2018]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Mohammad,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and Aviral Shrivastava. "RIM: Robust intersection management for connected autonomous vehicles." In 2018 IEEE Real-Time Systems Symposium (RTSS), pp. 35-44. IEEE, 2018.</a:t>
            </a:r>
          </a:p>
          <a:p>
            <a:pPr lvl="1"/>
            <a:r>
              <a:rPr lang="en-US" sz="1400" b="1" dirty="0">
                <a:latin typeface="Calibri" panose="020F0502020204030204" pitchFamily="34" charset="0"/>
                <a:cs typeface="Calibri" panose="020F0502020204030204" pitchFamily="34" charset="0"/>
              </a:rPr>
              <a:t>[EERI 2018]</a:t>
            </a:r>
            <a:r>
              <a:rPr lang="en-US" sz="1400" dirty="0">
                <a:latin typeface="Calibri" panose="020F0502020204030204" pitchFamily="34" charset="0"/>
                <a:cs typeface="Calibri" panose="020F0502020204030204" pitchFamily="34" charset="0"/>
              </a:rPr>
              <a:t> Van de Lindt, John W., B. R. </a:t>
            </a:r>
            <a:r>
              <a:rPr lang="en-US" sz="1400" dirty="0" err="1">
                <a:latin typeface="Calibri" panose="020F0502020204030204" pitchFamily="34" charset="0"/>
                <a:cs typeface="Calibri" panose="020F0502020204030204" pitchFamily="34" charset="0"/>
              </a:rPr>
              <a:t>Ellingwood</a:t>
            </a:r>
            <a:r>
              <a:rPr lang="en-US" sz="1400" dirty="0">
                <a:latin typeface="Calibri" panose="020F0502020204030204" pitchFamily="34" charset="0"/>
                <a:cs typeface="Calibri" panose="020F0502020204030204" pitchFamily="34" charset="0"/>
              </a:rPr>
              <a:t>, Paolo </a:t>
            </a:r>
            <a:r>
              <a:rPr lang="en-US" sz="1400" dirty="0" err="1">
                <a:latin typeface="Calibri" panose="020F0502020204030204" pitchFamily="34" charset="0"/>
                <a:cs typeface="Calibri" panose="020F0502020204030204" pitchFamily="34" charset="0"/>
              </a:rPr>
              <a:t>Gardoni</a:t>
            </a:r>
            <a:r>
              <a:rPr lang="en-US" sz="1400" dirty="0">
                <a:latin typeface="Calibri" panose="020F0502020204030204" pitchFamily="34" charset="0"/>
                <a:cs typeface="Calibri" panose="020F0502020204030204" pitchFamily="34" charset="0"/>
              </a:rPr>
              <a:t>, D. T. Cox, and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"Modeling community resilience to earthquakes and tsunamis: An overview of the center for risk-based community resilience planning." In 11th National Conference on Earthquake Engineering 2018: Integrating Science, Engineering, and Policy, NCEE 2018, pp. 3694-3698. Earthquake Engineering Research Institute, 2018.</a:t>
            </a:r>
          </a:p>
          <a:p>
            <a:pPr lvl="1"/>
            <a:r>
              <a:rPr lang="en-US" sz="1400" b="1" dirty="0">
                <a:latin typeface="Calibri" panose="020F0502020204030204" pitchFamily="34" charset="0"/>
                <a:cs typeface="Calibri" panose="020F0502020204030204" pitchFamily="34" charset="0"/>
              </a:rPr>
              <a:t>[ACM TCPS]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Mohammad, </a:t>
            </a:r>
            <a:r>
              <a:rPr lang="en-US" sz="1400" dirty="0" err="1">
                <a:latin typeface="Calibri" panose="020F0502020204030204" pitchFamily="34" charset="0"/>
                <a:cs typeface="Calibri" panose="020F0502020204030204" pitchFamily="34" charset="0"/>
              </a:rPr>
              <a:t>Yingyan</a:t>
            </a:r>
            <a:r>
              <a:rPr lang="en-US" sz="1400" dirty="0">
                <a:latin typeface="Calibri" panose="020F0502020204030204" pitchFamily="34" charset="0"/>
                <a:cs typeface="Calibri" panose="020F0502020204030204" pitchFamily="34" charset="0"/>
              </a:rPr>
              <a:t> Lou,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and Aviral Shrivastava. "Crossroads+ A Time-aware Approach for Intersection Management of Connected Autonomous Vehicles." ACM Transactions on Cyber-Physical Systems 4, no. 2 (2019): 1-28.</a:t>
            </a:r>
          </a:p>
          <a:p>
            <a:pPr lvl="1"/>
            <a:r>
              <a:rPr lang="en-US" sz="1400" b="1" dirty="0">
                <a:latin typeface="Calibri" panose="020F0502020204030204" pitchFamily="34" charset="0"/>
                <a:cs typeface="Calibri" panose="020F0502020204030204" pitchFamily="34" charset="0"/>
              </a:rPr>
              <a:t>[ASD 2019] </a:t>
            </a:r>
            <a:r>
              <a:rPr lang="en-US" sz="1400" dirty="0" err="1">
                <a:latin typeface="Calibri" panose="020F0502020204030204" pitchFamily="34" charset="0"/>
                <a:cs typeface="Calibri" panose="020F0502020204030204" pitchFamily="34" charset="0"/>
              </a:rPr>
              <a:t>Dedinsky</a:t>
            </a:r>
            <a:r>
              <a:rPr lang="en-US" sz="1400" dirty="0">
                <a:latin typeface="Calibri" panose="020F0502020204030204" pitchFamily="34" charset="0"/>
                <a:cs typeface="Calibri" panose="020F0502020204030204" pitchFamily="34" charset="0"/>
              </a:rPr>
              <a:t>, Rachel, Mohammad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and Aviral Shrivastava. "A dependable detection mechanism for intersection management of connected autonomous vehicles (interactive presentation)." In Workshop on Autonomous Systems Design (ASD 2019). Schloss </a:t>
            </a:r>
            <a:r>
              <a:rPr lang="en-US" sz="1400" dirty="0" err="1">
                <a:latin typeface="Calibri" panose="020F0502020204030204" pitchFamily="34" charset="0"/>
                <a:cs typeface="Calibri" panose="020F0502020204030204" pitchFamily="34" charset="0"/>
              </a:rPr>
              <a:t>Dagstuhl</a:t>
            </a:r>
            <a:r>
              <a:rPr lang="en-US" sz="1400" dirty="0">
                <a:latin typeface="Calibri" panose="020F0502020204030204" pitchFamily="34" charset="0"/>
                <a:cs typeface="Calibri" panose="020F0502020204030204" pitchFamily="34" charset="0"/>
              </a:rPr>
              <a:t>-Leibniz-</a:t>
            </a:r>
            <a:r>
              <a:rPr lang="en-US" sz="1400" dirty="0" err="1">
                <a:latin typeface="Calibri" panose="020F0502020204030204" pitchFamily="34" charset="0"/>
                <a:cs typeface="Calibri" panose="020F0502020204030204" pitchFamily="34" charset="0"/>
              </a:rPr>
              <a:t>Zentrum</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fuer</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Informatik</a:t>
            </a:r>
            <a:r>
              <a:rPr lang="en-US" sz="1400" dirty="0">
                <a:latin typeface="Calibri" panose="020F0502020204030204" pitchFamily="34" charset="0"/>
                <a:cs typeface="Calibri" panose="020F0502020204030204" pitchFamily="34" charset="0"/>
              </a:rPr>
              <a:t>, 2019.</a:t>
            </a:r>
          </a:p>
          <a:p>
            <a:pPr lvl="1"/>
            <a:r>
              <a:rPr lang="en-US" sz="1400" b="1" dirty="0">
                <a:latin typeface="Calibri" panose="020F0502020204030204" pitchFamily="34" charset="0"/>
                <a:cs typeface="Calibri" panose="020F0502020204030204" pitchFamily="34" charset="0"/>
              </a:rPr>
              <a:t>[ITSC 2020]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Mohammad, Rachel </a:t>
            </a:r>
            <a:r>
              <a:rPr lang="en-US" sz="1400" dirty="0" err="1">
                <a:latin typeface="Calibri" panose="020F0502020204030204" pitchFamily="34" charset="0"/>
                <a:cs typeface="Calibri" panose="020F0502020204030204" pitchFamily="34" charset="0"/>
              </a:rPr>
              <a:t>Dedinsky</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Sarthake</a:t>
            </a:r>
            <a:r>
              <a:rPr lang="en-US" sz="1400" dirty="0">
                <a:latin typeface="Calibri" panose="020F0502020204030204" pitchFamily="34" charset="0"/>
                <a:cs typeface="Calibri" panose="020F0502020204030204" pitchFamily="34" charset="0"/>
              </a:rPr>
              <a:t> Choudhary,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and Aviral Shrivastava. "R 2 IM–Robust and Resilient Intersection Management of Connected Autonomous Vehicles." (2020).</a:t>
            </a:r>
          </a:p>
          <a:p>
            <a:pPr lvl="1"/>
            <a:r>
              <a:rPr lang="en-US" sz="1400" b="1" dirty="0">
                <a:latin typeface="Calibri" panose="020F0502020204030204" pitchFamily="34" charset="0"/>
                <a:cs typeface="Calibri" panose="020F0502020204030204" pitchFamily="34" charset="0"/>
              </a:rPr>
              <a:t>[US Patent 2020]</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Mohammad, Aviral Shrivastava, </a:t>
            </a:r>
            <a:r>
              <a:rPr lang="en-US" sz="1400" b="1" dirty="0">
                <a:latin typeface="Calibri" panose="020F0502020204030204" pitchFamily="34" charset="0"/>
                <a:cs typeface="Calibri" panose="020F0502020204030204" pitchFamily="34" charset="0"/>
              </a:rPr>
              <a:t>and Mohammadreza Mehrabian</a:t>
            </a:r>
            <a:r>
              <a:rPr lang="en-US" sz="1400" dirty="0">
                <a:latin typeface="Calibri" panose="020F0502020204030204" pitchFamily="34" charset="0"/>
                <a:cs typeface="Calibri" panose="020F0502020204030204" pitchFamily="34" charset="0"/>
              </a:rPr>
              <a:t>. "Systems and methods for intersection management of connected autonomous vehicles." U.S. Patent Application 16/694,451, filed May 28, 2020.</a:t>
            </a:r>
          </a:p>
          <a:p>
            <a:pPr lvl="1"/>
            <a:r>
              <a:rPr lang="en-US" sz="1400" b="1" dirty="0">
                <a:latin typeface="Calibri" panose="020F0502020204030204" pitchFamily="34" charset="0"/>
                <a:cs typeface="Calibri" panose="020F0502020204030204" pitchFamily="34" charset="0"/>
              </a:rPr>
              <a:t>[ACM TCPS]</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Mohammad,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Edward </a:t>
            </a:r>
            <a:r>
              <a:rPr lang="en-US" sz="1400" dirty="0" err="1">
                <a:latin typeface="Calibri" panose="020F0502020204030204" pitchFamily="34" charset="0"/>
                <a:cs typeface="Calibri" panose="020F0502020204030204" pitchFamily="34" charset="0"/>
              </a:rPr>
              <a:t>Andert</a:t>
            </a:r>
            <a:r>
              <a:rPr lang="en-US" sz="1400" dirty="0">
                <a:latin typeface="Calibri" panose="020F0502020204030204" pitchFamily="34" charset="0"/>
                <a:cs typeface="Calibri" panose="020F0502020204030204" pitchFamily="34" charset="0"/>
              </a:rPr>
              <a:t>, Rachel </a:t>
            </a:r>
            <a:r>
              <a:rPr lang="en-US" sz="1400" dirty="0" err="1">
                <a:latin typeface="Calibri" panose="020F0502020204030204" pitchFamily="34" charset="0"/>
                <a:cs typeface="Calibri" panose="020F0502020204030204" pitchFamily="34" charset="0"/>
              </a:rPr>
              <a:t>Dedinsky</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Sarthake</a:t>
            </a:r>
            <a:r>
              <a:rPr lang="en-US" sz="1400" dirty="0">
                <a:latin typeface="Calibri" panose="020F0502020204030204" pitchFamily="34" charset="0"/>
                <a:cs typeface="Calibri" panose="020F0502020204030204" pitchFamily="34" charset="0"/>
              </a:rPr>
              <a:t> Choudhary, </a:t>
            </a:r>
            <a:r>
              <a:rPr lang="en-US" sz="1400" dirty="0" err="1">
                <a:latin typeface="Calibri" panose="020F0502020204030204" pitchFamily="34" charset="0"/>
                <a:cs typeface="Calibri" panose="020F0502020204030204" pitchFamily="34" charset="0"/>
              </a:rPr>
              <a:t>Yingyan</a:t>
            </a:r>
            <a:r>
              <a:rPr lang="en-US" sz="1400" dirty="0">
                <a:latin typeface="Calibri" panose="020F0502020204030204" pitchFamily="34" charset="0"/>
                <a:cs typeface="Calibri" panose="020F0502020204030204" pitchFamily="34" charset="0"/>
              </a:rPr>
              <a:t> Lou, and Aviral Shrivastava. "A survey on intersection management of connected autonomous vehicles." ACM Transactions on Cyber-Physical Systems 4, no. 4 (2020): 1-27.</a:t>
            </a:r>
          </a:p>
          <a:p>
            <a:pPr lvl="1"/>
            <a:r>
              <a:rPr lang="en-US" sz="1400" b="1" dirty="0">
                <a:latin typeface="Calibri" panose="020F0502020204030204" pitchFamily="34" charset="0"/>
                <a:cs typeface="Calibri" panose="020F0502020204030204" pitchFamily="34" charset="0"/>
              </a:rPr>
              <a:t>[ICCPS 2021]</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Mohammad, </a:t>
            </a:r>
            <a:r>
              <a:rPr lang="en-US" sz="1400" b="1" dirty="0">
                <a:latin typeface="Calibri" panose="020F0502020204030204" pitchFamily="34" charset="0"/>
                <a:cs typeface="Calibri" panose="020F0502020204030204" pitchFamily="34" charset="0"/>
              </a:rPr>
              <a:t>Mohammadreza Mehrabian</a:t>
            </a:r>
            <a:r>
              <a:rPr lang="en-US" sz="1400" dirty="0">
                <a:latin typeface="Calibri" panose="020F0502020204030204" pitchFamily="34" charset="0"/>
                <a:cs typeface="Calibri" panose="020F0502020204030204" pitchFamily="34" charset="0"/>
              </a:rPr>
              <a:t>, Harshith </a:t>
            </a:r>
            <a:r>
              <a:rPr lang="en-US" sz="1400" dirty="0" err="1">
                <a:latin typeface="Calibri" panose="020F0502020204030204" pitchFamily="34" charset="0"/>
                <a:cs typeface="Calibri" panose="020F0502020204030204" pitchFamily="34" charset="0"/>
              </a:rPr>
              <a:t>Allamsetti</a:t>
            </a:r>
            <a:r>
              <a:rPr lang="en-US" sz="1400" dirty="0">
                <a:latin typeface="Calibri" panose="020F0502020204030204" pitchFamily="34" charset="0"/>
                <a:cs typeface="Calibri" panose="020F0502020204030204" pitchFamily="34" charset="0"/>
              </a:rPr>
              <a:t>, Kai-Wei Liu, Po-Yu Huang, Chung-Wei Lin, and Aviral Shrivastava. "Cooperative driving of connected autonomous vehicles using responsibility-sensitive safety (RSS) rules." In Proceedings of the ACM/IEEE 12th International Conference on Cyber-Physical Systems, pp. 11-20. 2021.</a:t>
            </a:r>
          </a:p>
          <a:p>
            <a:pPr lvl="1"/>
            <a:r>
              <a:rPr lang="en-US" sz="1400" b="1" dirty="0">
                <a:latin typeface="Calibri" panose="020F0502020204030204" pitchFamily="34" charset="0"/>
                <a:cs typeface="Calibri" panose="020F0502020204030204" pitchFamily="34" charset="0"/>
              </a:rPr>
              <a:t>[ACM TOCS] Mehrabian, Mohammadreza</a:t>
            </a:r>
            <a:r>
              <a:rPr lang="en-US" sz="1400" dirty="0">
                <a:latin typeface="Calibri" panose="020F0502020204030204" pitchFamily="34" charset="0"/>
                <a:cs typeface="Calibri" panose="020F0502020204030204" pitchFamily="34" charset="0"/>
              </a:rPr>
              <a:t>, Mohammad </a:t>
            </a:r>
            <a:r>
              <a:rPr lang="en-US" sz="1400" dirty="0" err="1">
                <a:latin typeface="Calibri" panose="020F0502020204030204" pitchFamily="34" charset="0"/>
                <a:cs typeface="Calibri" panose="020F0502020204030204" pitchFamily="34" charset="0"/>
              </a:rPr>
              <a:t>Khayatian</a:t>
            </a:r>
            <a:r>
              <a:rPr lang="en-US" sz="1400" dirty="0">
                <a:latin typeface="Calibri" panose="020F0502020204030204" pitchFamily="34" charset="0"/>
                <a:cs typeface="Calibri" panose="020F0502020204030204" pitchFamily="34" charset="0"/>
              </a:rPr>
              <a:t>, Ahmed Mousa, Aviral Shrivastava, Edward </a:t>
            </a:r>
            <a:r>
              <a:rPr lang="en-US" sz="1400" dirty="0" err="1">
                <a:latin typeface="Calibri" panose="020F0502020204030204" pitchFamily="34" charset="0"/>
                <a:cs typeface="Calibri" panose="020F0502020204030204" pitchFamily="34" charset="0"/>
              </a:rPr>
              <a:t>Griffor</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Ya-Shian</a:t>
            </a:r>
            <a:r>
              <a:rPr lang="en-US" sz="1400" dirty="0">
                <a:latin typeface="Calibri" panose="020F0502020204030204" pitchFamily="34" charset="0"/>
                <a:cs typeface="Calibri" panose="020F0502020204030204" pitchFamily="34" charset="0"/>
              </a:rPr>
              <a:t> Li-</a:t>
            </a:r>
            <a:r>
              <a:rPr lang="en-US" sz="1400" dirty="0" err="1">
                <a:latin typeface="Calibri" panose="020F0502020204030204" pitchFamily="34" charset="0"/>
                <a:cs typeface="Calibri" panose="020F0502020204030204" pitchFamily="34" charset="0"/>
              </a:rPr>
              <a:t>Baboud</a:t>
            </a:r>
            <a:r>
              <a:rPr lang="en-US" sz="1400" dirty="0">
                <a:latin typeface="Calibri" panose="020F0502020204030204" pitchFamily="34" charset="0"/>
                <a:cs typeface="Calibri" panose="020F0502020204030204" pitchFamily="34" charset="0"/>
              </a:rPr>
              <a:t>, Patricia </a:t>
            </a:r>
            <a:r>
              <a:rPr lang="en-US" sz="1400" dirty="0" err="1">
                <a:latin typeface="Calibri" panose="020F0502020204030204" pitchFamily="34" charset="0"/>
                <a:cs typeface="Calibri" panose="020F0502020204030204" pitchFamily="34" charset="0"/>
              </a:rPr>
              <a:t>Derler</a:t>
            </a:r>
            <a:r>
              <a:rPr lang="en-US" sz="1400" dirty="0">
                <a:latin typeface="Calibri" panose="020F0502020204030204" pitchFamily="34" charset="0"/>
                <a:cs typeface="Calibri" panose="020F0502020204030204" pitchFamily="34" charset="0"/>
              </a:rPr>
              <a:t>, et al. "</a:t>
            </a:r>
            <a:r>
              <a:rPr lang="en-US" sz="1400" i="1" dirty="0">
                <a:latin typeface="Calibri" panose="020F0502020204030204" pitchFamily="34" charset="0"/>
                <a:cs typeface="Calibri" panose="020F0502020204030204" pitchFamily="34" charset="0"/>
              </a:rPr>
              <a:t>A Formalism and Methodology for Run-time Verification of Cyber-Physical Systems using Timestamp </a:t>
            </a:r>
            <a:r>
              <a:rPr lang="en-US" sz="1400" i="1" dirty="0" err="1">
                <a:latin typeface="Calibri" panose="020F0502020204030204" pitchFamily="34" charset="0"/>
                <a:cs typeface="Calibri" panose="020F0502020204030204" pitchFamily="34" charset="0"/>
              </a:rPr>
              <a:t>TemporalLogic</a:t>
            </a:r>
            <a:r>
              <a:rPr lang="en-US" sz="1400" dirty="0">
                <a:latin typeface="Calibri" panose="020F0502020204030204" pitchFamily="34" charset="0"/>
                <a:cs typeface="Calibri" panose="020F0502020204030204" pitchFamily="34" charset="0"/>
              </a:rPr>
              <a:t>.“ (submitted to TOCS)</a:t>
            </a:r>
            <a:endParaRPr lang="en-US" sz="1050" dirty="0">
              <a:latin typeface="Calibri" panose="020F0502020204030204" pitchFamily="34" charset="0"/>
              <a:cs typeface="Calibri" panose="020F0502020204030204" pitchFamily="34" charset="0"/>
            </a:endParaRPr>
          </a:p>
          <a:p>
            <a:pPr lvl="1"/>
            <a:endParaRPr lang="en-US" sz="1050" dirty="0">
              <a:latin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084C9EA9-2F69-4822-B601-DA9196EC18EA}"/>
              </a:ext>
            </a:extLst>
          </p:cNvPr>
          <p:cNvSpPr>
            <a:spLocks noGrp="1"/>
          </p:cNvSpPr>
          <p:nvPr>
            <p:ph type="sldNum" sz="quarter" idx="12"/>
          </p:nvPr>
        </p:nvSpPr>
        <p:spPr/>
        <p:txBody>
          <a:bodyPr/>
          <a:lstStyle/>
          <a:p>
            <a:fld id="{E8F92A37-2A0B-8E4C-9ABC-FE271A1E1749}" type="slidenum">
              <a:rPr lang="en-US" smtClean="0"/>
              <a:t>32</a:t>
            </a:fld>
            <a:endParaRPr lang="en-US"/>
          </a:p>
        </p:txBody>
      </p:sp>
    </p:spTree>
    <p:extLst>
      <p:ext uri="{BB962C8B-B14F-4D97-AF65-F5344CB8AC3E}">
        <p14:creationId xmlns:p14="http://schemas.microsoft.com/office/powerpoint/2010/main" val="27409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4FA0-7CFF-4F47-AAA3-2144C99E9AE1}"/>
              </a:ext>
            </a:extLst>
          </p:cNvPr>
          <p:cNvSpPr>
            <a:spLocks noGrp="1"/>
          </p:cNvSpPr>
          <p:nvPr>
            <p:ph type="title"/>
          </p:nvPr>
        </p:nvSpPr>
        <p:spPr/>
        <p:txBody>
          <a:bodyPr/>
          <a:lstStyle/>
          <a:p>
            <a:r>
              <a:rPr lang="en-US" sz="5400" dirty="0">
                <a:latin typeface="Calibri" panose="020F0502020204030204" pitchFamily="34" charset="0"/>
                <a:cs typeface="Calibri" panose="020F0502020204030204" pitchFamily="34" charset="0"/>
              </a:rPr>
              <a:t>How to Handle Timing Uncertainty in CPS</a:t>
            </a:r>
          </a:p>
        </p:txBody>
      </p:sp>
      <p:sp>
        <p:nvSpPr>
          <p:cNvPr id="3" name="Slide Number Placeholder 2">
            <a:extLst>
              <a:ext uri="{FF2B5EF4-FFF2-40B4-BE49-F238E27FC236}">
                <a16:creationId xmlns:a16="http://schemas.microsoft.com/office/drawing/2014/main" id="{06F62B9A-705A-4A4B-803D-AFDCE4B6E034}"/>
              </a:ext>
            </a:extLst>
          </p:cNvPr>
          <p:cNvSpPr>
            <a:spLocks noGrp="1"/>
          </p:cNvSpPr>
          <p:nvPr>
            <p:ph type="sldNum" sz="quarter" idx="12"/>
          </p:nvPr>
        </p:nvSpPr>
        <p:spPr/>
        <p:txBody>
          <a:bodyPr/>
          <a:lstStyle/>
          <a:p>
            <a:fld id="{E8F92A37-2A0B-8E4C-9ABC-FE271A1E1749}" type="slidenum">
              <a:rPr lang="en-US" smtClean="0">
                <a:latin typeface="Calibri" panose="020F0502020204030204" pitchFamily="34" charset="0"/>
                <a:cs typeface="Calibri" panose="020F0502020204030204" pitchFamily="34" charset="0"/>
              </a:rPr>
              <a:t>4</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±0.5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21" name="TextBox 20">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24" name="Oval 23">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27" name="Oval 26">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29" name="Oval 28">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31" name="Oval 30">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55" name="TextBox 54">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56" name="TextBox 55">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57" name="TextBox 56">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14" name="Group 13"/>
          <p:cNvGrpSpPr/>
          <p:nvPr/>
        </p:nvGrpSpPr>
        <p:grpSpPr>
          <a:xfrm>
            <a:off x="432853" y="910986"/>
            <a:ext cx="4465770" cy="5036027"/>
            <a:chOff x="7014628" y="1042895"/>
            <a:chExt cx="4465770" cy="5036027"/>
          </a:xfrm>
        </p:grpSpPr>
        <p:pic>
          <p:nvPicPr>
            <p:cNvPr id="25" name="Picture 24">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8" name="Picture 27">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18" name="Group 17">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6"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17" name="Group 16">
              <a:extLst>
                <a:ext uri="{FF2B5EF4-FFF2-40B4-BE49-F238E27FC236}">
                  <a16:creationId xmlns:a16="http://schemas.microsoft.com/office/drawing/2014/main" id="{1759B4A4-1A64-4C80-8BD5-A8F47635EFCB}"/>
                </a:ext>
              </a:extLst>
            </p:cNvPr>
            <p:cNvGrpSpPr/>
            <p:nvPr/>
          </p:nvGrpSpPr>
          <p:grpSpPr>
            <a:xfrm>
              <a:off x="7014628" y="2862884"/>
              <a:ext cx="4465770" cy="1410212"/>
              <a:chOff x="6943990" y="2732760"/>
              <a:chExt cx="4465770" cy="1410212"/>
            </a:xfrm>
          </p:grpSpPr>
          <p:grpSp>
            <p:nvGrpSpPr>
              <p:cNvPr id="12" name="Group 11">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11" name="Group 10">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30" name="Picture 29">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32" name="Picture 31">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8" name="Group 7">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7" name="Straight Arrow Connector 6">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7" name="TextBox 46">
                <a:extLst>
                  <a:ext uri="{FF2B5EF4-FFF2-40B4-BE49-F238E27FC236}">
                    <a16:creationId xmlns:a16="http://schemas.microsoft.com/office/drawing/2014/main" id="{C57B5C68-3864-4471-A3C2-44A0EB13FB81}"/>
                  </a:ext>
                </a:extLst>
              </p:cNvPr>
              <p:cNvSpPr txBox="1"/>
              <p:nvPr/>
            </p:nvSpPr>
            <p:spPr>
              <a:xfrm>
                <a:off x="6951531" y="2732760"/>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16" name="Group 15">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15" name="Group 14">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13" name="Group 12">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4" name="Picture 33">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9" name="Group 8">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50" name="Straight Arrow Connector 49">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68"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69" name="TextBox 68">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19"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20" name="Rectangle 19"/>
          <p:cNvSpPr/>
          <p:nvPr/>
        </p:nvSpPr>
        <p:spPr>
          <a:xfrm>
            <a:off x="4078552" y="2899938"/>
            <a:ext cx="8113448" cy="1200329"/>
          </a:xfrm>
          <a:prstGeom prst="rect">
            <a:avLst/>
          </a:prstGeom>
        </p:spPr>
        <p:txBody>
          <a:bodyPr wrap="square">
            <a:spAutoFit/>
          </a:bodyPr>
          <a:lstStyle/>
          <a:p>
            <a:pPr marL="1200150" lvl="2"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Tolerance Needs to be considered in the system property.</a:t>
            </a:r>
          </a:p>
          <a:p>
            <a:pPr marL="1200150" lvl="2"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Properties must be consistent considering uncertainties.</a:t>
            </a:r>
          </a:p>
          <a:p>
            <a:pPr marL="1200150" lvl="2" indent="-285750">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811F0B1C-DD50-406C-A44A-2A46DA56D823}"/>
              </a:ext>
            </a:extLst>
          </p:cNvPr>
          <p:cNvSpPr/>
          <p:nvPr/>
        </p:nvSpPr>
        <p:spPr>
          <a:xfrm>
            <a:off x="4078552" y="4671263"/>
            <a:ext cx="8007432" cy="923330"/>
          </a:xfrm>
          <a:prstGeom prst="rect">
            <a:avLst/>
          </a:prstGeom>
        </p:spPr>
        <p:txBody>
          <a:bodyPr wrap="square">
            <a:spAutoFit/>
          </a:bodyPr>
          <a:lstStyle/>
          <a:p>
            <a:pPr marL="1200150" lvl="2"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Testing methods must take the uncertain values and tolerance into account</a:t>
            </a:r>
          </a:p>
          <a:p>
            <a:pPr marL="1200150" lvl="2"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Testing methods must take uncertainties and tolerance into account.</a:t>
            </a:r>
          </a:p>
        </p:txBody>
      </p:sp>
    </p:spTree>
    <p:extLst>
      <p:ext uri="{BB962C8B-B14F-4D97-AF65-F5344CB8AC3E}">
        <p14:creationId xmlns:p14="http://schemas.microsoft.com/office/powerpoint/2010/main" val="381132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44005" y="47295"/>
            <a:ext cx="12103510" cy="967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1" dirty="0">
                <a:solidFill>
                  <a:srgbClr val="0000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Thesis Statement: Timing Uncertainties Must be Handled in CPS Specification, Modeling, and Validation</a:t>
            </a:r>
          </a:p>
        </p:txBody>
      </p:sp>
      <p:sp>
        <p:nvSpPr>
          <p:cNvPr id="6" name="Slide Number Placeholder 5">
            <a:extLst>
              <a:ext uri="{FF2B5EF4-FFF2-40B4-BE49-F238E27FC236}">
                <a16:creationId xmlns:a16="http://schemas.microsoft.com/office/drawing/2014/main" id="{C230B5B6-F219-488E-929E-8AB59F086170}"/>
              </a:ext>
            </a:extLst>
          </p:cNvPr>
          <p:cNvSpPr>
            <a:spLocks noGrp="1"/>
          </p:cNvSpPr>
          <p:nvPr>
            <p:ph type="sldNum" sz="quarter" idx="12"/>
          </p:nvPr>
        </p:nvSpPr>
        <p:spPr>
          <a:xfrm>
            <a:off x="810461" y="6356350"/>
            <a:ext cx="1723136" cy="365760"/>
          </a:xfrm>
        </p:spPr>
        <p:txBody>
          <a:bodyPr/>
          <a:lstStyle/>
          <a:p>
            <a:fld id="{E8F92A37-2A0B-8E4C-9ABC-FE271A1E1749}" type="slidenum">
              <a:rPr lang="en-US" smtClean="0">
                <a:latin typeface="Calibri" panose="020F0502020204030204" pitchFamily="34" charset="0"/>
                <a:cs typeface="Calibri" panose="020F0502020204030204" pitchFamily="34" charset="0"/>
              </a:rPr>
              <a:t>5</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±0.5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12" name="Oval 11">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13" name="Oval 12">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14" name="Oval 13">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16" name="Oval 15">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17" name="TextBox 16">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22" name="Group 21"/>
          <p:cNvGrpSpPr/>
          <p:nvPr/>
        </p:nvGrpSpPr>
        <p:grpSpPr>
          <a:xfrm>
            <a:off x="432853" y="1157195"/>
            <a:ext cx="4465770" cy="5036027"/>
            <a:chOff x="7014628" y="1042895"/>
            <a:chExt cx="4465770" cy="5036027"/>
          </a:xfrm>
        </p:grpSpPr>
        <p:pic>
          <p:nvPicPr>
            <p:cNvPr id="23" name="Picture 22">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4" name="Picture 23">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25" name="Group 24">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55"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26" name="Group 25">
              <a:extLst>
                <a:ext uri="{FF2B5EF4-FFF2-40B4-BE49-F238E27FC236}">
                  <a16:creationId xmlns:a16="http://schemas.microsoft.com/office/drawing/2014/main" id="{1759B4A4-1A64-4C80-8BD5-A8F47635EFCB}"/>
                </a:ext>
              </a:extLst>
            </p:cNvPr>
            <p:cNvGrpSpPr/>
            <p:nvPr/>
          </p:nvGrpSpPr>
          <p:grpSpPr>
            <a:xfrm>
              <a:off x="7014628" y="2898685"/>
              <a:ext cx="4465770" cy="1374411"/>
              <a:chOff x="6943990" y="2768561"/>
              <a:chExt cx="4465770" cy="1374411"/>
            </a:xfrm>
          </p:grpSpPr>
          <p:grpSp>
            <p:nvGrpSpPr>
              <p:cNvPr id="43" name="Group 42">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45" name="Group 44">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47" name="Picture 46">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48" name="Picture 47">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49" name="Group 48">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50" name="Straight Arrow Connector 49">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4" name="TextBox 43">
                <a:extLst>
                  <a:ext uri="{FF2B5EF4-FFF2-40B4-BE49-F238E27FC236}">
                    <a16:creationId xmlns:a16="http://schemas.microsoft.com/office/drawing/2014/main" id="{C57B5C68-3864-4471-A3C2-44A0EB13FB81}"/>
                  </a:ext>
                </a:extLst>
              </p:cNvPr>
              <p:cNvSpPr txBox="1"/>
              <p:nvPr/>
            </p:nvSpPr>
            <p:spPr>
              <a:xfrm>
                <a:off x="6980106" y="2831871"/>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27" name="Group 26">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30" name="Group 29">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32" name="Group 31">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5" name="Picture 34">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37" name="Group 36">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38" name="Straight Arrow Connector 37">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33"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31" name="TextBox 30">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28"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61" name="Rectangle 60">
            <a:extLst>
              <a:ext uri="{FF2B5EF4-FFF2-40B4-BE49-F238E27FC236}">
                <a16:creationId xmlns:a16="http://schemas.microsoft.com/office/drawing/2014/main" id="{32F48E79-AFE1-49B4-B36F-6D04E51B1600}"/>
              </a:ext>
            </a:extLst>
          </p:cNvPr>
          <p:cNvSpPr/>
          <p:nvPr/>
        </p:nvSpPr>
        <p:spPr>
          <a:xfrm>
            <a:off x="5249307" y="1459953"/>
            <a:ext cx="6841555" cy="1877437"/>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Tolerance Needs to be considered in the system properties.</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Timestamp Temporal Logic (TTL) explicitly expresses the Tolerance  with which system properties must be met </a:t>
            </a:r>
          </a:p>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System properties must be consistent, considering tolerances.</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TTL reasoning system that provides axioms and rules to perform consistency check among timing specifications while considering tolerances.</a:t>
            </a:r>
          </a:p>
        </p:txBody>
      </p:sp>
      <p:sp>
        <p:nvSpPr>
          <p:cNvPr id="62" name="Rectangle 61">
            <a:extLst>
              <a:ext uri="{FF2B5EF4-FFF2-40B4-BE49-F238E27FC236}">
                <a16:creationId xmlns:a16="http://schemas.microsoft.com/office/drawing/2014/main" id="{A016B4A1-CBAA-4E9B-BB4C-25887CA8CEAB}"/>
              </a:ext>
            </a:extLst>
          </p:cNvPr>
          <p:cNvSpPr/>
          <p:nvPr/>
        </p:nvSpPr>
        <p:spPr>
          <a:xfrm>
            <a:off x="5167526" y="3583002"/>
            <a:ext cx="6990668" cy="2400657"/>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Uncertainties and tolerances should be considered when choosing testing equipment.</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a methodology to test if a monitoring device will allow system properties expressed in TTL (with tolerance) to validate the built CPS (with uncertainties).</a:t>
            </a:r>
          </a:p>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Testing methods must take uncertainties and tolerance into account.</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an efficient Monitoring Approach (TMA) that provides one-way guarantee that the built system meets the system properties expressed in TTL (with tolerance), even in the presence of measurement uncertainties.</a:t>
            </a:r>
          </a:p>
        </p:txBody>
      </p:sp>
    </p:spTree>
    <p:extLst>
      <p:ext uri="{BB962C8B-B14F-4D97-AF65-F5344CB8AC3E}">
        <p14:creationId xmlns:p14="http://schemas.microsoft.com/office/powerpoint/2010/main" val="338379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46570"/>
            <a:ext cx="121035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1">
                <a:solidFill>
                  <a:srgbClr val="0000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Thesis Statement: Timing Uncertainties Must be Handled in CPS Specification, Modeling, and Validation</a:t>
            </a:r>
          </a:p>
        </p:txBody>
      </p:sp>
      <p:sp>
        <p:nvSpPr>
          <p:cNvPr id="6" name="Slide Number Placeholder 5">
            <a:extLst>
              <a:ext uri="{FF2B5EF4-FFF2-40B4-BE49-F238E27FC236}">
                <a16:creationId xmlns:a16="http://schemas.microsoft.com/office/drawing/2014/main" id="{C230B5B6-F219-488E-929E-8AB59F086170}"/>
              </a:ext>
            </a:extLst>
          </p:cNvPr>
          <p:cNvSpPr>
            <a:spLocks noGrp="1"/>
          </p:cNvSpPr>
          <p:nvPr>
            <p:ph type="sldNum" sz="quarter" idx="12"/>
          </p:nvPr>
        </p:nvSpPr>
        <p:spPr>
          <a:xfrm>
            <a:off x="810461" y="6356350"/>
            <a:ext cx="1723136" cy="365760"/>
          </a:xfrm>
        </p:spPr>
        <p:txBody>
          <a:bodyPr/>
          <a:lstStyle/>
          <a:p>
            <a:fld id="{E8F92A37-2A0B-8E4C-9ABC-FE271A1E1749}"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±0.5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12" name="Oval 11">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13" name="Oval 12">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14" name="Oval 13">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16" name="Oval 15">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17" name="TextBox 16">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22" name="Group 21"/>
          <p:cNvGrpSpPr/>
          <p:nvPr/>
        </p:nvGrpSpPr>
        <p:grpSpPr>
          <a:xfrm>
            <a:off x="432853" y="1157195"/>
            <a:ext cx="4465770" cy="5036027"/>
            <a:chOff x="7014628" y="1042895"/>
            <a:chExt cx="4465770" cy="5036027"/>
          </a:xfrm>
        </p:grpSpPr>
        <p:pic>
          <p:nvPicPr>
            <p:cNvPr id="23" name="Picture 22">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4" name="Picture 23">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25" name="Group 24">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55"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26" name="Group 25">
              <a:extLst>
                <a:ext uri="{FF2B5EF4-FFF2-40B4-BE49-F238E27FC236}">
                  <a16:creationId xmlns:a16="http://schemas.microsoft.com/office/drawing/2014/main" id="{1759B4A4-1A64-4C80-8BD5-A8F47635EFCB}"/>
                </a:ext>
              </a:extLst>
            </p:cNvPr>
            <p:cNvGrpSpPr/>
            <p:nvPr/>
          </p:nvGrpSpPr>
          <p:grpSpPr>
            <a:xfrm>
              <a:off x="7014628" y="2898685"/>
              <a:ext cx="4465770" cy="1374411"/>
              <a:chOff x="6943990" y="2768561"/>
              <a:chExt cx="4465770" cy="1374411"/>
            </a:xfrm>
          </p:grpSpPr>
          <p:grpSp>
            <p:nvGrpSpPr>
              <p:cNvPr id="43" name="Group 42">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45" name="Group 44">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47" name="Picture 46">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48" name="Picture 47">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49" name="Group 48">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50" name="Straight Arrow Connector 49">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4" name="TextBox 43">
                <a:extLst>
                  <a:ext uri="{FF2B5EF4-FFF2-40B4-BE49-F238E27FC236}">
                    <a16:creationId xmlns:a16="http://schemas.microsoft.com/office/drawing/2014/main" id="{C57B5C68-3864-4471-A3C2-44A0EB13FB81}"/>
                  </a:ext>
                </a:extLst>
              </p:cNvPr>
              <p:cNvSpPr txBox="1"/>
              <p:nvPr/>
            </p:nvSpPr>
            <p:spPr>
              <a:xfrm>
                <a:off x="6980106" y="2831871"/>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27" name="Group 26">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30" name="Group 29">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32" name="Group 31">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5" name="Picture 34">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37" name="Group 36">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38" name="Straight Arrow Connector 37">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33"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31" name="TextBox 30">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28"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58" name="TextBox 57">
            <a:extLst>
              <a:ext uri="{FF2B5EF4-FFF2-40B4-BE49-F238E27FC236}">
                <a16:creationId xmlns:a16="http://schemas.microsoft.com/office/drawing/2014/main" id="{9900B697-7264-45CB-A95D-C079ABAD759B}"/>
              </a:ext>
            </a:extLst>
          </p:cNvPr>
          <p:cNvSpPr txBox="1"/>
          <p:nvPr/>
        </p:nvSpPr>
        <p:spPr>
          <a:xfrm>
            <a:off x="1132084" y="6186791"/>
            <a:ext cx="7961012" cy="646331"/>
          </a:xfrm>
          <a:prstGeom prst="rect">
            <a:avLst/>
          </a:prstGeom>
          <a:noFill/>
        </p:spPr>
        <p:txBody>
          <a:bodyPr wrap="square" rtlCol="0">
            <a:spAutoFit/>
          </a:bodyPr>
          <a:lstStyle/>
          <a:p>
            <a:pPr algn="just"/>
            <a:r>
              <a:rPr lang="en-US" sz="1200" b="1">
                <a:latin typeface="Candara" panose="020E0502030303020204" pitchFamily="34" charset="0"/>
              </a:rPr>
              <a:t>Mehrabian, Mohammadreza</a:t>
            </a:r>
            <a:r>
              <a:rPr lang="en-US" sz="1200">
                <a:latin typeface="Candara" panose="020E0502030303020204" pitchFamily="34" charset="0"/>
              </a:rPr>
              <a:t>, Mohammad </a:t>
            </a:r>
            <a:r>
              <a:rPr lang="en-US" sz="1200" err="1">
                <a:latin typeface="Candara" panose="020E0502030303020204" pitchFamily="34" charset="0"/>
              </a:rPr>
              <a:t>Khayatian</a:t>
            </a:r>
            <a:r>
              <a:rPr lang="en-US" sz="1200">
                <a:latin typeface="Candara" panose="020E0502030303020204" pitchFamily="34" charset="0"/>
              </a:rPr>
              <a:t>, Aviral Shrivastava, John C. </a:t>
            </a:r>
            <a:r>
              <a:rPr lang="en-US" sz="1200" err="1">
                <a:latin typeface="Candara" panose="020E0502030303020204" pitchFamily="34" charset="0"/>
              </a:rPr>
              <a:t>Eidson</a:t>
            </a:r>
            <a:r>
              <a:rPr lang="en-US" sz="1200">
                <a:latin typeface="Candara" panose="020E0502030303020204" pitchFamily="34" charset="0"/>
              </a:rPr>
              <a:t>, Patricia </a:t>
            </a:r>
            <a:r>
              <a:rPr lang="en-US" sz="1200" err="1">
                <a:latin typeface="Candara" panose="020E0502030303020204" pitchFamily="34" charset="0"/>
              </a:rPr>
              <a:t>Derler</a:t>
            </a:r>
            <a:r>
              <a:rPr lang="en-US" sz="1200">
                <a:latin typeface="Candara" panose="020E0502030303020204" pitchFamily="34" charset="0"/>
              </a:rPr>
              <a:t>, Hugo A. Andrade, </a:t>
            </a:r>
            <a:r>
              <a:rPr lang="en-US" sz="1200" err="1">
                <a:latin typeface="Candara" panose="020E0502030303020204" pitchFamily="34" charset="0"/>
              </a:rPr>
              <a:t>Ya-Shian</a:t>
            </a:r>
            <a:r>
              <a:rPr lang="en-US" sz="1200">
                <a:latin typeface="Candara" panose="020E0502030303020204" pitchFamily="34" charset="0"/>
              </a:rPr>
              <a:t> Li-</a:t>
            </a:r>
            <a:r>
              <a:rPr lang="en-US" sz="1200" err="1">
                <a:latin typeface="Candara" panose="020E0502030303020204" pitchFamily="34" charset="0"/>
              </a:rPr>
              <a:t>Baboud</a:t>
            </a:r>
            <a:r>
              <a:rPr lang="en-US" sz="1200">
                <a:latin typeface="Candara" panose="020E0502030303020204" pitchFamily="34" charset="0"/>
              </a:rPr>
              <a:t>, Edward </a:t>
            </a:r>
            <a:r>
              <a:rPr lang="en-US" sz="1200" err="1">
                <a:latin typeface="Candara" panose="020E0502030303020204" pitchFamily="34" charset="0"/>
              </a:rPr>
              <a:t>Griffor</a:t>
            </a:r>
            <a:r>
              <a:rPr lang="en-US" sz="1200">
                <a:latin typeface="Candara" panose="020E0502030303020204" pitchFamily="34" charset="0"/>
              </a:rPr>
              <a:t>, Marc Weiss, and Kevin Stanton. "Timestamp temporal logic (TTL) for testing the timing of cyber-physical systems." ACM Transactions on Embedded Computing Systems (TECS) 16, no. 5s (2017): 1-20.</a:t>
            </a:r>
          </a:p>
        </p:txBody>
      </p:sp>
      <p:sp>
        <p:nvSpPr>
          <p:cNvPr id="59" name="Rectangle 58">
            <a:extLst>
              <a:ext uri="{FF2B5EF4-FFF2-40B4-BE49-F238E27FC236}">
                <a16:creationId xmlns:a16="http://schemas.microsoft.com/office/drawing/2014/main" id="{7D2A6386-C1CE-425A-90D6-7D643ECCBC84}"/>
              </a:ext>
            </a:extLst>
          </p:cNvPr>
          <p:cNvSpPr/>
          <p:nvPr/>
        </p:nvSpPr>
        <p:spPr>
          <a:xfrm>
            <a:off x="5249307" y="1459953"/>
            <a:ext cx="6841555" cy="1877437"/>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Tolerance Needs to be considered in the system properties.</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Timestamp Temporal Logic (TTL) explicitly expresses the Tolerance  with which system properties must be met </a:t>
            </a:r>
          </a:p>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System properties must be consistent, considering tolerances.</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TTL reasoning system that provides axioms and rules to perform consistency check among timing specifications while considering tolerances.</a:t>
            </a:r>
          </a:p>
        </p:txBody>
      </p:sp>
      <p:sp>
        <p:nvSpPr>
          <p:cNvPr id="60" name="Rectangle 59">
            <a:extLst>
              <a:ext uri="{FF2B5EF4-FFF2-40B4-BE49-F238E27FC236}">
                <a16:creationId xmlns:a16="http://schemas.microsoft.com/office/drawing/2014/main" id="{1275F2FF-2E3C-42E9-AAC5-38D04C60CD9A}"/>
              </a:ext>
            </a:extLst>
          </p:cNvPr>
          <p:cNvSpPr/>
          <p:nvPr/>
        </p:nvSpPr>
        <p:spPr>
          <a:xfrm>
            <a:off x="5167526" y="3583002"/>
            <a:ext cx="6990668" cy="2400657"/>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Uncertainties and tolerances should be considered when choosing testing equipment.</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a methodology to test if a monitoring device will allow system properties expressed in TTL (with tolerance) to validate the built CPS (with uncertainties).</a:t>
            </a:r>
          </a:p>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Testing methods must take uncertainties and tolerance into account.</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an efficient Monitoring Approach (TMA) that provides one-way guarantee that the built system meets the system properties expressed in TTL (with tolerance), even in the presence of measurement uncertainties.</a:t>
            </a:r>
          </a:p>
        </p:txBody>
      </p:sp>
    </p:spTree>
    <p:extLst>
      <p:ext uri="{BB962C8B-B14F-4D97-AF65-F5344CB8AC3E}">
        <p14:creationId xmlns:p14="http://schemas.microsoft.com/office/powerpoint/2010/main" val="260450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A05404-CE40-4CC2-94F5-DE20013083EA}"/>
              </a:ext>
            </a:extLst>
          </p:cNvPr>
          <p:cNvSpPr>
            <a:spLocks noGrp="1"/>
          </p:cNvSpPr>
          <p:nvPr>
            <p:ph type="title"/>
          </p:nvPr>
        </p:nvSpPr>
        <p:spPr/>
        <p:txBody>
          <a:bodyPr/>
          <a:lstStyle/>
          <a:p>
            <a:r>
              <a:rPr lang="en-US" sz="3600" dirty="0"/>
              <a:t>Timestamp Temporal Logic (TTL) Can Express Tolerance</a:t>
            </a:r>
            <a:endParaRPr lang="en-US" dirty="0"/>
          </a:p>
        </p:txBody>
      </p:sp>
      <p:sp>
        <p:nvSpPr>
          <p:cNvPr id="2" name="Slide Number Placeholder 1">
            <a:extLst>
              <a:ext uri="{FF2B5EF4-FFF2-40B4-BE49-F238E27FC236}">
                <a16:creationId xmlns:a16="http://schemas.microsoft.com/office/drawing/2014/main" id="{85B33181-7F63-47E4-B38C-EE670E53C51F}"/>
              </a:ext>
            </a:extLst>
          </p:cNvPr>
          <p:cNvSpPr>
            <a:spLocks noGrp="1"/>
          </p:cNvSpPr>
          <p:nvPr>
            <p:ph type="sldNum" sz="quarter" idx="12"/>
          </p:nvPr>
        </p:nvSpPr>
        <p:spPr/>
        <p:txBody>
          <a:bodyPr/>
          <a:lstStyle/>
          <a:p>
            <a:fld id="{E8F92A37-2A0B-8E4C-9ABC-FE271A1E1749}" type="slidenum">
              <a:rPr lang="en-US" smtClean="0"/>
              <a:t>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65684C3-1CCB-4684-BD10-B98573677CAE}"/>
                  </a:ext>
                </a:extLst>
              </p:cNvPr>
              <p:cNvSpPr>
                <a:spLocks noGrp="1"/>
              </p:cNvSpPr>
              <p:nvPr>
                <p:ph sz="quarter" idx="1"/>
              </p:nvPr>
            </p:nvSpPr>
            <p:spPr>
              <a:xfrm>
                <a:off x="157507" y="1032691"/>
                <a:ext cx="7661390" cy="3477487"/>
              </a:xfrm>
            </p:spPr>
            <p:txBody>
              <a:bodyPr>
                <a:normAutofit fontScale="77500" lnSpcReduction="20000"/>
              </a:bodyPr>
              <a:lstStyle/>
              <a:p>
                <a:r>
                  <a:rPr lang="en-US"/>
                  <a:t>Tolerable error (Tolerance) should be a part of temporal logic statements because:</a:t>
                </a:r>
              </a:p>
              <a:p>
                <a:pPr lvl="1"/>
                <a:r>
                  <a:rPr lang="en-US"/>
                  <a:t>The user should define the level of accuracy for system properties.</a:t>
                </a:r>
              </a:p>
              <a:p>
                <a:pPr lvl="1"/>
                <a:r>
                  <a:rPr lang="en-US"/>
                  <a:t>We cannot do computation with infinite precision.</a:t>
                </a:r>
              </a:p>
              <a:p>
                <a:r>
                  <a:rPr lang="en-US"/>
                  <a:t>To show the level of accuracy in temporal constraints it is required to express tolerance and take it into account.</a:t>
                </a:r>
              </a:p>
              <a:p>
                <a:pPr lvl="1"/>
                <a:r>
                  <a:rPr lang="en-US"/>
                  <a:t>Example:</a:t>
                </a:r>
              </a:p>
              <a:p>
                <a:pPr lvl="2"/>
                <a:r>
                  <a:rPr lang="en-US" i="1"/>
                  <a:t>“Two events, A and B, should occur at the same time”.</a:t>
                </a:r>
              </a:p>
              <a:p>
                <a:pPr lvl="3"/>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001</m:t>
                    </m:r>
                  </m:oMath>
                </a14:m>
                <a:r>
                  <a:rPr lang="en-US" i="1"/>
                  <a:t>? </a:t>
                </a:r>
                <a:r>
                  <a:rPr lang="en-US" i="0">
                    <a:latin typeface="+mj-lt"/>
                  </a:rPr>
                  <a:t>(in </a:t>
                </a:r>
                <a14:m>
                  <m:oMath xmlns:m="http://schemas.openxmlformats.org/officeDocument/2006/math">
                    <m:r>
                      <a:rPr lang="en-US" i="1" dirty="0" smtClean="0">
                        <a:latin typeface="Cambria Math" panose="02040503050406030204" pitchFamily="18" charset="0"/>
                      </a:rPr>
                      <m:t>𝑚𝑠</m:t>
                    </m:r>
                  </m:oMath>
                </a14:m>
                <a:r>
                  <a:rPr lang="en-US" i="0">
                    <a:latin typeface="+mj-lt"/>
                  </a:rPr>
                  <a:t> level?)</a:t>
                </a:r>
                <a:endParaRPr lang="en-US" i="1"/>
              </a:p>
              <a:p>
                <a:pPr lvl="3"/>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000001</m:t>
                    </m:r>
                  </m:oMath>
                </a14:m>
                <a:r>
                  <a:rPr lang="en-US" i="1"/>
                  <a:t>? (</a:t>
                </a:r>
                <a:r>
                  <a:rPr lang="en-US"/>
                  <a:t>in </a:t>
                </a:r>
                <a14:m>
                  <m:oMath xmlns:m="http://schemas.openxmlformats.org/officeDocument/2006/math">
                    <m:r>
                      <a:rPr lang="en-US" b="0" i="1" dirty="0" smtClean="0">
                        <a:latin typeface="Cambria Math" panose="02040503050406030204" pitchFamily="18" charset="0"/>
                      </a:rPr>
                      <m:t>𝜇</m:t>
                    </m:r>
                    <m:r>
                      <a:rPr lang="en-US" i="1" dirty="0" smtClean="0">
                        <a:latin typeface="Cambria Math" panose="02040503050406030204" pitchFamily="18" charset="0"/>
                      </a:rPr>
                      <m:t>𝑠</m:t>
                    </m:r>
                  </m:oMath>
                </a14:m>
                <a:r>
                  <a:rPr lang="en-US"/>
                  <a:t> level?</a:t>
                </a:r>
                <a:r>
                  <a:rPr lang="en-US" i="1"/>
                  <a:t>) </a:t>
                </a:r>
              </a:p>
              <a:p>
                <a:pPr lvl="3"/>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000000001</m:t>
                    </m:r>
                  </m:oMath>
                </a14:m>
                <a:r>
                  <a:rPr lang="en-US" i="1"/>
                  <a:t>? (</a:t>
                </a:r>
                <a:r>
                  <a:rPr lang="en-US" i="0">
                    <a:latin typeface="+mj-lt"/>
                  </a:rPr>
                  <a:t>in</a:t>
                </a:r>
                <a:r>
                  <a:rPr lang="en-US" i="1"/>
                  <a:t> </a:t>
                </a:r>
                <a14:m>
                  <m:oMath xmlns:m="http://schemas.openxmlformats.org/officeDocument/2006/math">
                    <m:r>
                      <a:rPr lang="en-US" b="0" i="1" smtClean="0">
                        <a:latin typeface="Cambria Math" panose="02040503050406030204" pitchFamily="18" charset="0"/>
                      </a:rPr>
                      <m:t>𝑛𝑠</m:t>
                    </m:r>
                  </m:oMath>
                </a14:m>
                <a:r>
                  <a:rPr lang="en-US" i="1"/>
                  <a:t> </a:t>
                </a:r>
                <a:r>
                  <a:rPr lang="en-US" i="0">
                    <a:latin typeface="+mj-lt"/>
                  </a:rPr>
                  <a:t>level</a:t>
                </a:r>
                <a:r>
                  <a:rPr lang="en-US" i="1"/>
                  <a:t>?)</a:t>
                </a:r>
              </a:p>
            </p:txBody>
          </p:sp>
        </mc:Choice>
        <mc:Fallback xmlns="">
          <p:sp>
            <p:nvSpPr>
              <p:cNvPr id="4" name="Content Placeholder 3">
                <a:extLst>
                  <a:ext uri="{FF2B5EF4-FFF2-40B4-BE49-F238E27FC236}">
                    <a16:creationId xmlns:a16="http://schemas.microsoft.com/office/drawing/2014/main" id="{465684C3-1CCB-4684-BD10-B98573677CAE}"/>
                  </a:ext>
                </a:extLst>
              </p:cNvPr>
              <p:cNvSpPr>
                <a:spLocks noGrp="1" noRot="1" noChangeAspect="1" noMove="1" noResize="1" noEditPoints="1" noAdjustHandles="1" noChangeArrowheads="1" noChangeShapeType="1" noTextEdit="1"/>
              </p:cNvSpPr>
              <p:nvPr>
                <p:ph sz="quarter" idx="1"/>
              </p:nvPr>
            </p:nvSpPr>
            <p:spPr>
              <a:xfrm>
                <a:off x="157507" y="1032691"/>
                <a:ext cx="7661390" cy="3477487"/>
              </a:xfrm>
              <a:blipFill>
                <a:blip r:embed="rId4"/>
                <a:stretch>
                  <a:fillRect l="-557" t="-2802" r="-1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D1812F2-091D-4DC7-ACFD-9379F3C25B26}"/>
                  </a:ext>
                </a:extLst>
              </p:cNvPr>
              <p:cNvSpPr txBox="1">
                <a:spLocks/>
              </p:cNvSpPr>
              <p:nvPr/>
            </p:nvSpPr>
            <p:spPr>
              <a:xfrm>
                <a:off x="7953215" y="893468"/>
                <a:ext cx="4562335" cy="377583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i="1" dirty="0">
                    <a:latin typeface="Calibri" panose="020F0502020204030204" pitchFamily="34" charset="0"/>
                    <a:ea typeface="Times New Roman" panose="02020603050405020304" pitchFamily="18" charset="0"/>
                    <a:cs typeface="Calibri" panose="020F0502020204030204" pitchFamily="34" charset="0"/>
                  </a:rPr>
                  <a:t>Latency</a:t>
                </a:r>
              </a:p>
              <a:p>
                <a:pPr lvl="1"/>
                <a14:m>
                  <m:oMath xmlns:m="http://schemas.openxmlformats.org/officeDocument/2006/math">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ea typeface="Times New Roman" panose="02020603050405020304" pitchFamily="18" charset="0"/>
                          </a:rPr>
                          <m:t>ℒ</m:t>
                        </m:r>
                      </m:e>
                      <m:sub>
                        <m:d>
                          <m:dPr>
                            <m:begChr m:val="["/>
                            <m:endChr m:val="]"/>
                            <m:ctrlPr>
                              <a:rPr lang="en-US" sz="1800" i="1" smtClean="0">
                                <a:latin typeface="Cambria Math" panose="02040503050406030204" pitchFamily="18" charset="0"/>
                                <a:ea typeface="Times New Roman" panose="02020603050405020304" pitchFamily="18" charset="0"/>
                              </a:rPr>
                            </m:ctrlPr>
                          </m:dPr>
                          <m:e>
                            <m:r>
                              <a:rPr lang="en-US" sz="1800" i="1" smtClean="0">
                                <a:latin typeface="Cambria Math" panose="02040503050406030204" pitchFamily="18" charset="0"/>
                                <a:ea typeface="Times New Roman" panose="02020603050405020304" pitchFamily="18" charset="0"/>
                              </a:rPr>
                              <m:t>𝑎</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𝑏</m:t>
                            </m:r>
                          </m:e>
                        </m:d>
                      </m:sub>
                    </m:sSub>
                    <m:d>
                      <m:dPr>
                        <m:ctrlPr>
                          <a:rPr lang="en-US" sz="1800" i="1">
                            <a:latin typeface="Cambria Math" panose="02040503050406030204" pitchFamily="18" charset="0"/>
                            <a:ea typeface="Times New Roman" panose="02020603050405020304" pitchFamily="18" charset="0"/>
                          </a:rPr>
                        </m:ctrlPr>
                      </m:dPr>
                      <m:e>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ea typeface="Times New Roman" panose="02020603050405020304" pitchFamily="18" charset="0"/>
                              </a:rPr>
                              <m:t>𝜙</m:t>
                            </m:r>
                          </m:e>
                          <m:sub>
                            <m:r>
                              <a:rPr lang="en-US" sz="1800" i="1" smtClean="0">
                                <a:latin typeface="Cambria Math" panose="02040503050406030204" pitchFamily="18" charset="0"/>
                                <a:ea typeface="Times New Roman" panose="02020603050405020304" pitchFamily="18" charset="0"/>
                              </a:rPr>
                              <m:t>1</m:t>
                            </m:r>
                          </m:sub>
                        </m:sSub>
                        <m:r>
                          <a:rPr lang="en-US" sz="1800" i="1">
                            <a:latin typeface="Cambria Math" panose="02040503050406030204" pitchFamily="18" charset="0"/>
                            <a:ea typeface="Times New Roman" panose="02020603050405020304" pitchFamily="18" charset="0"/>
                          </a:rPr>
                          <m:t>,</m:t>
                        </m:r>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rPr>
                              <m:t>𝜙</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smtClean="0">
                            <a:latin typeface="Cambria Math" panose="02040503050406030204" pitchFamily="18" charset="0"/>
                          </a:rPr>
                          <m:t>𝜀</m:t>
                        </m:r>
                      </m:e>
                    </m:d>
                    <m:r>
                      <a:rPr lang="en-US" sz="1800" i="1" smtClean="0">
                        <a:latin typeface="Cambria Math" panose="02040503050406030204" pitchFamily="18" charset="0"/>
                      </a:rPr>
                      <m:t> </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rPr>
                      <m:t>𝑙</m:t>
                    </m:r>
                    <m:r>
                      <a:rPr lang="en-US" sz="1800" i="1" smtClean="0">
                        <a:latin typeface="Cambria Math" panose="02040503050406030204" pitchFamily="18" charset="0"/>
                        <a:ea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∈{&lt;,&gt;,=}</m:t>
                    </m:r>
                  </m:oMath>
                </a14:m>
                <a:endParaRPr lang="en-US" sz="1800" dirty="0">
                  <a:latin typeface="Calibri" panose="020F0502020204030204" pitchFamily="34" charset="0"/>
                  <a:cs typeface="Calibri" panose="020F0502020204030204" pitchFamily="34" charset="0"/>
                </a:endParaRPr>
              </a:p>
              <a:p>
                <a:r>
                  <a:rPr lang="en-US" sz="2000" i="1" dirty="0">
                    <a:latin typeface="Calibri" panose="020F0502020204030204" pitchFamily="34" charset="0"/>
                    <a:ea typeface="Times New Roman" panose="02020603050405020304" pitchFamily="18" charset="0"/>
                    <a:cs typeface="Calibri" panose="020F0502020204030204" pitchFamily="34" charset="0"/>
                  </a:rPr>
                  <a:t>Frequency</a:t>
                </a:r>
              </a:p>
              <a:p>
                <a:pPr lvl="1"/>
                <a14:m>
                  <m:oMath xmlns:m="http://schemas.openxmlformats.org/officeDocument/2006/math">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ea typeface="Times New Roman" panose="02020603050405020304" pitchFamily="18" charset="0"/>
                          </a:rPr>
                          <m:t>ℱ</m:t>
                        </m:r>
                      </m:e>
                      <m:sub>
                        <m:d>
                          <m:dPr>
                            <m:begChr m:val="["/>
                            <m:endChr m:val="]"/>
                            <m:ctrlPr>
                              <a:rPr lang="en-US" sz="1800" i="1" smtClean="0">
                                <a:latin typeface="Cambria Math" panose="02040503050406030204" pitchFamily="18" charset="0"/>
                                <a:ea typeface="Times New Roman" panose="02020603050405020304" pitchFamily="18" charset="0"/>
                              </a:rPr>
                            </m:ctrlPr>
                          </m:dPr>
                          <m:e>
                            <m:r>
                              <a:rPr lang="en-US" sz="1800" i="1" smtClean="0">
                                <a:latin typeface="Cambria Math" panose="02040503050406030204" pitchFamily="18" charset="0"/>
                                <a:ea typeface="Times New Roman" panose="02020603050405020304" pitchFamily="18" charset="0"/>
                              </a:rPr>
                              <m:t>𝑎</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𝑏</m:t>
                            </m:r>
                          </m:e>
                        </m:d>
                      </m:sub>
                    </m:sSub>
                    <m:d>
                      <m:dPr>
                        <m:ctrlPr>
                          <a:rPr lang="en-US" sz="1800" i="1">
                            <a:latin typeface="Cambria Math" panose="02040503050406030204" pitchFamily="18" charset="0"/>
                            <a:ea typeface="Times New Roman" panose="02020603050405020304" pitchFamily="18" charset="0"/>
                          </a:rPr>
                        </m:ctrlPr>
                      </m:dPr>
                      <m:e>
                        <m:r>
                          <a:rPr lang="en-US" sz="1800" i="1" smtClean="0">
                            <a:latin typeface="Cambria Math" panose="02040503050406030204" pitchFamily="18" charset="0"/>
                            <a:ea typeface="Times New Roman" panose="02020603050405020304" pitchFamily="18" charset="0"/>
                          </a:rPr>
                          <m:t>𝜙</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𝜀</m:t>
                            </m:r>
                          </m:e>
                          <m:sub>
                            <m:r>
                              <a:rPr lang="en-US" sz="1800" i="1" smtClean="0">
                                <a:latin typeface="Cambria Math" panose="02040503050406030204" pitchFamily="18" charset="0"/>
                              </a:rPr>
                              <m:t>𝑓</m:t>
                            </m:r>
                          </m:sub>
                        </m:sSub>
                      </m:e>
                    </m:d>
                    <m:r>
                      <a:rPr lang="en-US" sz="1800" i="1" smtClean="0">
                        <a:latin typeface="Cambria Math" panose="02040503050406030204" pitchFamily="18" charset="0"/>
                      </a:rPr>
                      <m:t> </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 </m:t>
                    </m:r>
                    <m:r>
                      <a:rPr lang="en-US" sz="1800" i="1" smtClean="0">
                        <a:latin typeface="Cambria Math" panose="02040503050406030204" pitchFamily="18" charset="0"/>
                        <a:ea typeface="Times New Roman" panose="02020603050405020304" pitchFamily="18" charset="0"/>
                      </a:rPr>
                      <m:t>𝑓</m:t>
                    </m:r>
                  </m:oMath>
                </a14:m>
                <a:endParaRPr lang="en-US" sz="1800" i="1" dirty="0">
                  <a:latin typeface="Calibri" panose="020F0502020204030204" pitchFamily="34" charset="0"/>
                  <a:ea typeface="Times New Roman" panose="02020603050405020304" pitchFamily="18" charset="0"/>
                  <a:cs typeface="Calibri" panose="020F0502020204030204" pitchFamily="34" charset="0"/>
                </a:endParaRPr>
              </a:p>
              <a:p>
                <a:r>
                  <a:rPr lang="en-US" sz="2000" i="1" dirty="0">
                    <a:latin typeface="Calibri" panose="020F0502020204030204" pitchFamily="34" charset="0"/>
                    <a:ea typeface="Times New Roman" panose="02020603050405020304" pitchFamily="18" charset="0"/>
                    <a:cs typeface="Calibri" panose="020F0502020204030204" pitchFamily="34" charset="0"/>
                  </a:rPr>
                  <a:t>Phase</a:t>
                </a:r>
              </a:p>
              <a:p>
                <a:pPr lvl="1"/>
                <a14:m>
                  <m:oMath xmlns:m="http://schemas.openxmlformats.org/officeDocument/2006/math">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ea typeface="Times New Roman" panose="02020603050405020304" pitchFamily="18" charset="0"/>
                          </a:rPr>
                          <m:t>𝒫</m:t>
                        </m:r>
                      </m:e>
                      <m:sub>
                        <m:d>
                          <m:dPr>
                            <m:begChr m:val="["/>
                            <m:endChr m:val="]"/>
                            <m:ctrlPr>
                              <a:rPr lang="en-US" sz="1800" i="1" smtClean="0">
                                <a:latin typeface="Cambria Math" panose="02040503050406030204" pitchFamily="18" charset="0"/>
                                <a:ea typeface="Times New Roman" panose="02020603050405020304" pitchFamily="18" charset="0"/>
                              </a:rPr>
                            </m:ctrlPr>
                          </m:dPr>
                          <m:e>
                            <m:r>
                              <a:rPr lang="en-US" sz="1800" i="1" smtClean="0">
                                <a:latin typeface="Cambria Math" panose="02040503050406030204" pitchFamily="18" charset="0"/>
                                <a:ea typeface="Times New Roman" panose="02020603050405020304" pitchFamily="18" charset="0"/>
                              </a:rPr>
                              <m:t>𝑎</m:t>
                            </m:r>
                            <m:r>
                              <a:rPr lang="en-US" sz="1800" i="1"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ea typeface="Times New Roman" panose="02020603050405020304" pitchFamily="18" charset="0"/>
                              </a:rPr>
                              <m:t>𝑏</m:t>
                            </m:r>
                          </m:e>
                        </m:d>
                      </m:sub>
                    </m:sSub>
                    <m:d>
                      <m:dPr>
                        <m:ctrlPr>
                          <a:rPr lang="en-US" sz="1800" i="1">
                            <a:latin typeface="Cambria Math" panose="02040503050406030204" pitchFamily="18" charset="0"/>
                            <a:ea typeface="Times New Roman" panose="02020603050405020304" pitchFamily="18" charset="0"/>
                          </a:rPr>
                        </m:ctrlPr>
                      </m:dPr>
                      <m:e>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ea typeface="Times New Roman" panose="02020603050405020304" pitchFamily="18" charset="0"/>
                              </a:rPr>
                              <m:t>𝜙</m:t>
                            </m:r>
                          </m:e>
                          <m:sub>
                            <m:r>
                              <a:rPr lang="en-US" sz="1800" i="1" smtClean="0">
                                <a:latin typeface="Cambria Math" panose="02040503050406030204" pitchFamily="18" charset="0"/>
                                <a:ea typeface="Times New Roman" panose="02020603050405020304" pitchFamily="18" charset="0"/>
                              </a:rPr>
                              <m:t>1</m:t>
                            </m:r>
                          </m:sub>
                        </m:sSub>
                        <m:r>
                          <a:rPr lang="en-US" sz="1800" i="1">
                            <a:latin typeface="Cambria Math" panose="02040503050406030204" pitchFamily="18" charset="0"/>
                            <a:ea typeface="Times New Roman" panose="02020603050405020304" pitchFamily="18" charset="0"/>
                          </a:rPr>
                          <m:t>,</m:t>
                        </m:r>
                        <m:sSub>
                          <m:sSubPr>
                            <m:ctrlPr>
                              <a:rPr lang="en-US" sz="1800" i="1" smtClean="0">
                                <a:latin typeface="Cambria Math" panose="02040503050406030204" pitchFamily="18" charset="0"/>
                                <a:ea typeface="Times New Roman" panose="02020603050405020304" pitchFamily="18" charset="0"/>
                              </a:rPr>
                            </m:ctrlPr>
                          </m:sSubPr>
                          <m:e>
                            <m:r>
                              <a:rPr lang="en-US" sz="1800" i="1" smtClean="0">
                                <a:latin typeface="Cambria Math" panose="02040503050406030204" pitchFamily="18" charset="0"/>
                              </a:rPr>
                              <m:t>𝜙</m:t>
                            </m:r>
                          </m:e>
                          <m:sub>
                            <m:r>
                              <a:rPr lang="en-US" sz="1800" i="1" smtClean="0">
                                <a:latin typeface="Cambria Math" panose="02040503050406030204" pitchFamily="18" charset="0"/>
                              </a:rPr>
                              <m:t>2</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𝜀</m:t>
                            </m:r>
                          </m:e>
                          <m:sub>
                            <m:r>
                              <a:rPr lang="en-US" sz="1800" i="1" smtClean="0">
                                <a:latin typeface="Cambria Math" panose="02040503050406030204" pitchFamily="18" charset="0"/>
                              </a:rPr>
                              <m:t>𝑓</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𝜀</m:t>
                            </m:r>
                          </m:e>
                          <m:sub>
                            <m:r>
                              <a:rPr lang="en-US" sz="1800" i="1" smtClean="0">
                                <a:latin typeface="Cambria Math" panose="02040503050406030204" pitchFamily="18" charset="0"/>
                              </a:rPr>
                              <m:t>𝑝</m:t>
                            </m:r>
                          </m:sub>
                        </m:sSub>
                      </m:e>
                    </m:d>
                    <m:r>
                      <a:rPr lang="en-US" sz="1800" i="1" smtClean="0">
                        <a:latin typeface="Cambria Math" panose="02040503050406030204" pitchFamily="18" charset="0"/>
                      </a:rPr>
                      <m:t>𝛻</m:t>
                    </m:r>
                    <m:r>
                      <a:rPr lang="en-US" sz="1800" i="1" smtClean="0">
                        <a:latin typeface="Cambria Math" panose="02040503050406030204" pitchFamily="18" charset="0"/>
                      </a:rPr>
                      <m:t>𝑝</m:t>
                    </m:r>
                  </m:oMath>
                </a14:m>
                <a:endParaRPr lang="en-US" sz="1800" i="1" dirty="0">
                  <a:latin typeface="Calibri" panose="020F0502020204030204" pitchFamily="34" charset="0"/>
                  <a:cs typeface="Calibri" panose="020F0502020204030204" pitchFamily="34" charset="0"/>
                </a:endParaRPr>
              </a:p>
              <a:p>
                <a:r>
                  <a:rPr lang="en-US" sz="2000" i="1" dirty="0">
                    <a:latin typeface="Calibri" panose="020F0502020204030204" pitchFamily="34" charset="0"/>
                    <a:cs typeface="Calibri" panose="020F0502020204030204" pitchFamily="34" charset="0"/>
                  </a:rPr>
                  <a:t>Simultaneity</a:t>
                </a:r>
              </a:p>
              <a:p>
                <a:pPr lvl="1"/>
                <a14:m>
                  <m:oMath xmlns:m="http://schemas.openxmlformats.org/officeDocument/2006/math">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ea typeface="Times New Roman" panose="02020603050405020304" pitchFamily="18" charset="0"/>
                          </a:rPr>
                          <m:t>𝒮</m:t>
                        </m:r>
                      </m:e>
                      <m:sub>
                        <m:d>
                          <m:dPr>
                            <m:begChr m:val="["/>
                            <m:endChr m:val="]"/>
                            <m:ctrlPr>
                              <a:rPr lang="en-US" sz="1800" i="1" dirty="0" smtClean="0">
                                <a:latin typeface="Cambria Math" panose="02040503050406030204" pitchFamily="18" charset="0"/>
                                <a:ea typeface="Times New Roman" panose="02020603050405020304" pitchFamily="18" charset="0"/>
                              </a:rPr>
                            </m:ctrlPr>
                          </m:dPr>
                          <m:e>
                            <m:r>
                              <a:rPr lang="en-US" sz="1800" i="1" dirty="0" smtClean="0">
                                <a:latin typeface="Cambria Math" panose="02040503050406030204" pitchFamily="18" charset="0"/>
                                <a:ea typeface="Times New Roman" panose="02020603050405020304" pitchFamily="18" charset="0"/>
                              </a:rPr>
                              <m:t>𝑎</m:t>
                            </m:r>
                            <m:r>
                              <a:rPr lang="en-US" sz="1800" i="1" dirty="0" smtClean="0">
                                <a:latin typeface="Cambria Math" panose="02040503050406030204" pitchFamily="18" charset="0"/>
                                <a:ea typeface="Times New Roman" panose="02020603050405020304" pitchFamily="18" charset="0"/>
                              </a:rPr>
                              <m:t>,</m:t>
                            </m:r>
                            <m:r>
                              <a:rPr lang="en-US" sz="1800" i="1" dirty="0" smtClean="0">
                                <a:latin typeface="Cambria Math" panose="02040503050406030204" pitchFamily="18" charset="0"/>
                                <a:ea typeface="Times New Roman" panose="02020603050405020304" pitchFamily="18" charset="0"/>
                              </a:rPr>
                              <m:t>𝑏</m:t>
                            </m:r>
                          </m:e>
                        </m:d>
                      </m:sub>
                    </m:sSub>
                    <m:r>
                      <a:rPr lang="en-US" sz="1800" i="1" dirty="0">
                        <a:latin typeface="Cambria Math" panose="02040503050406030204" pitchFamily="18" charset="0"/>
                        <a:ea typeface="Times New Roman" panose="02020603050405020304" pitchFamily="18" charset="0"/>
                      </a:rPr>
                      <m:t>(</m:t>
                    </m:r>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ea typeface="Times New Roman" panose="02020603050405020304" pitchFamily="18" charset="0"/>
                          </a:rPr>
                          <m:t>𝜙</m:t>
                        </m:r>
                      </m:e>
                      <m:sub>
                        <m:r>
                          <a:rPr lang="en-US" sz="1800" i="1" dirty="0" smtClean="0">
                            <a:latin typeface="Cambria Math" panose="02040503050406030204" pitchFamily="18" charset="0"/>
                            <a:ea typeface="Times New Roman" panose="02020603050405020304" pitchFamily="18" charset="0"/>
                          </a:rPr>
                          <m:t>1</m:t>
                        </m:r>
                      </m:sub>
                    </m:sSub>
                    <m:r>
                      <a:rPr lang="en-US" sz="1800" i="1" dirty="0">
                        <a:latin typeface="Cambria Math" panose="02040503050406030204" pitchFamily="18" charset="0"/>
                        <a:ea typeface="Times New Roman" panose="02020603050405020304" pitchFamily="18" charset="0"/>
                      </a:rPr>
                      <m:t>,</m:t>
                    </m:r>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ea typeface="Times New Roman" panose="02020603050405020304" pitchFamily="18" charset="0"/>
                          </a:rPr>
                          <m:t>𝜙</m:t>
                        </m:r>
                      </m:e>
                      <m:sub>
                        <m:r>
                          <a:rPr lang="en-US" sz="1800" i="1" dirty="0" smtClean="0">
                            <a:latin typeface="Cambria Math" panose="02040503050406030204" pitchFamily="18" charset="0"/>
                            <a:ea typeface="Times New Roman" panose="02020603050405020304" pitchFamily="18" charset="0"/>
                          </a:rPr>
                          <m:t>2</m:t>
                        </m:r>
                      </m:sub>
                    </m:sSub>
                    <m:r>
                      <a:rPr lang="en-US" sz="1800" i="1" dirty="0" smtClean="0">
                        <a:latin typeface="Cambria Math" panose="02040503050406030204" pitchFamily="18" charset="0"/>
                        <a:ea typeface="Times New Roman" panose="02020603050405020304" pitchFamily="18" charset="0"/>
                      </a:rPr>
                      <m:t>,</m:t>
                    </m:r>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𝜙</m:t>
                        </m:r>
                      </m:e>
                      <m:sub>
                        <m:r>
                          <a:rPr lang="en-US" sz="1800" i="1" smtClean="0">
                            <a:latin typeface="Cambria Math" panose="02040503050406030204" pitchFamily="18" charset="0"/>
                          </a:rPr>
                          <m:t>𝑛</m:t>
                        </m:r>
                      </m:sub>
                    </m:sSub>
                    <m:r>
                      <a:rPr lang="en-US" sz="1800" i="1" smtClean="0">
                        <a:latin typeface="Cambria Math" panose="02040503050406030204" pitchFamily="18" charset="0"/>
                      </a:rPr>
                      <m:t>,</m:t>
                    </m:r>
                    <m:r>
                      <a:rPr lang="en-US" sz="1800" i="1" smtClean="0">
                        <a:latin typeface="Cambria Math" panose="02040503050406030204" pitchFamily="18" charset="0"/>
                      </a:rPr>
                      <m:t>𝜀</m:t>
                    </m:r>
                    <m:r>
                      <a:rPr lang="en-US" sz="1800" i="1" dirty="0">
                        <a:latin typeface="Cambria Math" panose="02040503050406030204" pitchFamily="18" charset="0"/>
                        <a:ea typeface="Times New Roman" panose="02020603050405020304" pitchFamily="18" charset="0"/>
                      </a:rPr>
                      <m:t>)</m:t>
                    </m:r>
                  </m:oMath>
                </a14:m>
                <a:endParaRPr lang="en-US" sz="1800" dirty="0">
                  <a:latin typeface="Calibri" panose="020F0502020204030204" pitchFamily="34" charset="0"/>
                  <a:ea typeface="Times New Roman" panose="02020603050405020304" pitchFamily="18" charset="0"/>
                  <a:cs typeface="Calibri" panose="020F0502020204030204" pitchFamily="34" charset="0"/>
                </a:endParaRPr>
              </a:p>
              <a:p>
                <a:r>
                  <a:rPr lang="en-US" sz="2000" i="1" dirty="0">
                    <a:latin typeface="Calibri" panose="020F0502020204030204" pitchFamily="34" charset="0"/>
                    <a:ea typeface="Times New Roman" panose="02020603050405020304" pitchFamily="18" charset="0"/>
                    <a:cs typeface="Calibri" panose="020F0502020204030204" pitchFamily="34" charset="0"/>
                  </a:rPr>
                  <a:t>Chronological</a:t>
                </a:r>
              </a:p>
              <a:p>
                <a:pPr lvl="1"/>
                <a14:m>
                  <m:oMath xmlns:m="http://schemas.openxmlformats.org/officeDocument/2006/math">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ea typeface="Times New Roman" panose="02020603050405020304" pitchFamily="18" charset="0"/>
                          </a:rPr>
                          <m:t>𝒞</m:t>
                        </m:r>
                      </m:e>
                      <m:sub>
                        <m:d>
                          <m:dPr>
                            <m:begChr m:val="["/>
                            <m:endChr m:val="]"/>
                            <m:ctrlPr>
                              <a:rPr lang="en-US" sz="1800" i="1" dirty="0" smtClean="0">
                                <a:latin typeface="Cambria Math" panose="02040503050406030204" pitchFamily="18" charset="0"/>
                                <a:ea typeface="Times New Roman" panose="02020603050405020304" pitchFamily="18" charset="0"/>
                              </a:rPr>
                            </m:ctrlPr>
                          </m:dPr>
                          <m:e>
                            <m:r>
                              <a:rPr lang="en-US" sz="1800" i="1" dirty="0" smtClean="0">
                                <a:latin typeface="Cambria Math" panose="02040503050406030204" pitchFamily="18" charset="0"/>
                                <a:ea typeface="Times New Roman" panose="02020603050405020304" pitchFamily="18" charset="0"/>
                              </a:rPr>
                              <m:t>𝑎</m:t>
                            </m:r>
                            <m:r>
                              <a:rPr lang="en-US" sz="1800" i="1" dirty="0" smtClean="0">
                                <a:latin typeface="Cambria Math" panose="02040503050406030204" pitchFamily="18" charset="0"/>
                                <a:ea typeface="Times New Roman" panose="02020603050405020304" pitchFamily="18" charset="0"/>
                              </a:rPr>
                              <m:t>,</m:t>
                            </m:r>
                            <m:r>
                              <a:rPr lang="en-US" sz="1800" i="1" dirty="0" smtClean="0">
                                <a:latin typeface="Cambria Math" panose="02040503050406030204" pitchFamily="18" charset="0"/>
                                <a:ea typeface="Times New Roman" panose="02020603050405020304" pitchFamily="18" charset="0"/>
                              </a:rPr>
                              <m:t>𝑏</m:t>
                            </m:r>
                          </m:e>
                        </m:d>
                      </m:sub>
                    </m:sSub>
                    <m:d>
                      <m:dPr>
                        <m:ctrlPr>
                          <a:rPr lang="en-US" sz="1800" i="1" dirty="0">
                            <a:latin typeface="Cambria Math" panose="02040503050406030204" pitchFamily="18" charset="0"/>
                            <a:ea typeface="Times New Roman" panose="02020603050405020304" pitchFamily="18" charset="0"/>
                          </a:rPr>
                        </m:ctrlPr>
                      </m:dPr>
                      <m:e>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ea typeface="Times New Roman" panose="02020603050405020304" pitchFamily="18" charset="0"/>
                              </a:rPr>
                              <m:t>𝜙</m:t>
                            </m:r>
                          </m:e>
                          <m:sub>
                            <m:r>
                              <a:rPr lang="en-US" sz="1800" i="1" dirty="0" smtClean="0">
                                <a:latin typeface="Cambria Math" panose="02040503050406030204" pitchFamily="18" charset="0"/>
                                <a:ea typeface="Times New Roman" panose="02020603050405020304" pitchFamily="18" charset="0"/>
                              </a:rPr>
                              <m:t>1</m:t>
                            </m:r>
                          </m:sub>
                        </m:sSub>
                        <m:r>
                          <a:rPr lang="en-US" sz="1800" i="1" dirty="0">
                            <a:latin typeface="Cambria Math" panose="02040503050406030204" pitchFamily="18" charset="0"/>
                            <a:ea typeface="Times New Roman" panose="02020603050405020304" pitchFamily="18" charset="0"/>
                          </a:rPr>
                          <m:t>,</m:t>
                        </m:r>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rPr>
                              <m:t>𝜙</m:t>
                            </m:r>
                          </m:e>
                          <m:sub>
                            <m:r>
                              <a:rPr lang="en-US" sz="1800" i="1" dirty="0" smtClean="0">
                                <a:latin typeface="Cambria Math" panose="02040503050406030204" pitchFamily="18" charset="0"/>
                              </a:rPr>
                              <m:t>2</m:t>
                            </m:r>
                          </m:sub>
                        </m:sSub>
                        <m:r>
                          <a:rPr lang="en-US" sz="1800" i="1" dirty="0">
                            <a:latin typeface="Cambria Math" panose="02040503050406030204" pitchFamily="18" charset="0"/>
                            <a:ea typeface="Times New Roman" panose="02020603050405020304" pitchFamily="18" charset="0"/>
                          </a:rPr>
                          <m:t>,</m:t>
                        </m:r>
                        <m:r>
                          <a:rPr lang="en-US" sz="1800" i="1" dirty="0" smtClean="0">
                            <a:latin typeface="Cambria Math" panose="02040503050406030204" pitchFamily="18" charset="0"/>
                            <a:ea typeface="Times New Roman" panose="02020603050405020304" pitchFamily="18" charset="0"/>
                          </a:rPr>
                          <m:t>…,</m:t>
                        </m:r>
                        <m:sSub>
                          <m:sSubPr>
                            <m:ctrlPr>
                              <a:rPr lang="en-US" sz="1800" i="1" dirty="0" smtClean="0">
                                <a:latin typeface="Cambria Math" panose="02040503050406030204" pitchFamily="18" charset="0"/>
                                <a:ea typeface="Times New Roman" panose="02020603050405020304" pitchFamily="18" charset="0"/>
                              </a:rPr>
                            </m:ctrlPr>
                          </m:sSubPr>
                          <m:e>
                            <m:r>
                              <a:rPr lang="en-US" sz="1800" i="1" dirty="0" smtClean="0">
                                <a:latin typeface="Cambria Math" panose="02040503050406030204" pitchFamily="18" charset="0"/>
                                <a:ea typeface="Times New Roman" panose="02020603050405020304" pitchFamily="18" charset="0"/>
                              </a:rPr>
                              <m:t>𝜙</m:t>
                            </m:r>
                          </m:e>
                          <m:sub>
                            <m:r>
                              <a:rPr lang="en-US" sz="1800" i="1" dirty="0" smtClean="0">
                                <a:latin typeface="Cambria Math" panose="02040503050406030204" pitchFamily="18" charset="0"/>
                                <a:ea typeface="Times New Roman" panose="02020603050405020304" pitchFamily="18" charset="0"/>
                              </a:rPr>
                              <m:t>𝑛</m:t>
                            </m:r>
                          </m:sub>
                        </m:sSub>
                        <m:r>
                          <a:rPr lang="en-US" sz="1800" i="1">
                            <a:latin typeface="Cambria Math" panose="02040503050406030204" pitchFamily="18" charset="0"/>
                          </a:rPr>
                          <m:t>,</m:t>
                        </m:r>
                        <m:r>
                          <a:rPr lang="en-US" sz="1800" i="1" smtClean="0">
                            <a:latin typeface="Cambria Math" panose="02040503050406030204" pitchFamily="18" charset="0"/>
                          </a:rPr>
                          <m:t>𝜀</m:t>
                        </m:r>
                      </m:e>
                    </m:d>
                  </m:oMath>
                </a14:m>
                <a:endParaRPr lang="en-US" sz="1800" i="1" dirty="0">
                  <a:latin typeface="Calibri" panose="020F0502020204030204" pitchFamily="34" charset="0"/>
                  <a:ea typeface="Times New Roman" panose="02020603050405020304" pitchFamily="18" charset="0"/>
                  <a:cs typeface="Calibri" panose="020F0502020204030204" pitchFamily="34" charset="0"/>
                </a:endParaRPr>
              </a:p>
              <a:p>
                <a:pPr marL="457200" lvl="1" indent="0">
                  <a:buFont typeface="Wingdings 3"/>
                  <a:buNone/>
                </a:pPr>
                <a:endParaRPr lang="en-US" sz="1800" i="1" dirty="0">
                  <a:latin typeface="Calibri" panose="020F0502020204030204" pitchFamily="34" charset="0"/>
                  <a:ea typeface="Times New Roman" panose="02020603050405020304" pitchFamily="18" charset="0"/>
                  <a:cs typeface="Calibri" panose="020F0502020204030204" pitchFamily="34" charset="0"/>
                </a:endParaRPr>
              </a:p>
              <a:p>
                <a:pPr lvl="1"/>
                <a:endParaRPr lang="en-US" sz="1800" i="1" dirty="0">
                  <a:latin typeface="Calibri" panose="020F0502020204030204" pitchFamily="34" charset="0"/>
                  <a:ea typeface="Times New Roman" panose="02020603050405020304" pitchFamily="18" charset="0"/>
                  <a:cs typeface="Calibri" panose="020F0502020204030204" pitchFamily="34" charset="0"/>
                </a:endParaRPr>
              </a:p>
              <a:p>
                <a:pPr lvl="1"/>
                <a:endParaRPr lang="en-US" sz="1800" i="1"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xmlns="">
          <p:sp>
            <p:nvSpPr>
              <p:cNvPr id="5" name="Content Placeholder 2">
                <a:extLst>
                  <a:ext uri="{FF2B5EF4-FFF2-40B4-BE49-F238E27FC236}">
                    <a16:creationId xmlns:a16="http://schemas.microsoft.com/office/drawing/2014/main" id="{9D1812F2-091D-4DC7-ACFD-9379F3C25B26}"/>
                  </a:ext>
                </a:extLst>
              </p:cNvPr>
              <p:cNvSpPr txBox="1">
                <a:spLocks noRot="1" noChangeAspect="1" noMove="1" noResize="1" noEditPoints="1" noAdjustHandles="1" noChangeArrowheads="1" noChangeShapeType="1" noTextEdit="1"/>
              </p:cNvSpPr>
              <p:nvPr/>
            </p:nvSpPr>
            <p:spPr>
              <a:xfrm>
                <a:off x="7953215" y="893468"/>
                <a:ext cx="4562335" cy="3775834"/>
              </a:xfrm>
              <a:prstGeom prst="rect">
                <a:avLst/>
              </a:prstGeom>
              <a:blipFill>
                <a:blip r:embed="rId5"/>
                <a:stretch>
                  <a:fillRect l="-668" t="-969" b="-32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92BB35E4-684B-4DC4-A8C2-2EEFDC8B6F8F}"/>
              </a:ext>
            </a:extLst>
          </p:cNvPr>
          <p:cNvSpPr/>
          <p:nvPr/>
        </p:nvSpPr>
        <p:spPr>
          <a:xfrm>
            <a:off x="7837733" y="942230"/>
            <a:ext cx="4196759" cy="377583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726C801-1FF6-4AC4-AD11-F45212918CA9}"/>
                  </a:ext>
                </a:extLst>
              </p14:cNvPr>
              <p14:cNvContentPartPr/>
              <p14:nvPr/>
            </p14:nvContentPartPr>
            <p14:xfrm>
              <a:off x="7378855" y="6815695"/>
              <a:ext cx="56520" cy="9000"/>
            </p14:xfrm>
          </p:contentPart>
        </mc:Choice>
        <mc:Fallback xmlns="">
          <p:pic>
            <p:nvPicPr>
              <p:cNvPr id="11" name="Ink 10">
                <a:extLst>
                  <a:ext uri="{FF2B5EF4-FFF2-40B4-BE49-F238E27FC236}">
                    <a16:creationId xmlns:a16="http://schemas.microsoft.com/office/drawing/2014/main" id="{B726C801-1FF6-4AC4-AD11-F45212918CA9}"/>
                  </a:ext>
                </a:extLst>
              </p:cNvPr>
              <p:cNvPicPr/>
              <p:nvPr/>
            </p:nvPicPr>
            <p:blipFill>
              <a:blip r:embed="rId9"/>
              <a:stretch>
                <a:fillRect/>
              </a:stretch>
            </p:blipFill>
            <p:spPr>
              <a:xfrm>
                <a:off x="7369855" y="6806695"/>
                <a:ext cx="741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B52003C1-4814-429F-A55B-74CB482DD938}"/>
                  </a:ext>
                </a:extLst>
              </p14:cNvPr>
              <p14:cNvContentPartPr/>
              <p14:nvPr/>
            </p14:nvContentPartPr>
            <p14:xfrm>
              <a:off x="7354375" y="6809575"/>
              <a:ext cx="47160" cy="20160"/>
            </p14:xfrm>
          </p:contentPart>
        </mc:Choice>
        <mc:Fallback xmlns="">
          <p:pic>
            <p:nvPicPr>
              <p:cNvPr id="12" name="Ink 11">
                <a:extLst>
                  <a:ext uri="{FF2B5EF4-FFF2-40B4-BE49-F238E27FC236}">
                    <a16:creationId xmlns:a16="http://schemas.microsoft.com/office/drawing/2014/main" id="{B52003C1-4814-429F-A55B-74CB482DD938}"/>
                  </a:ext>
                </a:extLst>
              </p:cNvPr>
              <p:cNvPicPr/>
              <p:nvPr/>
            </p:nvPicPr>
            <p:blipFill>
              <a:blip r:embed="rId11"/>
              <a:stretch>
                <a:fillRect/>
              </a:stretch>
            </p:blipFill>
            <p:spPr>
              <a:xfrm>
                <a:off x="7345375" y="6800575"/>
                <a:ext cx="64800" cy="37800"/>
              </a:xfrm>
              <a:prstGeom prst="rect">
                <a:avLst/>
              </a:prstGeom>
            </p:spPr>
          </p:pic>
        </mc:Fallback>
      </mc:AlternateContent>
      <p:grpSp>
        <p:nvGrpSpPr>
          <p:cNvPr id="14" name="Group 13">
            <a:extLst>
              <a:ext uri="{FF2B5EF4-FFF2-40B4-BE49-F238E27FC236}">
                <a16:creationId xmlns:a16="http://schemas.microsoft.com/office/drawing/2014/main" id="{0AD623BB-049D-4C0E-9C53-F860DEE93346}"/>
              </a:ext>
            </a:extLst>
          </p:cNvPr>
          <p:cNvGrpSpPr/>
          <p:nvPr/>
        </p:nvGrpSpPr>
        <p:grpSpPr>
          <a:xfrm>
            <a:off x="4070807" y="3990567"/>
            <a:ext cx="3399521" cy="2396112"/>
            <a:chOff x="734291" y="2119745"/>
            <a:chExt cx="4690175" cy="3869387"/>
          </a:xfrm>
        </p:grpSpPr>
        <p:cxnSp>
          <p:nvCxnSpPr>
            <p:cNvPr id="15" name="Straight Arrow Connector 14">
              <a:extLst>
                <a:ext uri="{FF2B5EF4-FFF2-40B4-BE49-F238E27FC236}">
                  <a16:creationId xmlns:a16="http://schemas.microsoft.com/office/drawing/2014/main" id="{86E3C89A-8668-455C-B4C2-600ECF41E4DB}"/>
                </a:ext>
              </a:extLst>
            </p:cNvPr>
            <p:cNvCxnSpPr/>
            <p:nvPr/>
          </p:nvCxnSpPr>
          <p:spPr>
            <a:xfrm>
              <a:off x="3054926" y="2473037"/>
              <a:ext cx="1" cy="3352799"/>
            </a:xfrm>
            <a:prstGeom prst="straightConnector1">
              <a:avLst/>
            </a:prstGeom>
            <a:ln>
              <a:solidFill>
                <a:srgbClr val="00B050"/>
              </a:solidFill>
              <a:prstDash val="dashDot"/>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E621919-DB7B-4CDE-A3D1-702695332534}"/>
                </a:ext>
              </a:extLst>
            </p:cNvPr>
            <p:cNvCxnSpPr/>
            <p:nvPr/>
          </p:nvCxnSpPr>
          <p:spPr>
            <a:xfrm>
              <a:off x="1940501" y="2501612"/>
              <a:ext cx="1" cy="3352799"/>
            </a:xfrm>
            <a:prstGeom prst="straightConnector1">
              <a:avLst/>
            </a:prstGeom>
            <a:ln>
              <a:solidFill>
                <a:srgbClr val="00B050"/>
              </a:solidFill>
              <a:prstDash val="dashDot"/>
              <a:headEnd type="none"/>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2D343AD-FB54-47B3-B9ED-905818E50A21}"/>
                </a:ext>
              </a:extLst>
            </p:cNvPr>
            <p:cNvCxnSpPr/>
            <p:nvPr/>
          </p:nvCxnSpPr>
          <p:spPr>
            <a:xfrm>
              <a:off x="1454726" y="2549237"/>
              <a:ext cx="1" cy="3352799"/>
            </a:xfrm>
            <a:prstGeom prst="straightConnector1">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8" name="Freeform 7">
              <a:extLst>
                <a:ext uri="{FF2B5EF4-FFF2-40B4-BE49-F238E27FC236}">
                  <a16:creationId xmlns:a16="http://schemas.microsoft.com/office/drawing/2014/main" id="{B2446ACD-E366-4F60-9140-12E6568BFED1}"/>
                </a:ext>
              </a:extLst>
            </p:cNvPr>
            <p:cNvSpPr/>
            <p:nvPr/>
          </p:nvSpPr>
          <p:spPr>
            <a:xfrm>
              <a:off x="1468582" y="2669761"/>
              <a:ext cx="3713018" cy="1362697"/>
            </a:xfrm>
            <a:custGeom>
              <a:avLst/>
              <a:gdLst>
                <a:gd name="connsiteX0" fmla="*/ 0 w 3713018"/>
                <a:gd name="connsiteY0" fmla="*/ 710748 h 1362697"/>
                <a:gd name="connsiteX1" fmla="*/ 374073 w 3713018"/>
                <a:gd name="connsiteY1" fmla="*/ 18021 h 1362697"/>
                <a:gd name="connsiteX2" fmla="*/ 1011382 w 3713018"/>
                <a:gd name="connsiteY2" fmla="*/ 1361912 h 1362697"/>
                <a:gd name="connsiteX3" fmla="*/ 1620982 w 3713018"/>
                <a:gd name="connsiteY3" fmla="*/ 225839 h 1362697"/>
                <a:gd name="connsiteX4" fmla="*/ 1995054 w 3713018"/>
                <a:gd name="connsiteY4" fmla="*/ 1070966 h 1362697"/>
                <a:gd name="connsiteX5" fmla="*/ 2452254 w 3713018"/>
                <a:gd name="connsiteY5" fmla="*/ 475221 h 1362697"/>
                <a:gd name="connsiteX6" fmla="*/ 2729345 w 3713018"/>
                <a:gd name="connsiteY6" fmla="*/ 863148 h 1362697"/>
                <a:gd name="connsiteX7" fmla="*/ 3020291 w 3713018"/>
                <a:gd name="connsiteY7" fmla="*/ 627621 h 1362697"/>
                <a:gd name="connsiteX8" fmla="*/ 3713018 w 3713018"/>
                <a:gd name="connsiteY8" fmla="*/ 627621 h 136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3018" h="1362697">
                  <a:moveTo>
                    <a:pt x="0" y="710748"/>
                  </a:moveTo>
                  <a:cubicBezTo>
                    <a:pt x="102754" y="310121"/>
                    <a:pt x="205509" y="-90506"/>
                    <a:pt x="374073" y="18021"/>
                  </a:cubicBezTo>
                  <a:cubicBezTo>
                    <a:pt x="542637" y="126548"/>
                    <a:pt x="803564" y="1327276"/>
                    <a:pt x="1011382" y="1361912"/>
                  </a:cubicBezTo>
                  <a:cubicBezTo>
                    <a:pt x="1219200" y="1396548"/>
                    <a:pt x="1457037" y="274330"/>
                    <a:pt x="1620982" y="225839"/>
                  </a:cubicBezTo>
                  <a:cubicBezTo>
                    <a:pt x="1784927" y="177348"/>
                    <a:pt x="1856509" y="1029402"/>
                    <a:pt x="1995054" y="1070966"/>
                  </a:cubicBezTo>
                  <a:cubicBezTo>
                    <a:pt x="2133599" y="1112530"/>
                    <a:pt x="2329872" y="509857"/>
                    <a:pt x="2452254" y="475221"/>
                  </a:cubicBezTo>
                  <a:cubicBezTo>
                    <a:pt x="2574636" y="440585"/>
                    <a:pt x="2634672" y="837748"/>
                    <a:pt x="2729345" y="863148"/>
                  </a:cubicBezTo>
                  <a:cubicBezTo>
                    <a:pt x="2824018" y="888548"/>
                    <a:pt x="2856346" y="666875"/>
                    <a:pt x="3020291" y="627621"/>
                  </a:cubicBezTo>
                  <a:cubicBezTo>
                    <a:pt x="3184236" y="588367"/>
                    <a:pt x="3448627" y="607994"/>
                    <a:pt x="3713018" y="627621"/>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9" name="Straight Arrow Connector 18">
              <a:extLst>
                <a:ext uri="{FF2B5EF4-FFF2-40B4-BE49-F238E27FC236}">
                  <a16:creationId xmlns:a16="http://schemas.microsoft.com/office/drawing/2014/main" id="{DF1EE56F-3108-4F22-B1B1-4F38BBBF2A9E}"/>
                </a:ext>
              </a:extLst>
            </p:cNvPr>
            <p:cNvCxnSpPr/>
            <p:nvPr/>
          </p:nvCxnSpPr>
          <p:spPr>
            <a:xfrm flipV="1">
              <a:off x="1482436" y="3394364"/>
              <a:ext cx="3796146" cy="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DCAC9C7-5F0D-43C4-9A94-CD9B00B7BF84}"/>
                </a:ext>
              </a:extLst>
            </p:cNvPr>
            <p:cNvCxnSpPr/>
            <p:nvPr/>
          </p:nvCxnSpPr>
          <p:spPr>
            <a:xfrm>
              <a:off x="983669" y="2826324"/>
              <a:ext cx="3810000" cy="0"/>
            </a:xfrm>
            <a:prstGeom prst="line">
              <a:avLst/>
            </a:prstGeom>
            <a:ln w="12700">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AA4B2B2-8EA0-481E-BCAA-3C5CB39D73E6}"/>
                </a:ext>
              </a:extLst>
            </p:cNvPr>
            <p:cNvCxnSpPr/>
            <p:nvPr/>
          </p:nvCxnSpPr>
          <p:spPr>
            <a:xfrm>
              <a:off x="1943100" y="2842260"/>
              <a:ext cx="0" cy="533400"/>
            </a:xfrm>
            <a:prstGeom prst="straightConnector1">
              <a:avLst/>
            </a:prstGeom>
            <a:ln w="28575">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EFF243B-D95A-4BE9-AED4-E5C611CE4777}"/>
                </a:ext>
              </a:extLst>
            </p:cNvPr>
            <p:cNvCxnSpPr/>
            <p:nvPr/>
          </p:nvCxnSpPr>
          <p:spPr>
            <a:xfrm flipV="1">
              <a:off x="1457036" y="5070764"/>
              <a:ext cx="3796146" cy="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B3064092-64B7-485A-BEB5-CD7DF62D3346}"/>
                </a:ext>
              </a:extLst>
            </p:cNvPr>
            <p:cNvGrpSpPr/>
            <p:nvPr/>
          </p:nvGrpSpPr>
          <p:grpSpPr>
            <a:xfrm>
              <a:off x="1459704" y="4058168"/>
              <a:ext cx="3836196" cy="969521"/>
              <a:chOff x="1459705" y="4058168"/>
              <a:chExt cx="2326483" cy="969521"/>
            </a:xfrm>
          </p:grpSpPr>
          <p:sp>
            <p:nvSpPr>
              <p:cNvPr id="38" name="Freeform 23">
                <a:extLst>
                  <a:ext uri="{FF2B5EF4-FFF2-40B4-BE49-F238E27FC236}">
                    <a16:creationId xmlns:a16="http://schemas.microsoft.com/office/drawing/2014/main" id="{7F888A6D-5789-4568-82B0-C51D556D3FDC}"/>
                  </a:ext>
                </a:extLst>
              </p:cNvPr>
              <p:cNvSpPr/>
              <p:nvPr/>
            </p:nvSpPr>
            <p:spPr>
              <a:xfrm>
                <a:off x="1459705" y="4750546"/>
                <a:ext cx="631033" cy="231049"/>
              </a:xfrm>
              <a:custGeom>
                <a:avLst/>
                <a:gdLst>
                  <a:gd name="connsiteX0" fmla="*/ 0 w 1081088"/>
                  <a:gd name="connsiteY0" fmla="*/ 152448 h 231049"/>
                  <a:gd name="connsiteX1" fmla="*/ 73819 w 1081088"/>
                  <a:gd name="connsiteY1" fmla="*/ 14335 h 231049"/>
                  <a:gd name="connsiteX2" fmla="*/ 128588 w 1081088"/>
                  <a:gd name="connsiteY2" fmla="*/ 231029 h 231049"/>
                  <a:gd name="connsiteX3" fmla="*/ 202407 w 1081088"/>
                  <a:gd name="connsiteY3" fmla="*/ 48 h 231049"/>
                  <a:gd name="connsiteX4" fmla="*/ 290513 w 1081088"/>
                  <a:gd name="connsiteY4" fmla="*/ 221504 h 231049"/>
                  <a:gd name="connsiteX5" fmla="*/ 357188 w 1081088"/>
                  <a:gd name="connsiteY5" fmla="*/ 11954 h 231049"/>
                  <a:gd name="connsiteX6" fmla="*/ 431007 w 1081088"/>
                  <a:gd name="connsiteY6" fmla="*/ 204835 h 231049"/>
                  <a:gd name="connsiteX7" fmla="*/ 511969 w 1081088"/>
                  <a:gd name="connsiteY7" fmla="*/ 4810 h 231049"/>
                  <a:gd name="connsiteX8" fmla="*/ 592932 w 1081088"/>
                  <a:gd name="connsiteY8" fmla="*/ 211979 h 231049"/>
                  <a:gd name="connsiteX9" fmla="*/ 650082 w 1081088"/>
                  <a:gd name="connsiteY9" fmla="*/ 48 h 231049"/>
                  <a:gd name="connsiteX10" fmla="*/ 728663 w 1081088"/>
                  <a:gd name="connsiteY10" fmla="*/ 190548 h 231049"/>
                  <a:gd name="connsiteX11" fmla="*/ 797719 w 1081088"/>
                  <a:gd name="connsiteY11" fmla="*/ 48 h 231049"/>
                  <a:gd name="connsiteX12" fmla="*/ 892969 w 1081088"/>
                  <a:gd name="connsiteY12" fmla="*/ 183404 h 231049"/>
                  <a:gd name="connsiteX13" fmla="*/ 947738 w 1081088"/>
                  <a:gd name="connsiteY13" fmla="*/ 4810 h 231049"/>
                  <a:gd name="connsiteX14" fmla="*/ 1016794 w 1081088"/>
                  <a:gd name="connsiteY14" fmla="*/ 176260 h 231049"/>
                  <a:gd name="connsiteX15" fmla="*/ 1081088 w 1081088"/>
                  <a:gd name="connsiteY15" fmla="*/ 11954 h 23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1088" h="231049">
                    <a:moveTo>
                      <a:pt x="0" y="152448"/>
                    </a:moveTo>
                    <a:cubicBezTo>
                      <a:pt x="26194" y="76843"/>
                      <a:pt x="52388" y="1238"/>
                      <a:pt x="73819" y="14335"/>
                    </a:cubicBezTo>
                    <a:cubicBezTo>
                      <a:pt x="95250" y="27432"/>
                      <a:pt x="107157" y="233410"/>
                      <a:pt x="128588" y="231029"/>
                    </a:cubicBezTo>
                    <a:cubicBezTo>
                      <a:pt x="150019" y="228648"/>
                      <a:pt x="175420" y="1635"/>
                      <a:pt x="202407" y="48"/>
                    </a:cubicBezTo>
                    <a:cubicBezTo>
                      <a:pt x="229394" y="-1539"/>
                      <a:pt x="264716" y="219520"/>
                      <a:pt x="290513" y="221504"/>
                    </a:cubicBezTo>
                    <a:cubicBezTo>
                      <a:pt x="316310" y="223488"/>
                      <a:pt x="333772" y="14732"/>
                      <a:pt x="357188" y="11954"/>
                    </a:cubicBezTo>
                    <a:cubicBezTo>
                      <a:pt x="380604" y="9176"/>
                      <a:pt x="405210" y="206026"/>
                      <a:pt x="431007" y="204835"/>
                    </a:cubicBezTo>
                    <a:cubicBezTo>
                      <a:pt x="456804" y="203644"/>
                      <a:pt x="484982" y="3619"/>
                      <a:pt x="511969" y="4810"/>
                    </a:cubicBezTo>
                    <a:cubicBezTo>
                      <a:pt x="538956" y="6001"/>
                      <a:pt x="569913" y="212773"/>
                      <a:pt x="592932" y="211979"/>
                    </a:cubicBezTo>
                    <a:cubicBezTo>
                      <a:pt x="615951" y="211185"/>
                      <a:pt x="627460" y="3620"/>
                      <a:pt x="650082" y="48"/>
                    </a:cubicBezTo>
                    <a:cubicBezTo>
                      <a:pt x="672704" y="-3524"/>
                      <a:pt x="704057" y="190548"/>
                      <a:pt x="728663" y="190548"/>
                    </a:cubicBezTo>
                    <a:cubicBezTo>
                      <a:pt x="753269" y="190548"/>
                      <a:pt x="770335" y="1239"/>
                      <a:pt x="797719" y="48"/>
                    </a:cubicBezTo>
                    <a:cubicBezTo>
                      <a:pt x="825103" y="-1143"/>
                      <a:pt x="867966" y="182610"/>
                      <a:pt x="892969" y="183404"/>
                    </a:cubicBezTo>
                    <a:cubicBezTo>
                      <a:pt x="917972" y="184198"/>
                      <a:pt x="927101" y="6001"/>
                      <a:pt x="947738" y="4810"/>
                    </a:cubicBezTo>
                    <a:cubicBezTo>
                      <a:pt x="968375" y="3619"/>
                      <a:pt x="994569" y="175069"/>
                      <a:pt x="1016794" y="176260"/>
                    </a:cubicBezTo>
                    <a:cubicBezTo>
                      <a:pt x="1039019" y="177451"/>
                      <a:pt x="1062832" y="12748"/>
                      <a:pt x="1081088" y="1195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Freeform 24">
                <a:extLst>
                  <a:ext uri="{FF2B5EF4-FFF2-40B4-BE49-F238E27FC236}">
                    <a16:creationId xmlns:a16="http://schemas.microsoft.com/office/drawing/2014/main" id="{8ACA5F35-FEC8-4CB8-985E-C77FD5B9670E}"/>
                  </a:ext>
                </a:extLst>
              </p:cNvPr>
              <p:cNvSpPr/>
              <p:nvPr/>
            </p:nvSpPr>
            <p:spPr>
              <a:xfrm>
                <a:off x="2085975" y="4058168"/>
                <a:ext cx="1700213" cy="969521"/>
              </a:xfrm>
              <a:custGeom>
                <a:avLst/>
                <a:gdLst>
                  <a:gd name="connsiteX0" fmla="*/ 0 w 1700213"/>
                  <a:gd name="connsiteY0" fmla="*/ 699570 h 969521"/>
                  <a:gd name="connsiteX1" fmla="*/ 52388 w 1700213"/>
                  <a:gd name="connsiteY1" fmla="*/ 861495 h 969521"/>
                  <a:gd name="connsiteX2" fmla="*/ 80963 w 1700213"/>
                  <a:gd name="connsiteY2" fmla="*/ 709095 h 969521"/>
                  <a:gd name="connsiteX3" fmla="*/ 157163 w 1700213"/>
                  <a:gd name="connsiteY3" fmla="*/ 947220 h 969521"/>
                  <a:gd name="connsiteX4" fmla="*/ 419100 w 1700213"/>
                  <a:gd name="connsiteY4" fmla="*/ 47107 h 969521"/>
                  <a:gd name="connsiteX5" fmla="*/ 538163 w 1700213"/>
                  <a:gd name="connsiteY5" fmla="*/ 118545 h 969521"/>
                  <a:gd name="connsiteX6" fmla="*/ 566738 w 1700213"/>
                  <a:gd name="connsiteY6" fmla="*/ 47107 h 969521"/>
                  <a:gd name="connsiteX7" fmla="*/ 600075 w 1700213"/>
                  <a:gd name="connsiteY7" fmla="*/ 113782 h 969521"/>
                  <a:gd name="connsiteX8" fmla="*/ 642938 w 1700213"/>
                  <a:gd name="connsiteY8" fmla="*/ 47107 h 969521"/>
                  <a:gd name="connsiteX9" fmla="*/ 666750 w 1700213"/>
                  <a:gd name="connsiteY9" fmla="*/ 123307 h 969521"/>
                  <a:gd name="connsiteX10" fmla="*/ 709613 w 1700213"/>
                  <a:gd name="connsiteY10" fmla="*/ 56632 h 969521"/>
                  <a:gd name="connsiteX11" fmla="*/ 742950 w 1700213"/>
                  <a:gd name="connsiteY11" fmla="*/ 113782 h 969521"/>
                  <a:gd name="connsiteX12" fmla="*/ 781050 w 1700213"/>
                  <a:gd name="connsiteY12" fmla="*/ 51870 h 969521"/>
                  <a:gd name="connsiteX13" fmla="*/ 833438 w 1700213"/>
                  <a:gd name="connsiteY13" fmla="*/ 104257 h 969521"/>
                  <a:gd name="connsiteX14" fmla="*/ 862013 w 1700213"/>
                  <a:gd name="connsiteY14" fmla="*/ 66157 h 969521"/>
                  <a:gd name="connsiteX15" fmla="*/ 904875 w 1700213"/>
                  <a:gd name="connsiteY15" fmla="*/ 113782 h 969521"/>
                  <a:gd name="connsiteX16" fmla="*/ 928688 w 1700213"/>
                  <a:gd name="connsiteY16" fmla="*/ 66157 h 969521"/>
                  <a:gd name="connsiteX17" fmla="*/ 976313 w 1700213"/>
                  <a:gd name="connsiteY17" fmla="*/ 113782 h 969521"/>
                  <a:gd name="connsiteX18" fmla="*/ 1014413 w 1700213"/>
                  <a:gd name="connsiteY18" fmla="*/ 61395 h 969521"/>
                  <a:gd name="connsiteX19" fmla="*/ 1057275 w 1700213"/>
                  <a:gd name="connsiteY19" fmla="*/ 94732 h 969521"/>
                  <a:gd name="connsiteX20" fmla="*/ 1114425 w 1700213"/>
                  <a:gd name="connsiteY20" fmla="*/ 47107 h 969521"/>
                  <a:gd name="connsiteX21" fmla="*/ 1147763 w 1700213"/>
                  <a:gd name="connsiteY21" fmla="*/ 113782 h 969521"/>
                  <a:gd name="connsiteX22" fmla="*/ 1200150 w 1700213"/>
                  <a:gd name="connsiteY22" fmla="*/ 70920 h 969521"/>
                  <a:gd name="connsiteX23" fmla="*/ 1252538 w 1700213"/>
                  <a:gd name="connsiteY23" fmla="*/ 113782 h 969521"/>
                  <a:gd name="connsiteX24" fmla="*/ 1300163 w 1700213"/>
                  <a:gd name="connsiteY24" fmla="*/ 66157 h 969521"/>
                  <a:gd name="connsiteX25" fmla="*/ 1366838 w 1700213"/>
                  <a:gd name="connsiteY25" fmla="*/ 104257 h 969521"/>
                  <a:gd name="connsiteX26" fmla="*/ 1404938 w 1700213"/>
                  <a:gd name="connsiteY26" fmla="*/ 66157 h 969521"/>
                  <a:gd name="connsiteX27" fmla="*/ 1438275 w 1700213"/>
                  <a:gd name="connsiteY27" fmla="*/ 109020 h 969521"/>
                  <a:gd name="connsiteX28" fmla="*/ 1481138 w 1700213"/>
                  <a:gd name="connsiteY28" fmla="*/ 61395 h 969521"/>
                  <a:gd name="connsiteX29" fmla="*/ 1576388 w 1700213"/>
                  <a:gd name="connsiteY29" fmla="*/ 118545 h 969521"/>
                  <a:gd name="connsiteX30" fmla="*/ 1624013 w 1700213"/>
                  <a:gd name="connsiteY30" fmla="*/ 85207 h 969521"/>
                  <a:gd name="connsiteX31" fmla="*/ 1671638 w 1700213"/>
                  <a:gd name="connsiteY31" fmla="*/ 109020 h 969521"/>
                  <a:gd name="connsiteX32" fmla="*/ 1700213 w 1700213"/>
                  <a:gd name="connsiteY32" fmla="*/ 70920 h 96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00213" h="969521">
                    <a:moveTo>
                      <a:pt x="0" y="699570"/>
                    </a:moveTo>
                    <a:cubicBezTo>
                      <a:pt x="19447" y="779739"/>
                      <a:pt x="38894" y="859908"/>
                      <a:pt x="52388" y="861495"/>
                    </a:cubicBezTo>
                    <a:cubicBezTo>
                      <a:pt x="65882" y="863082"/>
                      <a:pt x="63501" y="694808"/>
                      <a:pt x="80963" y="709095"/>
                    </a:cubicBezTo>
                    <a:cubicBezTo>
                      <a:pt x="98425" y="723382"/>
                      <a:pt x="100807" y="1057551"/>
                      <a:pt x="157163" y="947220"/>
                    </a:cubicBezTo>
                    <a:cubicBezTo>
                      <a:pt x="213519" y="836889"/>
                      <a:pt x="355600" y="185220"/>
                      <a:pt x="419100" y="47107"/>
                    </a:cubicBezTo>
                    <a:cubicBezTo>
                      <a:pt x="482600" y="-91006"/>
                      <a:pt x="513557" y="118545"/>
                      <a:pt x="538163" y="118545"/>
                    </a:cubicBezTo>
                    <a:cubicBezTo>
                      <a:pt x="562769" y="118545"/>
                      <a:pt x="556419" y="47901"/>
                      <a:pt x="566738" y="47107"/>
                    </a:cubicBezTo>
                    <a:cubicBezTo>
                      <a:pt x="577057" y="46313"/>
                      <a:pt x="587375" y="113782"/>
                      <a:pt x="600075" y="113782"/>
                    </a:cubicBezTo>
                    <a:cubicBezTo>
                      <a:pt x="612775" y="113782"/>
                      <a:pt x="631826" y="45520"/>
                      <a:pt x="642938" y="47107"/>
                    </a:cubicBezTo>
                    <a:cubicBezTo>
                      <a:pt x="654050" y="48694"/>
                      <a:pt x="655638" y="121720"/>
                      <a:pt x="666750" y="123307"/>
                    </a:cubicBezTo>
                    <a:cubicBezTo>
                      <a:pt x="677862" y="124894"/>
                      <a:pt x="696913" y="58219"/>
                      <a:pt x="709613" y="56632"/>
                    </a:cubicBezTo>
                    <a:cubicBezTo>
                      <a:pt x="722313" y="55045"/>
                      <a:pt x="731044" y="114576"/>
                      <a:pt x="742950" y="113782"/>
                    </a:cubicBezTo>
                    <a:cubicBezTo>
                      <a:pt x="754856" y="112988"/>
                      <a:pt x="765969" y="53457"/>
                      <a:pt x="781050" y="51870"/>
                    </a:cubicBezTo>
                    <a:cubicBezTo>
                      <a:pt x="796131" y="50283"/>
                      <a:pt x="819944" y="101876"/>
                      <a:pt x="833438" y="104257"/>
                    </a:cubicBezTo>
                    <a:cubicBezTo>
                      <a:pt x="846932" y="106638"/>
                      <a:pt x="850107" y="64570"/>
                      <a:pt x="862013" y="66157"/>
                    </a:cubicBezTo>
                    <a:cubicBezTo>
                      <a:pt x="873919" y="67744"/>
                      <a:pt x="893763" y="113782"/>
                      <a:pt x="904875" y="113782"/>
                    </a:cubicBezTo>
                    <a:cubicBezTo>
                      <a:pt x="915987" y="113782"/>
                      <a:pt x="916782" y="66157"/>
                      <a:pt x="928688" y="66157"/>
                    </a:cubicBezTo>
                    <a:cubicBezTo>
                      <a:pt x="940594" y="66157"/>
                      <a:pt x="962026" y="114576"/>
                      <a:pt x="976313" y="113782"/>
                    </a:cubicBezTo>
                    <a:cubicBezTo>
                      <a:pt x="990600" y="112988"/>
                      <a:pt x="1000919" y="64570"/>
                      <a:pt x="1014413" y="61395"/>
                    </a:cubicBezTo>
                    <a:cubicBezTo>
                      <a:pt x="1027907" y="58220"/>
                      <a:pt x="1040606" y="97113"/>
                      <a:pt x="1057275" y="94732"/>
                    </a:cubicBezTo>
                    <a:cubicBezTo>
                      <a:pt x="1073944" y="92351"/>
                      <a:pt x="1099344" y="43932"/>
                      <a:pt x="1114425" y="47107"/>
                    </a:cubicBezTo>
                    <a:cubicBezTo>
                      <a:pt x="1129506" y="50282"/>
                      <a:pt x="1133476" y="109813"/>
                      <a:pt x="1147763" y="113782"/>
                    </a:cubicBezTo>
                    <a:cubicBezTo>
                      <a:pt x="1162050" y="117751"/>
                      <a:pt x="1182688" y="70920"/>
                      <a:pt x="1200150" y="70920"/>
                    </a:cubicBezTo>
                    <a:cubicBezTo>
                      <a:pt x="1217612" y="70920"/>
                      <a:pt x="1235869" y="114576"/>
                      <a:pt x="1252538" y="113782"/>
                    </a:cubicBezTo>
                    <a:cubicBezTo>
                      <a:pt x="1269207" y="112988"/>
                      <a:pt x="1281113" y="67744"/>
                      <a:pt x="1300163" y="66157"/>
                    </a:cubicBezTo>
                    <a:cubicBezTo>
                      <a:pt x="1319213" y="64570"/>
                      <a:pt x="1349376" y="104257"/>
                      <a:pt x="1366838" y="104257"/>
                    </a:cubicBezTo>
                    <a:cubicBezTo>
                      <a:pt x="1384300" y="104257"/>
                      <a:pt x="1393032" y="65363"/>
                      <a:pt x="1404938" y="66157"/>
                    </a:cubicBezTo>
                    <a:cubicBezTo>
                      <a:pt x="1416844" y="66951"/>
                      <a:pt x="1425575" y="109814"/>
                      <a:pt x="1438275" y="109020"/>
                    </a:cubicBezTo>
                    <a:cubicBezTo>
                      <a:pt x="1450975" y="108226"/>
                      <a:pt x="1458119" y="59808"/>
                      <a:pt x="1481138" y="61395"/>
                    </a:cubicBezTo>
                    <a:cubicBezTo>
                      <a:pt x="1504157" y="62982"/>
                      <a:pt x="1552576" y="114576"/>
                      <a:pt x="1576388" y="118545"/>
                    </a:cubicBezTo>
                    <a:cubicBezTo>
                      <a:pt x="1600200" y="122514"/>
                      <a:pt x="1608138" y="86794"/>
                      <a:pt x="1624013" y="85207"/>
                    </a:cubicBezTo>
                    <a:cubicBezTo>
                      <a:pt x="1639888" y="83619"/>
                      <a:pt x="1658938" y="111401"/>
                      <a:pt x="1671638" y="109020"/>
                    </a:cubicBezTo>
                    <a:cubicBezTo>
                      <a:pt x="1684338" y="106639"/>
                      <a:pt x="1692275" y="88779"/>
                      <a:pt x="1700213" y="7092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cxnSp>
          <p:nvCxnSpPr>
            <p:cNvPr id="24" name="Straight Connector 23">
              <a:extLst>
                <a:ext uri="{FF2B5EF4-FFF2-40B4-BE49-F238E27FC236}">
                  <a16:creationId xmlns:a16="http://schemas.microsoft.com/office/drawing/2014/main" id="{C92A7D74-E9DF-4F66-8EFB-C23C8ADCE217}"/>
                </a:ext>
              </a:extLst>
            </p:cNvPr>
            <p:cNvCxnSpPr/>
            <p:nvPr/>
          </p:nvCxnSpPr>
          <p:spPr>
            <a:xfrm>
              <a:off x="974144" y="4340799"/>
              <a:ext cx="3810000" cy="0"/>
            </a:xfrm>
            <a:prstGeom prst="line">
              <a:avLst/>
            </a:prstGeom>
            <a:ln w="12700">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28AA291-C851-4EA6-8D20-386E566FEE43}"/>
                </a:ext>
              </a:extLst>
            </p:cNvPr>
            <p:cNvCxnSpPr/>
            <p:nvPr/>
          </p:nvCxnSpPr>
          <p:spPr>
            <a:xfrm>
              <a:off x="3057525" y="4354183"/>
              <a:ext cx="0" cy="709955"/>
            </a:xfrm>
            <a:prstGeom prst="straightConnector1">
              <a:avLst/>
            </a:prstGeom>
            <a:ln w="28575">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3126204-90F6-4F02-B944-1E511BA144A6}"/>
                </a:ext>
              </a:extLst>
            </p:cNvPr>
            <p:cNvCxnSpPr/>
            <p:nvPr/>
          </p:nvCxnSpPr>
          <p:spPr>
            <a:xfrm flipV="1">
              <a:off x="1938531" y="5508914"/>
              <a:ext cx="1099607" cy="1"/>
            </a:xfrm>
            <a:prstGeom prst="straightConnector1">
              <a:avLst/>
            </a:prstGeom>
            <a:ln>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8F350C4-19F2-42CF-810B-688A356C4B41}"/>
                    </a:ext>
                  </a:extLst>
                </p:cNvPr>
                <p:cNvSpPr txBox="1"/>
                <p:nvPr/>
              </p:nvSpPr>
              <p:spPr>
                <a:xfrm>
                  <a:off x="734291" y="2493818"/>
                  <a:ext cx="615532"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𝑡</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h</m:t>
                            </m:r>
                          </m:e>
                          <m:sub>
                            <m:r>
                              <a:rPr lang="en-US" sz="1200" b="0" i="1" smtClean="0">
                                <a:latin typeface="Cambria Math" panose="02040503050406030204" pitchFamily="18" charset="0"/>
                              </a:rPr>
                              <m:t>1</m:t>
                            </m:r>
                          </m:sub>
                        </m:sSub>
                      </m:oMath>
                    </m:oMathPara>
                  </a14:m>
                  <a:endParaRPr lang="en-US" sz="1200"/>
                </a:p>
              </p:txBody>
            </p:sp>
          </mc:Choice>
          <mc:Fallback xmlns="">
            <p:sp>
              <p:nvSpPr>
                <p:cNvPr id="27" name="TextBox 26">
                  <a:extLst>
                    <a:ext uri="{FF2B5EF4-FFF2-40B4-BE49-F238E27FC236}">
                      <a16:creationId xmlns:a16="http://schemas.microsoft.com/office/drawing/2014/main" id="{B8F350C4-19F2-42CF-810B-688A356C4B41}"/>
                    </a:ext>
                  </a:extLst>
                </p:cNvPr>
                <p:cNvSpPr txBox="1">
                  <a:spLocks noRot="1" noChangeAspect="1" noMove="1" noResize="1" noEditPoints="1" noAdjustHandles="1" noChangeArrowheads="1" noChangeShapeType="1" noTextEdit="1"/>
                </p:cNvSpPr>
                <p:nvPr/>
              </p:nvSpPr>
              <p:spPr>
                <a:xfrm>
                  <a:off x="734291" y="2493818"/>
                  <a:ext cx="615532" cy="44731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AC26BE-67CD-4029-A8F3-96C2ABBC946D}"/>
                    </a:ext>
                  </a:extLst>
                </p:cNvPr>
                <p:cNvSpPr txBox="1"/>
                <p:nvPr/>
              </p:nvSpPr>
              <p:spPr>
                <a:xfrm>
                  <a:off x="803564" y="3962399"/>
                  <a:ext cx="620486"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𝑡</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h</m:t>
                            </m:r>
                          </m:e>
                          <m:sub>
                            <m:r>
                              <a:rPr lang="en-US" sz="1200" b="0" i="1" smtClean="0">
                                <a:latin typeface="Cambria Math" panose="02040503050406030204" pitchFamily="18" charset="0"/>
                              </a:rPr>
                              <m:t>2</m:t>
                            </m:r>
                          </m:sub>
                        </m:sSub>
                      </m:oMath>
                    </m:oMathPara>
                  </a14:m>
                  <a:endParaRPr lang="en-US" sz="1200"/>
                </a:p>
              </p:txBody>
            </p:sp>
          </mc:Choice>
          <mc:Fallback xmlns="">
            <p:sp>
              <p:nvSpPr>
                <p:cNvPr id="28" name="TextBox 27">
                  <a:extLst>
                    <a:ext uri="{FF2B5EF4-FFF2-40B4-BE49-F238E27FC236}">
                      <a16:creationId xmlns:a16="http://schemas.microsoft.com/office/drawing/2014/main" id="{9BAC26BE-67CD-4029-A8F3-96C2ABBC946D}"/>
                    </a:ext>
                  </a:extLst>
                </p:cNvPr>
                <p:cNvSpPr txBox="1">
                  <a:spLocks noRot="1" noChangeAspect="1" noMove="1" noResize="1" noEditPoints="1" noAdjustHandles="1" noChangeArrowheads="1" noChangeShapeType="1" noTextEdit="1"/>
                </p:cNvSpPr>
                <p:nvPr/>
              </p:nvSpPr>
              <p:spPr>
                <a:xfrm>
                  <a:off x="803564" y="3962399"/>
                  <a:ext cx="620486" cy="44731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AE6120-CD46-47FF-8840-A65378600BB5}"/>
                    </a:ext>
                  </a:extLst>
                </p:cNvPr>
                <p:cNvSpPr txBox="1"/>
                <p:nvPr/>
              </p:nvSpPr>
              <p:spPr>
                <a:xfrm>
                  <a:off x="4558144" y="5070764"/>
                  <a:ext cx="752650"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𝑡𝑖𝑚𝑒</m:t>
                        </m:r>
                      </m:oMath>
                    </m:oMathPara>
                  </a14:m>
                  <a:endParaRPr lang="en-US" sz="1200"/>
                </a:p>
              </p:txBody>
            </p:sp>
          </mc:Choice>
          <mc:Fallback xmlns="">
            <p:sp>
              <p:nvSpPr>
                <p:cNvPr id="29" name="TextBox 28">
                  <a:extLst>
                    <a:ext uri="{FF2B5EF4-FFF2-40B4-BE49-F238E27FC236}">
                      <a16:creationId xmlns:a16="http://schemas.microsoft.com/office/drawing/2014/main" id="{01AE6120-CD46-47FF-8840-A65378600BB5}"/>
                    </a:ext>
                  </a:extLst>
                </p:cNvPr>
                <p:cNvSpPr txBox="1">
                  <a:spLocks noRot="1" noChangeAspect="1" noMove="1" noResize="1" noEditPoints="1" noAdjustHandles="1" noChangeArrowheads="1" noChangeShapeType="1" noTextEdit="1"/>
                </p:cNvSpPr>
                <p:nvPr/>
              </p:nvSpPr>
              <p:spPr>
                <a:xfrm>
                  <a:off x="4558144" y="5070764"/>
                  <a:ext cx="752650" cy="44731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D1CEB9-9868-4D7F-B166-557BBA5AC1C0}"/>
                    </a:ext>
                  </a:extLst>
                </p:cNvPr>
                <p:cNvSpPr txBox="1"/>
                <p:nvPr/>
              </p:nvSpPr>
              <p:spPr>
                <a:xfrm>
                  <a:off x="1066800" y="2119745"/>
                  <a:ext cx="1051216"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𝑣𝑜𝑙𝑡𝑎𝑔𝑒</m:t>
                        </m:r>
                      </m:oMath>
                    </m:oMathPara>
                  </a14:m>
                  <a:endParaRPr lang="en-US" sz="1200"/>
                </a:p>
              </p:txBody>
            </p:sp>
          </mc:Choice>
          <mc:Fallback xmlns="">
            <p:sp>
              <p:nvSpPr>
                <p:cNvPr id="30" name="TextBox 29">
                  <a:extLst>
                    <a:ext uri="{FF2B5EF4-FFF2-40B4-BE49-F238E27FC236}">
                      <a16:creationId xmlns:a16="http://schemas.microsoft.com/office/drawing/2014/main" id="{98D1CEB9-9868-4D7F-B166-557BBA5AC1C0}"/>
                    </a:ext>
                  </a:extLst>
                </p:cNvPr>
                <p:cNvSpPr txBox="1">
                  <a:spLocks noRot="1" noChangeAspect="1" noMove="1" noResize="1" noEditPoints="1" noAdjustHandles="1" noChangeArrowheads="1" noChangeShapeType="1" noTextEdit="1"/>
                </p:cNvSpPr>
                <p:nvPr/>
              </p:nvSpPr>
              <p:spPr>
                <a:xfrm>
                  <a:off x="1066800" y="2119745"/>
                  <a:ext cx="1051216" cy="447315"/>
                </a:xfrm>
                <a:prstGeom prst="rect">
                  <a:avLst/>
                </a:prstGeom>
                <a:blipFill>
                  <a:blip r:embed="rId1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6E13428-CB09-4C4F-9035-1C4A22CEE179}"/>
                    </a:ext>
                  </a:extLst>
                </p:cNvPr>
                <p:cNvSpPr txBox="1"/>
                <p:nvPr/>
              </p:nvSpPr>
              <p:spPr>
                <a:xfrm>
                  <a:off x="2258291" y="5541817"/>
                  <a:ext cx="529811"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Δ</m:t>
                        </m:r>
                        <m:r>
                          <a:rPr lang="en-US" sz="1200" b="0" i="1" smtClean="0">
                            <a:latin typeface="Cambria Math" panose="02040503050406030204" pitchFamily="18" charset="0"/>
                          </a:rPr>
                          <m:t>𝑡</m:t>
                        </m:r>
                      </m:oMath>
                    </m:oMathPara>
                  </a14:m>
                  <a:endParaRPr lang="en-US" sz="1200" dirty="0"/>
                </a:p>
              </p:txBody>
            </p:sp>
          </mc:Choice>
          <mc:Fallback xmlns="">
            <p:sp>
              <p:nvSpPr>
                <p:cNvPr id="31" name="TextBox 30">
                  <a:extLst>
                    <a:ext uri="{FF2B5EF4-FFF2-40B4-BE49-F238E27FC236}">
                      <a16:creationId xmlns:a16="http://schemas.microsoft.com/office/drawing/2014/main" id="{A6E13428-CB09-4C4F-9035-1C4A22CEE179}"/>
                    </a:ext>
                  </a:extLst>
                </p:cNvPr>
                <p:cNvSpPr txBox="1">
                  <a:spLocks noRot="1" noChangeAspect="1" noMove="1" noResize="1" noEditPoints="1" noAdjustHandles="1" noChangeArrowheads="1" noChangeShapeType="1" noTextEdit="1"/>
                </p:cNvSpPr>
                <p:nvPr/>
              </p:nvSpPr>
              <p:spPr>
                <a:xfrm>
                  <a:off x="2258291" y="5541817"/>
                  <a:ext cx="529811" cy="44731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A0B866-C935-4670-90B6-DC2E878F730F}"/>
                    </a:ext>
                  </a:extLst>
                </p:cNvPr>
                <p:cNvSpPr txBox="1"/>
                <p:nvPr/>
              </p:nvSpPr>
              <p:spPr>
                <a:xfrm>
                  <a:off x="4918363" y="2951019"/>
                  <a:ext cx="501148"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oMath>
                    </m:oMathPara>
                  </a14:m>
                  <a:endParaRPr lang="en-US" sz="1200"/>
                </a:p>
              </p:txBody>
            </p:sp>
          </mc:Choice>
          <mc:Fallback xmlns="">
            <p:sp>
              <p:nvSpPr>
                <p:cNvPr id="32" name="TextBox 31">
                  <a:extLst>
                    <a:ext uri="{FF2B5EF4-FFF2-40B4-BE49-F238E27FC236}">
                      <a16:creationId xmlns:a16="http://schemas.microsoft.com/office/drawing/2014/main" id="{57A0B866-C935-4670-90B6-DC2E878F730F}"/>
                    </a:ext>
                  </a:extLst>
                </p:cNvPr>
                <p:cNvSpPr txBox="1">
                  <a:spLocks noRot="1" noChangeAspect="1" noMove="1" noResize="1" noEditPoints="1" noAdjustHandles="1" noChangeArrowheads="1" noChangeShapeType="1" noTextEdit="1"/>
                </p:cNvSpPr>
                <p:nvPr/>
              </p:nvSpPr>
              <p:spPr>
                <a:xfrm>
                  <a:off x="4918363" y="2951019"/>
                  <a:ext cx="501148" cy="44731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A7DFFA4-C15E-4D48-A751-D3A5FD6DBA49}"/>
                    </a:ext>
                  </a:extLst>
                </p:cNvPr>
                <p:cNvSpPr txBox="1"/>
                <p:nvPr/>
              </p:nvSpPr>
              <p:spPr>
                <a:xfrm>
                  <a:off x="4918363" y="3713018"/>
                  <a:ext cx="506103"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oMath>
                    </m:oMathPara>
                  </a14:m>
                  <a:endParaRPr lang="en-US" sz="1200"/>
                </a:p>
              </p:txBody>
            </p:sp>
          </mc:Choice>
          <mc:Fallback xmlns="">
            <p:sp>
              <p:nvSpPr>
                <p:cNvPr id="33" name="TextBox 32">
                  <a:extLst>
                    <a:ext uri="{FF2B5EF4-FFF2-40B4-BE49-F238E27FC236}">
                      <a16:creationId xmlns:a16="http://schemas.microsoft.com/office/drawing/2014/main" id="{CA7DFFA4-C15E-4D48-A751-D3A5FD6DBA49}"/>
                    </a:ext>
                  </a:extLst>
                </p:cNvPr>
                <p:cNvSpPr txBox="1">
                  <a:spLocks noRot="1" noChangeAspect="1" noMove="1" noResize="1" noEditPoints="1" noAdjustHandles="1" noChangeArrowheads="1" noChangeShapeType="1" noTextEdit="1"/>
                </p:cNvSpPr>
                <p:nvPr/>
              </p:nvSpPr>
              <p:spPr>
                <a:xfrm>
                  <a:off x="4918363" y="3713018"/>
                  <a:ext cx="506103" cy="44731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3B12B7-4206-4B24-BAA4-5DBFD38B634C}"/>
                    </a:ext>
                  </a:extLst>
                </p:cNvPr>
                <p:cNvSpPr txBox="1"/>
                <p:nvPr/>
              </p:nvSpPr>
              <p:spPr>
                <a:xfrm>
                  <a:off x="1454726" y="3416922"/>
                  <a:ext cx="862699"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𝜙</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m:oMathPara>
                  </a14:m>
                  <a:endParaRPr lang="en-US" sz="1200"/>
                </a:p>
              </p:txBody>
            </p:sp>
          </mc:Choice>
          <mc:Fallback xmlns="">
            <p:sp>
              <p:nvSpPr>
                <p:cNvPr id="34" name="TextBox 33">
                  <a:extLst>
                    <a:ext uri="{FF2B5EF4-FFF2-40B4-BE49-F238E27FC236}">
                      <a16:creationId xmlns:a16="http://schemas.microsoft.com/office/drawing/2014/main" id="{013B12B7-4206-4B24-BAA4-5DBFD38B634C}"/>
                    </a:ext>
                  </a:extLst>
                </p:cNvPr>
                <p:cNvSpPr txBox="1">
                  <a:spLocks noRot="1" noChangeAspect="1" noMove="1" noResize="1" noEditPoints="1" noAdjustHandles="1" noChangeArrowheads="1" noChangeShapeType="1" noTextEdit="1"/>
                </p:cNvSpPr>
                <p:nvPr/>
              </p:nvSpPr>
              <p:spPr>
                <a:xfrm>
                  <a:off x="1454726" y="3416922"/>
                  <a:ext cx="862699" cy="447315"/>
                </a:xfrm>
                <a:prstGeom prst="rect">
                  <a:avLst/>
                </a:prstGeom>
                <a:blipFill>
                  <a:blip r:embed="rId19"/>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492D156-9AEF-4C2F-9608-4516AC72A72C}"/>
                    </a:ext>
                  </a:extLst>
                </p:cNvPr>
                <p:cNvSpPr txBox="1"/>
                <p:nvPr/>
              </p:nvSpPr>
              <p:spPr>
                <a:xfrm>
                  <a:off x="2741948" y="5027689"/>
                  <a:ext cx="867653"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r>
                              <a:rPr lang="en-US" sz="1200" b="0" i="1" smtClean="0">
                                <a:latin typeface="Cambria Math" panose="02040503050406030204" pitchFamily="18" charset="0"/>
                              </a:rPr>
                              <m:t>𝜙</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m:oMathPara>
                  </a14:m>
                  <a:endParaRPr lang="en-US" sz="1200"/>
                </a:p>
              </p:txBody>
            </p:sp>
          </mc:Choice>
          <mc:Fallback xmlns="">
            <p:sp>
              <p:nvSpPr>
                <p:cNvPr id="35" name="TextBox 34">
                  <a:extLst>
                    <a:ext uri="{FF2B5EF4-FFF2-40B4-BE49-F238E27FC236}">
                      <a16:creationId xmlns:a16="http://schemas.microsoft.com/office/drawing/2014/main" id="{0492D156-9AEF-4C2F-9608-4516AC72A72C}"/>
                    </a:ext>
                  </a:extLst>
                </p:cNvPr>
                <p:cNvSpPr txBox="1">
                  <a:spLocks noRot="1" noChangeAspect="1" noMove="1" noResize="1" noEditPoints="1" noAdjustHandles="1" noChangeArrowheads="1" noChangeShapeType="1" noTextEdit="1"/>
                </p:cNvSpPr>
                <p:nvPr/>
              </p:nvSpPr>
              <p:spPr>
                <a:xfrm>
                  <a:off x="2741948" y="5027689"/>
                  <a:ext cx="867653" cy="447315"/>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DC44F33-2049-4DDA-8C99-17B74A5600A9}"/>
                    </a:ext>
                  </a:extLst>
                </p:cNvPr>
                <p:cNvSpPr txBox="1"/>
                <p:nvPr/>
              </p:nvSpPr>
              <p:spPr>
                <a:xfrm>
                  <a:off x="1854610" y="2456992"/>
                  <a:ext cx="555022"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𝜙</m:t>
                            </m:r>
                          </m:e>
                          <m:sub>
                            <m:r>
                              <a:rPr lang="en-US" sz="1200" b="0" i="1" smtClean="0">
                                <a:latin typeface="Cambria Math" panose="02040503050406030204" pitchFamily="18" charset="0"/>
                              </a:rPr>
                              <m:t>1</m:t>
                            </m:r>
                          </m:sub>
                        </m:sSub>
                      </m:oMath>
                    </m:oMathPara>
                  </a14:m>
                  <a:endParaRPr lang="en-US" sz="1200"/>
                </a:p>
              </p:txBody>
            </p:sp>
          </mc:Choice>
          <mc:Fallback xmlns="">
            <p:sp>
              <p:nvSpPr>
                <p:cNvPr id="36" name="TextBox 35">
                  <a:extLst>
                    <a:ext uri="{FF2B5EF4-FFF2-40B4-BE49-F238E27FC236}">
                      <a16:creationId xmlns:a16="http://schemas.microsoft.com/office/drawing/2014/main" id="{6DC44F33-2049-4DDA-8C99-17B74A5600A9}"/>
                    </a:ext>
                  </a:extLst>
                </p:cNvPr>
                <p:cNvSpPr txBox="1">
                  <a:spLocks noRot="1" noChangeAspect="1" noMove="1" noResize="1" noEditPoints="1" noAdjustHandles="1" noChangeArrowheads="1" noChangeShapeType="1" noTextEdit="1"/>
                </p:cNvSpPr>
                <p:nvPr/>
              </p:nvSpPr>
              <p:spPr>
                <a:xfrm>
                  <a:off x="1854610" y="2456992"/>
                  <a:ext cx="555022" cy="447315"/>
                </a:xfrm>
                <a:prstGeom prst="rect">
                  <a:avLst/>
                </a:prstGeom>
                <a:blipFill>
                  <a:blip r:embed="rId2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124BF36-F1A0-479C-911D-DA8417CD87A7}"/>
                    </a:ext>
                  </a:extLst>
                </p:cNvPr>
                <p:cNvSpPr txBox="1"/>
                <p:nvPr/>
              </p:nvSpPr>
              <p:spPr>
                <a:xfrm>
                  <a:off x="3076177" y="4340799"/>
                  <a:ext cx="559975" cy="447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𝜙</m:t>
                            </m:r>
                          </m:e>
                          <m:sub>
                            <m:r>
                              <a:rPr lang="en-US" sz="1200" b="0" i="1" smtClean="0">
                                <a:latin typeface="Cambria Math" panose="02040503050406030204" pitchFamily="18" charset="0"/>
                              </a:rPr>
                              <m:t>2</m:t>
                            </m:r>
                          </m:sub>
                        </m:sSub>
                      </m:oMath>
                    </m:oMathPara>
                  </a14:m>
                  <a:endParaRPr lang="en-US" sz="1200"/>
                </a:p>
              </p:txBody>
            </p:sp>
          </mc:Choice>
          <mc:Fallback xmlns="">
            <p:sp>
              <p:nvSpPr>
                <p:cNvPr id="37" name="TextBox 36">
                  <a:extLst>
                    <a:ext uri="{FF2B5EF4-FFF2-40B4-BE49-F238E27FC236}">
                      <a16:creationId xmlns:a16="http://schemas.microsoft.com/office/drawing/2014/main" id="{C124BF36-F1A0-479C-911D-DA8417CD87A7}"/>
                    </a:ext>
                  </a:extLst>
                </p:cNvPr>
                <p:cNvSpPr txBox="1">
                  <a:spLocks noRot="1" noChangeAspect="1" noMove="1" noResize="1" noEditPoints="1" noAdjustHandles="1" noChangeArrowheads="1" noChangeShapeType="1" noTextEdit="1"/>
                </p:cNvSpPr>
                <p:nvPr/>
              </p:nvSpPr>
              <p:spPr>
                <a:xfrm>
                  <a:off x="3076177" y="4340799"/>
                  <a:ext cx="559975" cy="447315"/>
                </a:xfrm>
                <a:prstGeom prst="rect">
                  <a:avLst/>
                </a:prstGeom>
                <a:blipFill>
                  <a:blip r:embed="rId22"/>
                  <a:stretch>
                    <a:fillRect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B1772A9-3375-4345-8CD5-BF3AA9FD6423}"/>
                  </a:ext>
                </a:extLst>
              </p:cNvPr>
              <p:cNvSpPr/>
              <p:nvPr/>
            </p:nvSpPr>
            <p:spPr>
              <a:xfrm>
                <a:off x="302455" y="5141199"/>
                <a:ext cx="32959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Times New Roman" panose="02020603050405020304" pitchFamily="18" charset="0"/>
                        </a:rPr>
                        <m:t>ℒ</m:t>
                      </m:r>
                      <m:d>
                        <m:dPr>
                          <m:ctrlPr>
                            <a:rPr lang="en-US" i="1">
                              <a:latin typeface="Cambria Math" panose="02040503050406030204" pitchFamily="18" charset="0"/>
                              <a:ea typeface="Times New Roman" panose="02020603050405020304" pitchFamily="18" charset="0"/>
                            </a:rPr>
                          </m:ctrlPr>
                        </m:dPr>
                        <m:e>
                          <m:d>
                            <m:dPr>
                              <m:begChr m:val="〈"/>
                              <m:endChr m:val="〉"/>
                              <m:ctrlPr>
                                <a:rPr lang="en-US" b="0" i="1" smtClean="0">
                                  <a:latin typeface="Cambria Math" panose="02040503050406030204" pitchFamily="18" charset="0"/>
                                  <a:ea typeface="Times New Roman" panose="02020603050405020304" pitchFamily="18" charset="0"/>
                                </a:rPr>
                              </m:ctrlPr>
                            </m:dPr>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𝑠</m:t>
                                  </m:r>
                                </m:e>
                                <m:sub>
                                  <m:r>
                                    <a:rPr lang="en-US" i="1">
                                      <a:latin typeface="Cambria Math" panose="02040503050406030204" pitchFamily="18" charset="0"/>
                                      <a:ea typeface="Times New Roman" panose="02020603050405020304" pitchFamily="18" charset="0"/>
                                    </a:rPr>
                                    <m:t>1</m:t>
                                  </m:r>
                                </m:sub>
                              </m:sSub>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𝑡</m:t>
                              </m:r>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h</m:t>
                                  </m:r>
                                </m:e>
                                <m:sub>
                                  <m:r>
                                    <a:rPr lang="en-US" i="1">
                                      <a:latin typeface="Cambria Math" panose="02040503050406030204" pitchFamily="18" charset="0"/>
                                      <a:ea typeface="Times New Roman" panose="02020603050405020304" pitchFamily="18" charset="0"/>
                                    </a:rPr>
                                    <m:t>1</m:t>
                                  </m:r>
                                </m:sub>
                              </m:sSub>
                              <m:r>
                                <a:rPr lang="en-US" i="1">
                                  <a:latin typeface="Cambria Math" panose="02040503050406030204" pitchFamily="18" charset="0"/>
                                  <a:ea typeface="Times New Roman" panose="02020603050405020304" pitchFamily="18" charset="0"/>
                                </a:rPr>
                                <m:t>,</m:t>
                              </m:r>
                              <m:r>
                                <a:rPr lang="en-US" b="0" i="1" smtClean="0">
                                  <a:latin typeface="Cambria Math" panose="02040503050406030204" pitchFamily="18" charset="0"/>
                                </a:rPr>
                                <m:t>↘</m:t>
                              </m:r>
                            </m:e>
                          </m:d>
                          <m:r>
                            <a:rPr lang="en-US" i="1">
                              <a:latin typeface="Cambria Math" panose="02040503050406030204" pitchFamily="18" charset="0"/>
                              <a:ea typeface="Times New Roman" panose="020206030504050203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𝑠</m:t>
                                  </m:r>
                                </m:e>
                                <m:sub>
                                  <m:r>
                                    <a:rPr lang="en-US" i="1">
                                      <a:latin typeface="Cambria Math" panose="02040503050406030204" pitchFamily="18" charset="0"/>
                                      <a:ea typeface="Times New Roman" panose="02020603050405020304" pitchFamily="18" charset="0"/>
                                    </a:rPr>
                                    <m:t>2</m:t>
                                  </m:r>
                                </m:sub>
                              </m:sSub>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𝑡</m:t>
                              </m:r>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h</m:t>
                                  </m:r>
                                </m:e>
                                <m:sub>
                                  <m:r>
                                    <a:rPr lang="en-US" i="1">
                                      <a:latin typeface="Cambria Math" panose="02040503050406030204" pitchFamily="18" charset="0"/>
                                      <a:ea typeface="Times New Roman" panose="02020603050405020304" pitchFamily="18" charset="0"/>
                                    </a:rPr>
                                    <m:t>2</m:t>
                                  </m:r>
                                </m:sub>
                              </m:sSub>
                              <m:r>
                                <a:rPr lang="en-US" i="1">
                                  <a:latin typeface="Cambria Math" panose="02040503050406030204" pitchFamily="18" charset="0"/>
                                  <a:ea typeface="Times New Roman" panose="02020603050405020304" pitchFamily="18" charset="0"/>
                                </a:rPr>
                                <m:t>,</m:t>
                              </m:r>
                              <m:r>
                                <a:rPr lang="en-US" b="0" i="1" smtClean="0">
                                  <a:latin typeface="Cambria Math" panose="02040503050406030204" pitchFamily="18" charset="0"/>
                                  <a:ea typeface="Times New Roman" panose="020206030504050203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𝜀</m:t>
                          </m:r>
                        </m:e>
                      </m:d>
                      <m:r>
                        <a:rPr lang="en-US" b="0" i="1" smtClean="0">
                          <a:latin typeface="Cambria Math" panose="02040503050406030204" pitchFamily="18" charset="0"/>
                          <a:ea typeface="Times New Roman" panose="02020603050405020304" pitchFamily="18" charset="0"/>
                        </a:rPr>
                        <m:t>&lt;</m:t>
                      </m:r>
                      <m:r>
                        <a:rPr lang="en-US" b="0" i="1" smtClean="0">
                          <a:latin typeface="Cambria Math" panose="02040503050406030204" pitchFamily="18" charset="0"/>
                          <a:ea typeface="Times New Roman" panose="02020603050405020304" pitchFamily="18" charset="0"/>
                        </a:rPr>
                        <m:t>𝑙</m:t>
                      </m:r>
                    </m:oMath>
                  </m:oMathPara>
                </a14:m>
                <a:endParaRPr lang="en-US" i="1" dirty="0">
                  <a:latin typeface="Bookman Old Style" panose="02050604050505020204" pitchFamily="18" charset="0"/>
                </a:endParaRPr>
              </a:p>
            </p:txBody>
          </p:sp>
        </mc:Choice>
        <mc:Fallback xmlns="">
          <p:sp>
            <p:nvSpPr>
              <p:cNvPr id="40" name="Rectangle 39">
                <a:extLst>
                  <a:ext uri="{FF2B5EF4-FFF2-40B4-BE49-F238E27FC236}">
                    <a16:creationId xmlns:a16="http://schemas.microsoft.com/office/drawing/2014/main" id="{4B1772A9-3375-4345-8CD5-BF3AA9FD6423}"/>
                  </a:ext>
                </a:extLst>
              </p:cNvPr>
              <p:cNvSpPr>
                <a:spLocks noRot="1" noChangeAspect="1" noMove="1" noResize="1" noEditPoints="1" noAdjustHandles="1" noChangeArrowheads="1" noChangeShapeType="1" noTextEdit="1"/>
              </p:cNvSpPr>
              <p:nvPr/>
            </p:nvSpPr>
            <p:spPr>
              <a:xfrm>
                <a:off x="302455" y="5141199"/>
                <a:ext cx="3295902" cy="369332"/>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345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46570"/>
            <a:ext cx="1210351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i="1">
                <a:solidFill>
                  <a:srgbClr val="000066"/>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Thesis Statement: Timing Uncertainties Must be Handled in CPS Specification, Modeling, and Validation</a:t>
            </a:r>
          </a:p>
        </p:txBody>
      </p:sp>
      <p:sp>
        <p:nvSpPr>
          <p:cNvPr id="6" name="Slide Number Placeholder 5">
            <a:extLst>
              <a:ext uri="{FF2B5EF4-FFF2-40B4-BE49-F238E27FC236}">
                <a16:creationId xmlns:a16="http://schemas.microsoft.com/office/drawing/2014/main" id="{C230B5B6-F219-488E-929E-8AB59F086170}"/>
              </a:ext>
            </a:extLst>
          </p:cNvPr>
          <p:cNvSpPr>
            <a:spLocks noGrp="1"/>
          </p:cNvSpPr>
          <p:nvPr>
            <p:ph type="sldNum" sz="quarter" idx="12"/>
          </p:nvPr>
        </p:nvSpPr>
        <p:spPr>
          <a:xfrm>
            <a:off x="810461" y="6356350"/>
            <a:ext cx="1723136" cy="365760"/>
          </a:xfrm>
        </p:spPr>
        <p:txBody>
          <a:bodyPr/>
          <a:lstStyle/>
          <a:p>
            <a:fld id="{E8F92A37-2A0B-8E4C-9ABC-FE271A1E1749}"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344CAF-C5A2-41D5-B938-CE12DE06EC4A}"/>
                  </a:ext>
                </a:extLst>
              </p:cNvPr>
              <p:cNvSpPr txBox="1"/>
              <p:nvPr/>
            </p:nvSpPr>
            <p:spPr>
              <a:xfrm>
                <a:off x="12204167" y="916919"/>
                <a:ext cx="2880340" cy="543034"/>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Heater Reaction Time</a:t>
                </a:r>
                <a14:m>
                  <m:oMath xmlns:m="http://schemas.openxmlformats.org/officeDocument/2006/math">
                    <m:r>
                      <a:rPr lang="en-US" sz="1200" b="0" i="1" smtClean="0">
                        <a:highlight>
                          <a:srgbClr val="CCFFCC"/>
                        </a:highlight>
                        <a:latin typeface="Cambria Math" panose="02040503050406030204" pitchFamily="18" charset="0"/>
                        <a:cs typeface="Calibri" panose="020F0502020204030204" pitchFamily="34" charset="0"/>
                      </a:rPr>
                      <m:t>≤500</m:t>
                    </m:r>
                    <m:r>
                      <a:rPr lang="en-US" sz="1200" b="0" i="1" smtClean="0">
                        <a:highlight>
                          <a:srgbClr val="CCFFCC"/>
                        </a:highlight>
                        <a:latin typeface="Cambria Math" panose="02040503050406030204" pitchFamily="18" charset="0"/>
                        <a:cs typeface="Calibri" panose="020F0502020204030204" pitchFamily="34" charset="0"/>
                      </a:rPr>
                      <m:t>𝑚𝑠</m:t>
                    </m:r>
                    <m:r>
                      <a:rPr lang="en-US" sz="1200" b="0" i="1" smtClean="0">
                        <a:highlight>
                          <a:srgbClr val="CCFFCC"/>
                        </a:highlight>
                        <a:latin typeface="Cambria Math" panose="02040503050406030204" pitchFamily="18" charset="0"/>
                        <a:cs typeface="Calibri" panose="020F0502020204030204" pitchFamily="34" charset="0"/>
                      </a:rPr>
                      <m:t>±50</m:t>
                    </m:r>
                    <m:r>
                      <a:rPr lang="en-US" sz="1200" b="0" i="1" smtClean="0">
                        <a:highlight>
                          <a:srgbClr val="CCFFCC"/>
                        </a:highlight>
                        <a:latin typeface="Cambria Math" panose="02040503050406030204" pitchFamily="18" charset="0"/>
                        <a:cs typeface="Calibri" panose="020F0502020204030204" pitchFamily="34" charset="0"/>
                      </a:rPr>
                      <m:t>𝑚𝑠</m:t>
                    </m:r>
                  </m:oMath>
                </a14:m>
                <a:endParaRPr lang="en-US" sz="1200" b="0">
                  <a:highlight>
                    <a:srgbClr val="CCFFCC"/>
                  </a:highligh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14:m>
                  <m:oMath xmlns:m="http://schemas.openxmlformats.org/officeDocument/2006/math">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𝑑𝑇</m:t>
                        </m:r>
                      </m:num>
                      <m:den>
                        <m:r>
                          <a:rPr lang="en-US" sz="1200" b="0" i="1" smtClean="0">
                            <a:highlight>
                              <a:srgbClr val="CCFFCC"/>
                            </a:highlight>
                            <a:latin typeface="Cambria Math" panose="02040503050406030204" pitchFamily="18" charset="0"/>
                            <a:cs typeface="Calibri" panose="020F0502020204030204" pitchFamily="34" charset="0"/>
                          </a:rPr>
                          <m:t>𝑑𝑡</m:t>
                        </m:r>
                      </m:den>
                    </m:f>
                    <m:r>
                      <a:rPr lang="en-US" sz="1200" b="0" i="1" smtClean="0">
                        <a:highlight>
                          <a:srgbClr val="CCFFCC"/>
                        </a:highlight>
                        <a:latin typeface="Cambria Math" panose="02040503050406030204" pitchFamily="18" charset="0"/>
                        <a:cs typeface="Calibri" panose="020F0502020204030204" pitchFamily="34" charset="0"/>
                      </a:rPr>
                      <m:t>≥5</m:t>
                    </m:r>
                    <m:f>
                      <m:fPr>
                        <m:ctrlPr>
                          <a:rPr lang="en-US" sz="1200" b="0" i="1" smtClean="0">
                            <a:highlight>
                              <a:srgbClr val="CCFFCC"/>
                            </a:highlight>
                            <a:latin typeface="Cambria Math" panose="02040503050406030204" pitchFamily="18" charset="0"/>
                            <a:cs typeface="Calibri" panose="020F0502020204030204" pitchFamily="34" charset="0"/>
                          </a:rPr>
                        </m:ctrlPr>
                      </m:fPr>
                      <m:num>
                        <m:r>
                          <a:rPr lang="en-US" sz="1200" b="0" i="1" smtClean="0">
                            <a:highlight>
                              <a:srgbClr val="CCFFCC"/>
                            </a:highlight>
                            <a:latin typeface="Cambria Math" panose="02040503050406030204" pitchFamily="18" charset="0"/>
                            <a:cs typeface="Calibri" panose="020F0502020204030204" pitchFamily="34" charset="0"/>
                          </a:rPr>
                          <m:t>𝑑𝑒𝑔</m:t>
                        </m:r>
                      </m:num>
                      <m:den>
                        <m:r>
                          <a:rPr lang="en-US" sz="1200" b="0" i="1" smtClean="0">
                            <a:highlight>
                              <a:srgbClr val="CCFFCC"/>
                            </a:highlight>
                            <a:latin typeface="Cambria Math" panose="02040503050406030204" pitchFamily="18" charset="0"/>
                            <a:cs typeface="Calibri" panose="020F0502020204030204" pitchFamily="34" charset="0"/>
                          </a:rPr>
                          <m:t>𝑚𝑖𝑛</m:t>
                        </m:r>
                      </m:den>
                    </m:f>
                    <m:r>
                      <a:rPr lang="en-US" sz="1200" b="0" i="1" smtClean="0">
                        <a:highlight>
                          <a:srgbClr val="CCFFCC"/>
                        </a:highlight>
                        <a:latin typeface="Cambria Math" panose="02040503050406030204" pitchFamily="18" charset="0"/>
                        <a:cs typeface="Calibri" panose="020F0502020204030204" pitchFamily="34" charset="0"/>
                      </a:rPr>
                      <m:t>±0.5 </m:t>
                    </m:r>
                    <m:r>
                      <a:rPr lang="en-US" sz="1200" b="0" i="1" smtClean="0">
                        <a:highlight>
                          <a:srgbClr val="CCFFCC"/>
                        </a:highlight>
                        <a:latin typeface="Cambria Math" panose="02040503050406030204" pitchFamily="18" charset="0"/>
                        <a:cs typeface="Calibri" panose="020F0502020204030204" pitchFamily="34" charset="0"/>
                      </a:rPr>
                      <m:t>𝑑𝑒𝑔</m:t>
                    </m:r>
                    <m:r>
                      <a:rPr lang="en-US" sz="1200" b="0" i="1" smtClean="0">
                        <a:highlight>
                          <a:srgbClr val="CCFFCC"/>
                        </a:highlight>
                        <a:latin typeface="Cambria Math" panose="02040503050406030204" pitchFamily="18" charset="0"/>
                        <a:cs typeface="Calibri" panose="020F0502020204030204" pitchFamily="34" charset="0"/>
                      </a:rPr>
                      <m:t>/</m:t>
                    </m:r>
                    <m:r>
                      <a:rPr lang="en-US" sz="1200" b="0" i="1" smtClean="0">
                        <a:highlight>
                          <a:srgbClr val="CCFFCC"/>
                        </a:highlight>
                        <a:latin typeface="Cambria Math" panose="02040503050406030204" pitchFamily="18" charset="0"/>
                        <a:cs typeface="Calibri" panose="020F0502020204030204" pitchFamily="34" charset="0"/>
                      </a:rPr>
                      <m:t>𝑚𝑖𝑛</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7A344CAF-C5A2-41D5-B938-CE12DE06EC4A}"/>
                  </a:ext>
                </a:extLst>
              </p:cNvPr>
              <p:cNvSpPr txBox="1">
                <a:spLocks noRot="1" noChangeAspect="1" noMove="1" noResize="1" noEditPoints="1" noAdjustHandles="1" noChangeArrowheads="1" noChangeShapeType="1" noTextEdit="1"/>
              </p:cNvSpPr>
              <p:nvPr/>
            </p:nvSpPr>
            <p:spPr>
              <a:xfrm>
                <a:off x="12204167" y="916919"/>
                <a:ext cx="2880340" cy="543034"/>
              </a:xfrm>
              <a:prstGeom prst="rect">
                <a:avLst/>
              </a:prstGeom>
              <a:blipFill>
                <a:blip r:embed="rId3"/>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0082094B-B92B-404F-812C-ADD402E515C0}"/>
              </a:ext>
            </a:extLst>
          </p:cNvPr>
          <p:cNvSpPr/>
          <p:nvPr/>
        </p:nvSpPr>
        <p:spPr>
          <a:xfrm>
            <a:off x="12562948" y="-891535"/>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alibri" panose="020F0502020204030204" pitchFamily="34" charset="0"/>
                <a:cs typeface="Calibri" panose="020F0502020204030204" pitchFamily="34" charset="0"/>
              </a:rPr>
              <a:t>Conceptual Model</a:t>
            </a:r>
          </a:p>
        </p:txBody>
      </p:sp>
      <p:sp>
        <p:nvSpPr>
          <p:cNvPr id="12" name="Oval 11">
            <a:extLst>
              <a:ext uri="{FF2B5EF4-FFF2-40B4-BE49-F238E27FC236}">
                <a16:creationId xmlns:a16="http://schemas.microsoft.com/office/drawing/2014/main" id="{6B57F3D1-ADE3-4E49-A14F-3575290427B2}"/>
              </a:ext>
            </a:extLst>
          </p:cNvPr>
          <p:cNvSpPr/>
          <p:nvPr/>
        </p:nvSpPr>
        <p:spPr>
          <a:xfrm>
            <a:off x="13039249" y="-52942"/>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Simulation</a:t>
            </a:r>
          </a:p>
        </p:txBody>
      </p:sp>
      <p:sp>
        <p:nvSpPr>
          <p:cNvPr id="13" name="Oval 12">
            <a:extLst>
              <a:ext uri="{FF2B5EF4-FFF2-40B4-BE49-F238E27FC236}">
                <a16:creationId xmlns:a16="http://schemas.microsoft.com/office/drawing/2014/main" id="{EC6200A4-37F9-4A17-93AF-26763DBA6796}"/>
              </a:ext>
            </a:extLst>
          </p:cNvPr>
          <p:cNvSpPr/>
          <p:nvPr/>
        </p:nvSpPr>
        <p:spPr>
          <a:xfrm>
            <a:off x="14606235" y="251350"/>
            <a:ext cx="1210176"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Verification</a:t>
            </a:r>
          </a:p>
        </p:txBody>
      </p:sp>
      <p:sp>
        <p:nvSpPr>
          <p:cNvPr id="14" name="Oval 13">
            <a:extLst>
              <a:ext uri="{FF2B5EF4-FFF2-40B4-BE49-F238E27FC236}">
                <a16:creationId xmlns:a16="http://schemas.microsoft.com/office/drawing/2014/main" id="{3B0CC644-D7BC-4A74-BD01-5E966411344F}"/>
              </a:ext>
            </a:extLst>
          </p:cNvPr>
          <p:cNvSpPr/>
          <p:nvPr/>
        </p:nvSpPr>
        <p:spPr>
          <a:xfrm>
            <a:off x="12256823" y="1877834"/>
            <a:ext cx="1474590" cy="440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Manufacturing</a:t>
            </a:r>
          </a:p>
        </p:txBody>
      </p:sp>
      <p:sp>
        <p:nvSpPr>
          <p:cNvPr id="16" name="Oval 15">
            <a:extLst>
              <a:ext uri="{FF2B5EF4-FFF2-40B4-BE49-F238E27FC236}">
                <a16:creationId xmlns:a16="http://schemas.microsoft.com/office/drawing/2014/main" id="{34D30CB8-CD6F-4E18-BDC5-463F8C7DCB75}"/>
              </a:ext>
            </a:extLst>
          </p:cNvPr>
          <p:cNvSpPr/>
          <p:nvPr/>
        </p:nvSpPr>
        <p:spPr>
          <a:xfrm>
            <a:off x="14944929" y="1596151"/>
            <a:ext cx="1210176"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Validation</a:t>
            </a:r>
          </a:p>
        </p:txBody>
      </p:sp>
      <p:sp>
        <p:nvSpPr>
          <p:cNvPr id="17" name="TextBox 16">
            <a:extLst>
              <a:ext uri="{FF2B5EF4-FFF2-40B4-BE49-F238E27FC236}">
                <a16:creationId xmlns:a16="http://schemas.microsoft.com/office/drawing/2014/main" id="{F0492014-E495-43B2-8A14-C05452522D0E}"/>
              </a:ext>
            </a:extLst>
          </p:cNvPr>
          <p:cNvSpPr txBox="1"/>
          <p:nvPr/>
        </p:nvSpPr>
        <p:spPr>
          <a:xfrm>
            <a:off x="13821743" y="3685540"/>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6F33-59D5-4BC2-A66E-14868FD56281}"/>
                  </a:ext>
                </a:extLst>
              </p:cNvPr>
              <p:cNvSpPr txBox="1"/>
              <p:nvPr/>
            </p:nvSpPr>
            <p:spPr>
              <a:xfrm>
                <a:off x="14001761" y="2954982"/>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B76F6F33-59D5-4BC2-A66E-14868FD56281}"/>
                  </a:ext>
                </a:extLst>
              </p:cNvPr>
              <p:cNvSpPr txBox="1">
                <a:spLocks noRot="1" noChangeAspect="1" noMove="1" noResize="1" noEditPoints="1" noAdjustHandles="1" noChangeArrowheads="1" noChangeShapeType="1" noTextEdit="1"/>
              </p:cNvSpPr>
              <p:nvPr/>
            </p:nvSpPr>
            <p:spPr>
              <a:xfrm>
                <a:off x="14001761" y="2954982"/>
                <a:ext cx="1408271" cy="276999"/>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31BCEC-DC3C-4D69-9B7A-A2BD67E02F6F}"/>
                  </a:ext>
                </a:extLst>
              </p:cNvPr>
              <p:cNvSpPr txBox="1"/>
              <p:nvPr/>
            </p:nvSpPr>
            <p:spPr>
              <a:xfrm>
                <a:off x="14697176" y="4983889"/>
                <a:ext cx="1408271" cy="276999"/>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r>
                      <a:rPr lang="en-US" sz="1200" b="0" i="1" dirty="0" smtClean="0">
                        <a:highlight>
                          <a:srgbClr val="CCFFCC"/>
                        </a:highlight>
                        <a:latin typeface="Cambria Math" panose="02040503050406030204" pitchFamily="18" charset="0"/>
                        <a:cs typeface="Calibri" panose="020F0502020204030204" pitchFamily="34" charset="0"/>
                      </a:rPr>
                      <m:t>𝐺</m:t>
                    </m:r>
                    <m:r>
                      <a:rPr lang="en-US" sz="1200" b="0" i="1" dirty="0" smtClean="0">
                        <a:highlight>
                          <a:srgbClr val="CCFFCC"/>
                        </a:highlight>
                        <a:latin typeface="Cambria Math" panose="02040503050406030204" pitchFamily="18" charset="0"/>
                        <a:cs typeface="Calibri" panose="020F0502020204030204" pitchFamily="34" charset="0"/>
                      </a:rPr>
                      <m:t>(</m:t>
                    </m:r>
                    <m:r>
                      <a:rPr lang="en-US" sz="1200" b="0" i="1" dirty="0" smtClean="0">
                        <a:highlight>
                          <a:srgbClr val="CCFFCC"/>
                        </a:highlight>
                        <a:latin typeface="Cambria Math" panose="02040503050406030204" pitchFamily="18" charset="0"/>
                        <a:cs typeface="Calibri" panose="020F0502020204030204" pitchFamily="34" charset="0"/>
                      </a:rPr>
                      <m:t>𝑇</m:t>
                    </m:r>
                    <m:r>
                      <a:rPr lang="en-US" sz="1200" b="0" i="1" dirty="0" smtClean="0">
                        <a:highlight>
                          <a:srgbClr val="CCFFCC"/>
                        </a:highlight>
                        <a:latin typeface="Cambria Math" panose="02040503050406030204" pitchFamily="18" charset="0"/>
                        <a:cs typeface="Calibri" panose="020F0502020204030204" pitchFamily="34" charset="0"/>
                      </a:rPr>
                      <m:t>=100±5)</m:t>
                    </m:r>
                  </m:oMath>
                </a14:m>
                <a:endParaRPr lang="en-US" sz="1200">
                  <a:highlight>
                    <a:srgbClr val="CCFFCC"/>
                  </a:highlight>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C931BCEC-DC3C-4D69-9B7A-A2BD67E02F6F}"/>
                  </a:ext>
                </a:extLst>
              </p:cNvPr>
              <p:cNvSpPr txBox="1">
                <a:spLocks noRot="1" noChangeAspect="1" noMove="1" noResize="1" noEditPoints="1" noAdjustHandles="1" noChangeArrowheads="1" noChangeShapeType="1" noTextEdit="1"/>
              </p:cNvSpPr>
              <p:nvPr/>
            </p:nvSpPr>
            <p:spPr>
              <a:xfrm>
                <a:off x="14697176" y="4983889"/>
                <a:ext cx="1408271" cy="276999"/>
              </a:xfrm>
              <a:prstGeom prst="rect">
                <a:avLst/>
              </a:prstGeom>
              <a:blipFill>
                <a:blip r:embed="rId5"/>
                <a:stretch>
                  <a:fillRect b="-1111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B75B74B-C0CF-4CB8-80DF-9A4F51068EA6}"/>
              </a:ext>
            </a:extLst>
          </p:cNvPr>
          <p:cNvSpPr txBox="1"/>
          <p:nvPr/>
        </p:nvSpPr>
        <p:spPr>
          <a:xfrm>
            <a:off x="14697176" y="5165470"/>
            <a:ext cx="1210174"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a:highlight>
                  <a:srgbClr val="CCFFCC"/>
                </a:highlight>
                <a:latin typeface="+mj-lt"/>
                <a:cs typeface="Calibri" panose="020F0502020204030204" pitchFamily="34" charset="0"/>
              </a:rPr>
              <a:t>Sampling Frequency is high enough</a:t>
            </a:r>
            <a:endParaRPr lang="en-US" sz="1200">
              <a:highlight>
                <a:srgbClr val="CCFFCC"/>
              </a:highligh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654E357-D4A5-4804-8244-82C13BD7924E}"/>
              </a:ext>
            </a:extLst>
          </p:cNvPr>
          <p:cNvSpPr txBox="1"/>
          <p:nvPr/>
        </p:nvSpPr>
        <p:spPr>
          <a:xfrm>
            <a:off x="12552524" y="5145889"/>
            <a:ext cx="1768305" cy="461665"/>
          </a:xfrm>
          <a:prstGeom prst="rect">
            <a:avLst/>
          </a:prstGeom>
          <a:noFill/>
        </p:spPr>
        <p:txBody>
          <a:bodyPr wrap="none" rtlCol="0">
            <a:spAutoFit/>
          </a:bodyPr>
          <a:lstStyle/>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Fixed-point calculation</a:t>
            </a:r>
          </a:p>
          <a:p>
            <a:pPr marL="171450" indent="-171450">
              <a:buFont typeface="Arial" panose="020B0604020202020204" pitchFamily="34" charset="0"/>
              <a:buChar char="•"/>
            </a:pPr>
            <a:r>
              <a:rPr lang="en-US" sz="1200">
                <a:highlight>
                  <a:srgbClr val="CCFFCC"/>
                </a:highlight>
                <a:latin typeface="Calibri" panose="020F0502020204030204" pitchFamily="34" charset="0"/>
                <a:cs typeface="Calibri" panose="020F0502020204030204" pitchFamily="34" charset="0"/>
              </a:rPr>
              <a:t>ADC resolution</a:t>
            </a:r>
          </a:p>
        </p:txBody>
      </p:sp>
      <p:grpSp>
        <p:nvGrpSpPr>
          <p:cNvPr id="22" name="Group 21"/>
          <p:cNvGrpSpPr/>
          <p:nvPr/>
        </p:nvGrpSpPr>
        <p:grpSpPr>
          <a:xfrm>
            <a:off x="432853" y="1157195"/>
            <a:ext cx="4465770" cy="5036027"/>
            <a:chOff x="7014628" y="1042895"/>
            <a:chExt cx="4465770" cy="5036027"/>
          </a:xfrm>
        </p:grpSpPr>
        <p:pic>
          <p:nvPicPr>
            <p:cNvPr id="23" name="Picture 22">
              <a:extLst>
                <a:ext uri="{FF2B5EF4-FFF2-40B4-BE49-F238E27FC236}">
                  <a16:creationId xmlns:a16="http://schemas.microsoft.com/office/drawing/2014/main" id="{51405690-1030-4FE7-96CA-8B3EC271C9CC}"/>
                </a:ext>
              </a:extLst>
            </p:cNvPr>
            <p:cNvPicPr>
              <a:picLocks noChangeAspect="1"/>
            </p:cNvPicPr>
            <p:nvPr/>
          </p:nvPicPr>
          <p:blipFill>
            <a:blip r:embed="rId6"/>
            <a:stretch>
              <a:fillRect/>
            </a:stretch>
          </p:blipFill>
          <p:spPr>
            <a:xfrm>
              <a:off x="8078281" y="1299601"/>
              <a:ext cx="2312992" cy="954205"/>
            </a:xfrm>
            <a:prstGeom prst="rect">
              <a:avLst/>
            </a:prstGeom>
          </p:spPr>
        </p:pic>
        <p:pic>
          <p:nvPicPr>
            <p:cNvPr id="24" name="Picture 23">
              <a:extLst>
                <a:ext uri="{FF2B5EF4-FFF2-40B4-BE49-F238E27FC236}">
                  <a16:creationId xmlns:a16="http://schemas.microsoft.com/office/drawing/2014/main" id="{D8177FD7-0D70-40D2-B863-31A5CA84EB01}"/>
                </a:ext>
              </a:extLst>
            </p:cNvPr>
            <p:cNvPicPr>
              <a:picLocks noChangeAspect="1"/>
            </p:cNvPicPr>
            <p:nvPr/>
          </p:nvPicPr>
          <p:blipFill rotWithShape="1">
            <a:blip r:embed="rId7"/>
            <a:srcRect l="12807" t="3618" r="5418" b="6798"/>
            <a:stretch/>
          </p:blipFill>
          <p:spPr>
            <a:xfrm>
              <a:off x="10424065" y="1048820"/>
              <a:ext cx="890372" cy="1278177"/>
            </a:xfrm>
            <a:prstGeom prst="rect">
              <a:avLst/>
            </a:prstGeom>
          </p:spPr>
        </p:pic>
        <p:grpSp>
          <p:nvGrpSpPr>
            <p:cNvPr id="25" name="Group 24">
              <a:extLst>
                <a:ext uri="{FF2B5EF4-FFF2-40B4-BE49-F238E27FC236}">
                  <a16:creationId xmlns:a16="http://schemas.microsoft.com/office/drawing/2014/main" id="{95ABBBE0-6986-40AD-A4DE-52E9B3408E0C}"/>
                </a:ext>
              </a:extLst>
            </p:cNvPr>
            <p:cNvGrpSpPr/>
            <p:nvPr/>
          </p:nvGrpSpPr>
          <p:grpSpPr>
            <a:xfrm>
              <a:off x="7014628" y="1042895"/>
              <a:ext cx="4465770" cy="1390447"/>
              <a:chOff x="4305521" y="1061573"/>
              <a:chExt cx="4465770" cy="1390447"/>
            </a:xfrm>
            <a:solidFill>
              <a:schemeClr val="accent2">
                <a:lumMod val="40000"/>
                <a:lumOff val="60000"/>
                <a:alpha val="48000"/>
              </a:schemeClr>
            </a:solidFill>
          </p:grpSpPr>
          <p:sp>
            <p:nvSpPr>
              <p:cNvPr id="55" name="Rectangle: Rounded Corners 5">
                <a:extLst>
                  <a:ext uri="{FF2B5EF4-FFF2-40B4-BE49-F238E27FC236}">
                    <a16:creationId xmlns:a16="http://schemas.microsoft.com/office/drawing/2014/main" id="{D0A4852A-C630-4BBE-BEDA-43EFD951F7CD}"/>
                  </a:ext>
                </a:extLst>
              </p:cNvPr>
              <p:cNvSpPr/>
              <p:nvPr/>
            </p:nvSpPr>
            <p:spPr>
              <a:xfrm>
                <a:off x="4305521" y="1061573"/>
                <a:ext cx="4465770" cy="139044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BB977F14-5D27-416D-A6FB-A7D366563EF0}"/>
                  </a:ext>
                </a:extLst>
              </p:cNvPr>
              <p:cNvSpPr txBox="1"/>
              <p:nvPr/>
            </p:nvSpPr>
            <p:spPr>
              <a:xfrm>
                <a:off x="4342276" y="1118837"/>
                <a:ext cx="1114472" cy="307777"/>
              </a:xfrm>
              <a:prstGeom prst="rect">
                <a:avLst/>
              </a:prstGeom>
              <a:noFill/>
              <a:ln>
                <a:noFill/>
              </a:ln>
            </p:spPr>
            <p:txBody>
              <a:bodyPr wrap="none" rtlCol="0">
                <a:spAutoFit/>
              </a:bodyPr>
              <a:lstStyle/>
              <a:p>
                <a:r>
                  <a:rPr lang="en-US" sz="1400">
                    <a:latin typeface="Calibri" panose="020F0502020204030204" pitchFamily="34" charset="0"/>
                    <a:cs typeface="Calibri" panose="020F0502020204030204" pitchFamily="34" charset="0"/>
                  </a:rPr>
                  <a:t>Specification</a:t>
                </a:r>
              </a:p>
            </p:txBody>
          </p:sp>
        </p:grpSp>
        <p:grpSp>
          <p:nvGrpSpPr>
            <p:cNvPr id="26" name="Group 25">
              <a:extLst>
                <a:ext uri="{FF2B5EF4-FFF2-40B4-BE49-F238E27FC236}">
                  <a16:creationId xmlns:a16="http://schemas.microsoft.com/office/drawing/2014/main" id="{1759B4A4-1A64-4C80-8BD5-A8F47635EFCB}"/>
                </a:ext>
              </a:extLst>
            </p:cNvPr>
            <p:cNvGrpSpPr/>
            <p:nvPr/>
          </p:nvGrpSpPr>
          <p:grpSpPr>
            <a:xfrm>
              <a:off x="7014628" y="2898685"/>
              <a:ext cx="4465770" cy="1374411"/>
              <a:chOff x="6943990" y="2768561"/>
              <a:chExt cx="4465770" cy="1374411"/>
            </a:xfrm>
          </p:grpSpPr>
          <p:grpSp>
            <p:nvGrpSpPr>
              <p:cNvPr id="43" name="Group 42">
                <a:extLst>
                  <a:ext uri="{FF2B5EF4-FFF2-40B4-BE49-F238E27FC236}">
                    <a16:creationId xmlns:a16="http://schemas.microsoft.com/office/drawing/2014/main" id="{66CE0C48-260F-4BAC-B538-CAF882D0D9B4}"/>
                  </a:ext>
                </a:extLst>
              </p:cNvPr>
              <p:cNvGrpSpPr/>
              <p:nvPr/>
            </p:nvGrpSpPr>
            <p:grpSpPr>
              <a:xfrm>
                <a:off x="6943990" y="2768561"/>
                <a:ext cx="4465770" cy="1374411"/>
                <a:chOff x="6600959" y="2950643"/>
                <a:chExt cx="4465770" cy="1374411"/>
              </a:xfrm>
            </p:grpSpPr>
            <p:grpSp>
              <p:nvGrpSpPr>
                <p:cNvPr id="45" name="Group 44">
                  <a:extLst>
                    <a:ext uri="{FF2B5EF4-FFF2-40B4-BE49-F238E27FC236}">
                      <a16:creationId xmlns:a16="http://schemas.microsoft.com/office/drawing/2014/main" id="{4BC65AA4-B583-4EA1-8F54-D69E3D8646AD}"/>
                    </a:ext>
                  </a:extLst>
                </p:cNvPr>
                <p:cNvGrpSpPr/>
                <p:nvPr/>
              </p:nvGrpSpPr>
              <p:grpSpPr>
                <a:xfrm>
                  <a:off x="7405432" y="3013350"/>
                  <a:ext cx="3553853" cy="1311704"/>
                  <a:chOff x="6759381" y="2759437"/>
                  <a:chExt cx="3553853" cy="1311704"/>
                </a:xfrm>
              </p:grpSpPr>
              <p:pic>
                <p:nvPicPr>
                  <p:cNvPr id="47" name="Picture 46">
                    <a:extLst>
                      <a:ext uri="{FF2B5EF4-FFF2-40B4-BE49-F238E27FC236}">
                        <a16:creationId xmlns:a16="http://schemas.microsoft.com/office/drawing/2014/main" id="{C4EC230D-E5F5-4EB2-AA16-CA26436DA39A}"/>
                      </a:ext>
                    </a:extLst>
                  </p:cNvPr>
                  <p:cNvPicPr>
                    <a:picLocks noChangeAspect="1"/>
                  </p:cNvPicPr>
                  <p:nvPr/>
                </p:nvPicPr>
                <p:blipFill>
                  <a:blip r:embed="rId8"/>
                  <a:stretch>
                    <a:fillRect/>
                  </a:stretch>
                </p:blipFill>
                <p:spPr>
                  <a:xfrm>
                    <a:off x="6759381" y="2759437"/>
                    <a:ext cx="2077833" cy="1311704"/>
                  </a:xfrm>
                  <a:prstGeom prst="rect">
                    <a:avLst/>
                  </a:prstGeom>
                </p:spPr>
              </p:pic>
              <p:pic>
                <p:nvPicPr>
                  <p:cNvPr id="48" name="Picture 47">
                    <a:extLst>
                      <a:ext uri="{FF2B5EF4-FFF2-40B4-BE49-F238E27FC236}">
                        <a16:creationId xmlns:a16="http://schemas.microsoft.com/office/drawing/2014/main" id="{FA9DD4EA-E573-4539-86F8-7B34A7A187E9}"/>
                      </a:ext>
                    </a:extLst>
                  </p:cNvPr>
                  <p:cNvPicPr>
                    <a:picLocks noChangeAspect="1"/>
                  </p:cNvPicPr>
                  <p:nvPr/>
                </p:nvPicPr>
                <p:blipFill>
                  <a:blip r:embed="rId9"/>
                  <a:stretch>
                    <a:fillRect/>
                  </a:stretch>
                </p:blipFill>
                <p:spPr>
                  <a:xfrm>
                    <a:off x="9060624" y="2867985"/>
                    <a:ext cx="1252610" cy="981911"/>
                  </a:xfrm>
                  <a:prstGeom prst="rect">
                    <a:avLst/>
                  </a:prstGeom>
                </p:spPr>
              </p:pic>
              <p:grpSp>
                <p:nvGrpSpPr>
                  <p:cNvPr id="49" name="Group 48">
                    <a:extLst>
                      <a:ext uri="{FF2B5EF4-FFF2-40B4-BE49-F238E27FC236}">
                        <a16:creationId xmlns:a16="http://schemas.microsoft.com/office/drawing/2014/main" id="{D6F28430-91BC-492A-8164-2CAABDF29931}"/>
                      </a:ext>
                    </a:extLst>
                  </p:cNvPr>
                  <p:cNvGrpSpPr/>
                  <p:nvPr/>
                </p:nvGrpSpPr>
                <p:grpSpPr>
                  <a:xfrm>
                    <a:off x="8421160" y="2979339"/>
                    <a:ext cx="701224" cy="526704"/>
                    <a:chOff x="9375610" y="3158836"/>
                    <a:chExt cx="1503136" cy="526704"/>
                  </a:xfrm>
                </p:grpSpPr>
                <p:cxnSp>
                  <p:nvCxnSpPr>
                    <p:cNvPr id="50" name="Straight Arrow Connector 49">
                      <a:extLst>
                        <a:ext uri="{FF2B5EF4-FFF2-40B4-BE49-F238E27FC236}">
                          <a16:creationId xmlns:a16="http://schemas.microsoft.com/office/drawing/2014/main" id="{B4D924A2-A75C-4C54-B18D-1F57985B1738}"/>
                        </a:ext>
                      </a:extLst>
                    </p:cNvPr>
                    <p:cNvCxnSpPr/>
                    <p:nvPr/>
                  </p:nvCxnSpPr>
                  <p:spPr>
                    <a:xfrm>
                      <a:off x="9378488" y="3158836"/>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93D95D-FC5C-47A5-AEB4-1F15928D8755}"/>
                        </a:ext>
                      </a:extLst>
                    </p:cNvPr>
                    <p:cNvCxnSpPr/>
                    <p:nvPr/>
                  </p:nvCxnSpPr>
                  <p:spPr>
                    <a:xfrm>
                      <a:off x="9378488" y="3301999"/>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CF1191B-37A9-4CB6-939F-151532358B1D}"/>
                        </a:ext>
                      </a:extLst>
                    </p:cNvPr>
                    <p:cNvCxnSpPr/>
                    <p:nvPr/>
                  </p:nvCxnSpPr>
                  <p:spPr>
                    <a:xfrm>
                      <a:off x="9378161" y="342900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CF3FDE2D-FE90-40B5-B422-C4B87F37F06F}"/>
                        </a:ext>
                      </a:extLst>
                    </p:cNvPr>
                    <p:cNvCxnSpPr/>
                    <p:nvPr/>
                  </p:nvCxnSpPr>
                  <p:spPr>
                    <a:xfrm>
                      <a:off x="9375610" y="3547508"/>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45C2D26F-48D9-4743-A103-EDB06619475E}"/>
                        </a:ext>
                      </a:extLst>
                    </p:cNvPr>
                    <p:cNvCxnSpPr/>
                    <p:nvPr/>
                  </p:nvCxnSpPr>
                  <p:spPr>
                    <a:xfrm>
                      <a:off x="9378161" y="3685540"/>
                      <a:ext cx="1500258" cy="0"/>
                    </a:xfrm>
                    <a:prstGeom prst="straightConnector1">
                      <a:avLst/>
                    </a:prstGeom>
                    <a:ln w="12700">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46" name="Rectangle: Rounded Corners 45">
                  <a:extLst>
                    <a:ext uri="{FF2B5EF4-FFF2-40B4-BE49-F238E27FC236}">
                      <a16:creationId xmlns:a16="http://schemas.microsoft.com/office/drawing/2014/main" id="{8B9810B2-0BE4-41EA-B031-67D95163F53C}"/>
                    </a:ext>
                  </a:extLst>
                </p:cNvPr>
                <p:cNvSpPr/>
                <p:nvPr/>
              </p:nvSpPr>
              <p:spPr>
                <a:xfrm>
                  <a:off x="6600959" y="2950643"/>
                  <a:ext cx="4465770" cy="1351169"/>
                </a:xfrm>
                <a:prstGeom prst="roundRect">
                  <a:avLst/>
                </a:prstGeom>
                <a:solidFill>
                  <a:schemeClr val="accent3">
                    <a:lumMod val="40000"/>
                    <a:lumOff val="60000"/>
                    <a:alpha val="2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44" name="TextBox 43">
                <a:extLst>
                  <a:ext uri="{FF2B5EF4-FFF2-40B4-BE49-F238E27FC236}">
                    <a16:creationId xmlns:a16="http://schemas.microsoft.com/office/drawing/2014/main" id="{C57B5C68-3864-4471-A3C2-44A0EB13FB81}"/>
                  </a:ext>
                </a:extLst>
              </p:cNvPr>
              <p:cNvSpPr txBox="1"/>
              <p:nvPr/>
            </p:nvSpPr>
            <p:spPr>
              <a:xfrm>
                <a:off x="6980106" y="2831871"/>
                <a:ext cx="1180901" cy="738664"/>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Modeling,</a:t>
                </a:r>
              </a:p>
              <a:p>
                <a:r>
                  <a:rPr lang="en-US" sz="1400">
                    <a:latin typeface="Calibri" panose="020F0502020204030204" pitchFamily="34" charset="0"/>
                    <a:cs typeface="Calibri" panose="020F0502020204030204" pitchFamily="34" charset="0"/>
                  </a:rPr>
                  <a:t>Simulation</a:t>
                </a:r>
              </a:p>
              <a:p>
                <a:r>
                  <a:rPr lang="en-US" sz="1400">
                    <a:latin typeface="Calibri" panose="020F0502020204030204" pitchFamily="34" charset="0"/>
                    <a:cs typeface="Calibri" panose="020F0502020204030204" pitchFamily="34" charset="0"/>
                  </a:rPr>
                  <a:t>&amp; Verification</a:t>
                </a:r>
              </a:p>
            </p:txBody>
          </p:sp>
        </p:grpSp>
        <p:grpSp>
          <p:nvGrpSpPr>
            <p:cNvPr id="27" name="Group 26">
              <a:extLst>
                <a:ext uri="{FF2B5EF4-FFF2-40B4-BE49-F238E27FC236}">
                  <a16:creationId xmlns:a16="http://schemas.microsoft.com/office/drawing/2014/main" id="{EF46EA60-99A1-4164-A236-2E92742B5752}"/>
                </a:ext>
              </a:extLst>
            </p:cNvPr>
            <p:cNvGrpSpPr/>
            <p:nvPr/>
          </p:nvGrpSpPr>
          <p:grpSpPr>
            <a:xfrm>
              <a:off x="7014628" y="4727753"/>
              <a:ext cx="4465770" cy="1351169"/>
              <a:chOff x="7014628" y="4727753"/>
              <a:chExt cx="4465770" cy="1351169"/>
            </a:xfrm>
            <a:solidFill>
              <a:schemeClr val="accent4">
                <a:lumMod val="60000"/>
                <a:lumOff val="40000"/>
              </a:schemeClr>
            </a:solidFill>
          </p:grpSpPr>
          <p:grpSp>
            <p:nvGrpSpPr>
              <p:cNvPr id="30" name="Group 29">
                <a:extLst>
                  <a:ext uri="{FF2B5EF4-FFF2-40B4-BE49-F238E27FC236}">
                    <a16:creationId xmlns:a16="http://schemas.microsoft.com/office/drawing/2014/main" id="{6AA95AEE-9A78-4E55-B40E-04520F80E7D4}"/>
                  </a:ext>
                </a:extLst>
              </p:cNvPr>
              <p:cNvGrpSpPr/>
              <p:nvPr/>
            </p:nvGrpSpPr>
            <p:grpSpPr>
              <a:xfrm>
                <a:off x="7014628" y="4727753"/>
                <a:ext cx="4465770" cy="1351169"/>
                <a:chOff x="5874259" y="4711862"/>
                <a:chExt cx="4465770" cy="1351169"/>
              </a:xfrm>
              <a:grpFill/>
            </p:grpSpPr>
            <p:grpSp>
              <p:nvGrpSpPr>
                <p:cNvPr id="32" name="Group 31">
                  <a:extLst>
                    <a:ext uri="{FF2B5EF4-FFF2-40B4-BE49-F238E27FC236}">
                      <a16:creationId xmlns:a16="http://schemas.microsoft.com/office/drawing/2014/main" id="{D76C19A9-104A-4996-8FB3-A4DD72983B30}"/>
                    </a:ext>
                  </a:extLst>
                </p:cNvPr>
                <p:cNvGrpSpPr/>
                <p:nvPr/>
              </p:nvGrpSpPr>
              <p:grpSpPr>
                <a:xfrm>
                  <a:off x="7438227" y="4849721"/>
                  <a:ext cx="2777511" cy="1146746"/>
                  <a:chOff x="8364339" y="4723389"/>
                  <a:chExt cx="2777511" cy="1146746"/>
                </a:xfrm>
                <a:grpFill/>
              </p:grpSpPr>
              <p:pic>
                <p:nvPicPr>
                  <p:cNvPr id="35" name="Picture 34">
                    <a:extLst>
                      <a:ext uri="{FF2B5EF4-FFF2-40B4-BE49-F238E27FC236}">
                        <a16:creationId xmlns:a16="http://schemas.microsoft.com/office/drawing/2014/main" id="{236A22E5-6494-4B9F-9346-D85D57D20A55}"/>
                      </a:ext>
                    </a:extLst>
                  </p:cNvPr>
                  <p:cNvPicPr>
                    <a:picLocks noChangeAspect="1"/>
                  </p:cNvPicPr>
                  <p:nvPr/>
                </p:nvPicPr>
                <p:blipFill>
                  <a:blip r:embed="rId10"/>
                  <a:stretch>
                    <a:fillRect/>
                  </a:stretch>
                </p:blipFill>
                <p:spPr>
                  <a:xfrm rot="16200000">
                    <a:off x="8225717" y="4862011"/>
                    <a:ext cx="1146746" cy="869502"/>
                  </a:xfrm>
                  <a:prstGeom prst="rect">
                    <a:avLst/>
                  </a:prstGeom>
                  <a:grpFill/>
                </p:spPr>
              </p:pic>
              <p:pic>
                <p:nvPicPr>
                  <p:cNvPr id="36" name="Picture 35">
                    <a:extLst>
                      <a:ext uri="{FF2B5EF4-FFF2-40B4-BE49-F238E27FC236}">
                        <a16:creationId xmlns:a16="http://schemas.microsoft.com/office/drawing/2014/main" id="{19DB62B8-1613-471F-9A91-EC1791232F69}"/>
                      </a:ext>
                    </a:extLst>
                  </p:cNvPr>
                  <p:cNvPicPr>
                    <a:picLocks noChangeAspect="1"/>
                  </p:cNvPicPr>
                  <p:nvPr/>
                </p:nvPicPr>
                <p:blipFill>
                  <a:blip r:embed="rId11"/>
                  <a:stretch>
                    <a:fillRect/>
                  </a:stretch>
                </p:blipFill>
                <p:spPr>
                  <a:xfrm>
                    <a:off x="10102407" y="4784550"/>
                    <a:ext cx="1039443" cy="761839"/>
                  </a:xfrm>
                  <a:prstGeom prst="rect">
                    <a:avLst/>
                  </a:prstGeom>
                  <a:grpFill/>
                </p:spPr>
              </p:pic>
              <p:grpSp>
                <p:nvGrpSpPr>
                  <p:cNvPr id="37" name="Group 36">
                    <a:extLst>
                      <a:ext uri="{FF2B5EF4-FFF2-40B4-BE49-F238E27FC236}">
                        <a16:creationId xmlns:a16="http://schemas.microsoft.com/office/drawing/2014/main" id="{03BD089A-2BBF-494C-985A-66D7265C5B51}"/>
                      </a:ext>
                    </a:extLst>
                  </p:cNvPr>
                  <p:cNvGrpSpPr/>
                  <p:nvPr/>
                </p:nvGrpSpPr>
                <p:grpSpPr>
                  <a:xfrm>
                    <a:off x="9234777" y="4882537"/>
                    <a:ext cx="933329" cy="526704"/>
                    <a:chOff x="9469616" y="5096348"/>
                    <a:chExt cx="1503136" cy="526704"/>
                  </a:xfrm>
                  <a:grpFill/>
                </p:grpSpPr>
                <p:cxnSp>
                  <p:nvCxnSpPr>
                    <p:cNvPr id="38" name="Straight Arrow Connector 37">
                      <a:extLst>
                        <a:ext uri="{FF2B5EF4-FFF2-40B4-BE49-F238E27FC236}">
                          <a16:creationId xmlns:a16="http://schemas.microsoft.com/office/drawing/2014/main" id="{52D696C5-CA3A-432C-A516-184A30D07D35}"/>
                        </a:ext>
                      </a:extLst>
                    </p:cNvPr>
                    <p:cNvCxnSpPr/>
                    <p:nvPr/>
                  </p:nvCxnSpPr>
                  <p:spPr>
                    <a:xfrm>
                      <a:off x="9472494" y="5096348"/>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5CDDAD0-9459-40E3-9627-F4CA57530672}"/>
                        </a:ext>
                      </a:extLst>
                    </p:cNvPr>
                    <p:cNvCxnSpPr/>
                    <p:nvPr/>
                  </p:nvCxnSpPr>
                  <p:spPr>
                    <a:xfrm>
                      <a:off x="9472494" y="5239511"/>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FF6B0A-D4CC-44F3-8849-58F126F8C6BA}"/>
                        </a:ext>
                      </a:extLst>
                    </p:cNvPr>
                    <p:cNvCxnSpPr/>
                    <p:nvPr/>
                  </p:nvCxnSpPr>
                  <p:spPr>
                    <a:xfrm>
                      <a:off x="9472167" y="536651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91698D7-6BE2-4294-93DF-95F00E0D535F}"/>
                        </a:ext>
                      </a:extLst>
                    </p:cNvPr>
                    <p:cNvCxnSpPr/>
                    <p:nvPr/>
                  </p:nvCxnSpPr>
                  <p:spPr>
                    <a:xfrm>
                      <a:off x="9469616" y="5485020"/>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F27E209-364D-4F40-A285-7DDC3C0DAA86}"/>
                        </a:ext>
                      </a:extLst>
                    </p:cNvPr>
                    <p:cNvCxnSpPr/>
                    <p:nvPr/>
                  </p:nvCxnSpPr>
                  <p:spPr>
                    <a:xfrm>
                      <a:off x="9472167" y="5623052"/>
                      <a:ext cx="1500258" cy="0"/>
                    </a:xfrm>
                    <a:prstGeom prst="straightConnector1">
                      <a:avLst/>
                    </a:prstGeom>
                    <a:grpFill/>
                    <a:ln w="9525">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33" name="Rectangle: Rounded Corners 67">
                  <a:extLst>
                    <a:ext uri="{FF2B5EF4-FFF2-40B4-BE49-F238E27FC236}">
                      <a16:creationId xmlns:a16="http://schemas.microsoft.com/office/drawing/2014/main" id="{22A8406B-5788-488B-8B60-95E29FB5DEFB}"/>
                    </a:ext>
                  </a:extLst>
                </p:cNvPr>
                <p:cNvSpPr/>
                <p:nvPr/>
              </p:nvSpPr>
              <p:spPr>
                <a:xfrm>
                  <a:off x="5874259" y="4711862"/>
                  <a:ext cx="4465770" cy="1351169"/>
                </a:xfrm>
                <a:prstGeom prst="roundRect">
                  <a:avLst/>
                </a:prstGeom>
                <a:solidFill>
                  <a:schemeClr val="accent4">
                    <a:lumMod val="60000"/>
                    <a:lumOff val="40000"/>
                    <a:alpha val="39000"/>
                  </a:schemeClr>
                </a:solidFill>
                <a:ln>
                  <a:solidFill>
                    <a:schemeClr val="tx1">
                      <a:lumMod val="95000"/>
                      <a:lumOff val="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cs typeface="Calibri" panose="020F0502020204030204" pitchFamily="34" charset="0"/>
                  </a:endParaRPr>
                </a:p>
              </p:txBody>
            </p:sp>
          </p:grpSp>
          <p:sp>
            <p:nvSpPr>
              <p:cNvPr id="31" name="TextBox 30">
                <a:extLst>
                  <a:ext uri="{FF2B5EF4-FFF2-40B4-BE49-F238E27FC236}">
                    <a16:creationId xmlns:a16="http://schemas.microsoft.com/office/drawing/2014/main" id="{830C8F40-F0CC-4EF9-A3C9-BEB36338FBD1}"/>
                  </a:ext>
                </a:extLst>
              </p:cNvPr>
              <p:cNvSpPr txBox="1"/>
              <p:nvPr/>
            </p:nvSpPr>
            <p:spPr>
              <a:xfrm>
                <a:off x="7061856" y="4742949"/>
                <a:ext cx="958468" cy="523220"/>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Validation </a:t>
                </a:r>
              </a:p>
              <a:p>
                <a:r>
                  <a:rPr lang="en-US" sz="1400">
                    <a:latin typeface="Calibri" panose="020F0502020204030204" pitchFamily="34" charset="0"/>
                    <a:cs typeface="Calibri" panose="020F0502020204030204" pitchFamily="34" charset="0"/>
                  </a:rPr>
                  <a:t>&amp; Testing</a:t>
                </a:r>
              </a:p>
            </p:txBody>
          </p:sp>
        </p:grpSp>
        <p:sp>
          <p:nvSpPr>
            <p:cNvPr id="28" name="Arrow: Down 18">
              <a:extLst>
                <a:ext uri="{FF2B5EF4-FFF2-40B4-BE49-F238E27FC236}">
                  <a16:creationId xmlns:a16="http://schemas.microsoft.com/office/drawing/2014/main" id="{6802C989-4941-4023-8E7B-90819DAD63C3}"/>
                </a:ext>
              </a:extLst>
            </p:cNvPr>
            <p:cNvSpPr/>
            <p:nvPr/>
          </p:nvSpPr>
          <p:spPr>
            <a:xfrm>
              <a:off x="9013347" y="2318453"/>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69">
              <a:extLst>
                <a:ext uri="{FF2B5EF4-FFF2-40B4-BE49-F238E27FC236}">
                  <a16:creationId xmlns:a16="http://schemas.microsoft.com/office/drawing/2014/main" id="{093D48F6-1AAF-414D-89BC-42864BAAC574}"/>
                </a:ext>
              </a:extLst>
            </p:cNvPr>
            <p:cNvSpPr/>
            <p:nvPr/>
          </p:nvSpPr>
          <p:spPr>
            <a:xfrm>
              <a:off x="9013347" y="4203930"/>
              <a:ext cx="468332" cy="57966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77A3198F-73E3-4DF4-B087-8051CF1BA400}"/>
              </a:ext>
            </a:extLst>
          </p:cNvPr>
          <p:cNvSpPr/>
          <p:nvPr/>
        </p:nvSpPr>
        <p:spPr>
          <a:xfrm>
            <a:off x="12463995" y="2492956"/>
            <a:ext cx="1440039" cy="46257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latin typeface="Calibri" panose="020F0502020204030204" pitchFamily="34" charset="0"/>
                <a:cs typeface="Calibri" panose="020F0502020204030204" pitchFamily="34" charset="0"/>
              </a:rPr>
              <a:t>Water Heater</a:t>
            </a:r>
          </a:p>
        </p:txBody>
      </p:sp>
      <p:sp>
        <p:nvSpPr>
          <p:cNvPr id="59" name="Rectangle 58">
            <a:extLst>
              <a:ext uri="{FF2B5EF4-FFF2-40B4-BE49-F238E27FC236}">
                <a16:creationId xmlns:a16="http://schemas.microsoft.com/office/drawing/2014/main" id="{43DB539B-5A6C-480F-86A1-33DF02307425}"/>
              </a:ext>
            </a:extLst>
          </p:cNvPr>
          <p:cNvSpPr/>
          <p:nvPr/>
        </p:nvSpPr>
        <p:spPr>
          <a:xfrm>
            <a:off x="810461" y="6416228"/>
            <a:ext cx="8947151" cy="415498"/>
          </a:xfrm>
          <a:prstGeom prst="rect">
            <a:avLst/>
          </a:prstGeom>
        </p:spPr>
        <p:txBody>
          <a:bodyPr wrap="square">
            <a:spAutoFit/>
          </a:bodyPr>
          <a:lstStyle/>
          <a:p>
            <a:pPr lvl="1"/>
            <a:r>
              <a:rPr lang="en-US" sz="1050" b="1">
                <a:latin typeface="Calibri" panose="020F0502020204030204" pitchFamily="34" charset="0"/>
                <a:cs typeface="Calibri" panose="020F0502020204030204" pitchFamily="34" charset="0"/>
              </a:rPr>
              <a:t>Mehrabian, Mohammadreza</a:t>
            </a:r>
            <a:r>
              <a:rPr lang="en-US" sz="1050">
                <a:latin typeface="Calibri" panose="020F0502020204030204" pitchFamily="34" charset="0"/>
                <a:cs typeface="Calibri" panose="020F0502020204030204" pitchFamily="34" charset="0"/>
              </a:rPr>
              <a:t>, Mohammad </a:t>
            </a:r>
            <a:r>
              <a:rPr lang="en-US" sz="1050" err="1">
                <a:latin typeface="Calibri" panose="020F0502020204030204" pitchFamily="34" charset="0"/>
                <a:cs typeface="Calibri" panose="020F0502020204030204" pitchFamily="34" charset="0"/>
              </a:rPr>
              <a:t>Khayatian</a:t>
            </a:r>
            <a:r>
              <a:rPr lang="en-US" sz="1050">
                <a:latin typeface="Calibri" panose="020F0502020204030204" pitchFamily="34" charset="0"/>
                <a:cs typeface="Calibri" panose="020F0502020204030204" pitchFamily="34" charset="0"/>
              </a:rPr>
              <a:t>, Aviral Shrivastava, Edward </a:t>
            </a:r>
            <a:r>
              <a:rPr lang="en-US" sz="1050" err="1">
                <a:latin typeface="Calibri" panose="020F0502020204030204" pitchFamily="34" charset="0"/>
                <a:cs typeface="Calibri" panose="020F0502020204030204" pitchFamily="34" charset="0"/>
              </a:rPr>
              <a:t>Griffor</a:t>
            </a:r>
            <a:r>
              <a:rPr lang="en-US" sz="1050">
                <a:latin typeface="Calibri" panose="020F0502020204030204" pitchFamily="34" charset="0"/>
                <a:cs typeface="Calibri" panose="020F0502020204030204" pitchFamily="34" charset="0"/>
              </a:rPr>
              <a:t>, </a:t>
            </a:r>
            <a:r>
              <a:rPr lang="en-US" sz="1050" err="1">
                <a:latin typeface="Calibri" panose="020F0502020204030204" pitchFamily="34" charset="0"/>
                <a:cs typeface="Calibri" panose="020F0502020204030204" pitchFamily="34" charset="0"/>
              </a:rPr>
              <a:t>Ya-Shian</a:t>
            </a:r>
            <a:r>
              <a:rPr lang="en-US" sz="1050">
                <a:latin typeface="Calibri" panose="020F0502020204030204" pitchFamily="34" charset="0"/>
                <a:cs typeface="Calibri" panose="020F0502020204030204" pitchFamily="34" charset="0"/>
              </a:rPr>
              <a:t> Li-</a:t>
            </a:r>
            <a:r>
              <a:rPr lang="en-US" sz="1050" err="1">
                <a:latin typeface="Calibri" panose="020F0502020204030204" pitchFamily="34" charset="0"/>
                <a:cs typeface="Calibri" panose="020F0502020204030204" pitchFamily="34" charset="0"/>
              </a:rPr>
              <a:t>Baboud</a:t>
            </a:r>
            <a:r>
              <a:rPr lang="en-US" sz="1050">
                <a:latin typeface="Calibri" panose="020F0502020204030204" pitchFamily="34" charset="0"/>
                <a:cs typeface="Calibri" panose="020F0502020204030204" pitchFamily="34" charset="0"/>
              </a:rPr>
              <a:t>, Patricia </a:t>
            </a:r>
            <a:r>
              <a:rPr lang="en-US" sz="1050" err="1">
                <a:latin typeface="Calibri" panose="020F0502020204030204" pitchFamily="34" charset="0"/>
                <a:cs typeface="Calibri" panose="020F0502020204030204" pitchFamily="34" charset="0"/>
              </a:rPr>
              <a:t>Derler</a:t>
            </a:r>
            <a:r>
              <a:rPr lang="en-US" sz="1050">
                <a:latin typeface="Calibri" panose="020F0502020204030204" pitchFamily="34" charset="0"/>
                <a:cs typeface="Calibri" panose="020F0502020204030204" pitchFamily="34" charset="0"/>
              </a:rPr>
              <a:t>, et al. "</a:t>
            </a:r>
            <a:r>
              <a:rPr lang="en-US" sz="1050" i="1">
                <a:latin typeface="Calibri" panose="020F0502020204030204" pitchFamily="34" charset="0"/>
                <a:cs typeface="Calibri" panose="020F0502020204030204" pitchFamily="34" charset="0"/>
              </a:rPr>
              <a:t>A Formalism and Methodology for Run-time </a:t>
            </a:r>
            <a:r>
              <a:rPr lang="en-US" sz="1050" i="1" err="1">
                <a:latin typeface="Calibri" panose="020F0502020204030204" pitchFamily="34" charset="0"/>
                <a:cs typeface="Calibri" panose="020F0502020204030204" pitchFamily="34" charset="0"/>
              </a:rPr>
              <a:t>Verificationof</a:t>
            </a:r>
            <a:r>
              <a:rPr lang="en-US" sz="1050" i="1">
                <a:latin typeface="Calibri" panose="020F0502020204030204" pitchFamily="34" charset="0"/>
                <a:cs typeface="Calibri" panose="020F0502020204030204" pitchFamily="34" charset="0"/>
              </a:rPr>
              <a:t> Cyber-Physical Systems using Timestamp </a:t>
            </a:r>
            <a:r>
              <a:rPr lang="en-US" sz="1050" i="1" err="1">
                <a:latin typeface="Calibri" panose="020F0502020204030204" pitchFamily="34" charset="0"/>
                <a:cs typeface="Calibri" panose="020F0502020204030204" pitchFamily="34" charset="0"/>
              </a:rPr>
              <a:t>TemporalLogic</a:t>
            </a:r>
            <a:r>
              <a:rPr lang="en-US" sz="1050">
                <a:latin typeface="Calibri" panose="020F0502020204030204" pitchFamily="34" charset="0"/>
                <a:cs typeface="Calibri" panose="020F0502020204030204" pitchFamily="34" charset="0"/>
              </a:rPr>
              <a:t>.“ (submitted to TOCS)</a:t>
            </a:r>
            <a:endParaRPr lang="en-US" sz="700">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6FDA2A99-D2F5-4E13-B9CB-1F9754557845}"/>
              </a:ext>
            </a:extLst>
          </p:cNvPr>
          <p:cNvSpPr/>
          <p:nvPr/>
        </p:nvSpPr>
        <p:spPr>
          <a:xfrm>
            <a:off x="5249307" y="1459953"/>
            <a:ext cx="6841555" cy="1877437"/>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Tolerance Needs to be considered in the system properties.</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Timestamp Temporal Logic (TTL) explicitly expresses the Tolerance  with which system properties must be met </a:t>
            </a:r>
          </a:p>
          <a:p>
            <a:pPr marL="285750" indent="-285750">
              <a:buFont typeface="Wingdings" panose="05000000000000000000" pitchFamily="2" charset="2"/>
              <a:buChar char="Ø"/>
            </a:pPr>
            <a:r>
              <a:rPr lang="en-US" dirty="0">
                <a:latin typeface="Calibri" panose="020F0502020204030204" pitchFamily="34" charset="0"/>
                <a:cs typeface="Calibri" panose="020F0502020204030204" pitchFamily="34" charset="0"/>
              </a:rPr>
              <a:t>System properties must be consistent, considering tolerances.</a:t>
            </a:r>
          </a:p>
          <a:p>
            <a:pPr marL="742950" lvl="1" indent="-285750">
              <a:buFont typeface="Wingdings" panose="05000000000000000000" pitchFamily="2" charset="2"/>
              <a:buChar char="Ø"/>
            </a:pPr>
            <a:r>
              <a:rPr lang="en-US" sz="1600" dirty="0">
                <a:solidFill>
                  <a:srgbClr val="019242"/>
                </a:solidFill>
                <a:latin typeface="Calibri" panose="020F0502020204030204" pitchFamily="34" charset="0"/>
                <a:cs typeface="Calibri" panose="020F0502020204030204" pitchFamily="34" charset="0"/>
              </a:rPr>
              <a:t>Proposed TTL reasoning system that provides axioms and rules to perform consistency check among timing specifications while considering tolerances.</a:t>
            </a:r>
          </a:p>
        </p:txBody>
      </p:sp>
      <p:sp>
        <p:nvSpPr>
          <p:cNvPr id="60" name="Rectangle 59">
            <a:extLst>
              <a:ext uri="{FF2B5EF4-FFF2-40B4-BE49-F238E27FC236}">
                <a16:creationId xmlns:a16="http://schemas.microsoft.com/office/drawing/2014/main" id="{90F9115F-B0C3-4E31-AC9B-A0301417B807}"/>
              </a:ext>
            </a:extLst>
          </p:cNvPr>
          <p:cNvSpPr/>
          <p:nvPr/>
        </p:nvSpPr>
        <p:spPr>
          <a:xfrm>
            <a:off x="5167526" y="3583002"/>
            <a:ext cx="6990668" cy="2400657"/>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Uncertainties and tolerances should be considered when choosing testing equipment.</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a methodology to test if a monitoring device will allow system properties expressed in TTL (with tolerance) to validate the built CPS (with uncertainties).</a:t>
            </a:r>
          </a:p>
          <a:p>
            <a:pPr marL="285750" indent="-285750">
              <a:buFont typeface="Wingdings" panose="05000000000000000000" pitchFamily="2" charset="2"/>
              <a:buChar char="Ø"/>
            </a:pPr>
            <a:r>
              <a:rPr lang="en-US" dirty="0">
                <a:solidFill>
                  <a:schemeClr val="bg1">
                    <a:lumMod val="75000"/>
                  </a:schemeClr>
                </a:solidFill>
                <a:latin typeface="Calibri" panose="020F0502020204030204" pitchFamily="34" charset="0"/>
                <a:cs typeface="Calibri" panose="020F0502020204030204" pitchFamily="34" charset="0"/>
              </a:rPr>
              <a:t>Testing methods must take uncertainties and tolerance into account.</a:t>
            </a:r>
          </a:p>
          <a:p>
            <a:pPr marL="742950" lvl="1" indent="-285750">
              <a:buFont typeface="Wingdings" panose="05000000000000000000" pitchFamily="2" charset="2"/>
              <a:buChar char="Ø"/>
            </a:pPr>
            <a:r>
              <a:rPr lang="en-US" sz="1600" dirty="0">
                <a:solidFill>
                  <a:schemeClr val="bg1">
                    <a:lumMod val="75000"/>
                  </a:schemeClr>
                </a:solidFill>
                <a:latin typeface="Calibri" panose="020F0502020204030204" pitchFamily="34" charset="0"/>
                <a:cs typeface="Calibri" panose="020F0502020204030204" pitchFamily="34" charset="0"/>
              </a:rPr>
              <a:t>Proposed an efficient Monitoring Approach (TMA) that provides one-way guarantee that the built system meets the system properties expressed in TTL (with tolerance), even in the presence of measurement uncertainties.</a:t>
            </a:r>
          </a:p>
        </p:txBody>
      </p:sp>
    </p:spTree>
    <p:extLst>
      <p:ext uri="{BB962C8B-B14F-4D97-AF65-F5344CB8AC3E}">
        <p14:creationId xmlns:p14="http://schemas.microsoft.com/office/powerpoint/2010/main" val="148157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Axiom and Rules in TTL Reasoning System</a:t>
            </a:r>
          </a:p>
        </p:txBody>
      </p:sp>
      <p:sp>
        <p:nvSpPr>
          <p:cNvPr id="6" name="Slide Number Placeholder 5">
            <a:extLst>
              <a:ext uri="{FF2B5EF4-FFF2-40B4-BE49-F238E27FC236}">
                <a16:creationId xmlns:a16="http://schemas.microsoft.com/office/drawing/2014/main" id="{F0F8A1F2-75C5-47A5-A8E5-AF8B70F50E7E}"/>
              </a:ext>
            </a:extLst>
          </p:cNvPr>
          <p:cNvSpPr>
            <a:spLocks noGrp="1"/>
          </p:cNvSpPr>
          <p:nvPr>
            <p:ph type="sldNum" sz="quarter" idx="12"/>
          </p:nvPr>
        </p:nvSpPr>
        <p:spPr/>
        <p:txBody>
          <a:bodyPr/>
          <a:lstStyle/>
          <a:p>
            <a:fld id="{E8F92A37-2A0B-8E4C-9ABC-FE271A1E1749}" type="slidenum">
              <a:rPr lang="en-US" smtClean="0"/>
              <a:t>9</a:t>
            </a:fld>
            <a:endParaRPr lang="en-US"/>
          </a:p>
        </p:txBody>
      </p:sp>
      <p:pic>
        <p:nvPicPr>
          <p:cNvPr id="4" name="Picture 3">
            <a:extLst>
              <a:ext uri="{FF2B5EF4-FFF2-40B4-BE49-F238E27FC236}">
                <a16:creationId xmlns:a16="http://schemas.microsoft.com/office/drawing/2014/main" id="{4F9E792C-E6F2-4900-A596-78AE436E9483}"/>
              </a:ext>
            </a:extLst>
          </p:cNvPr>
          <p:cNvPicPr>
            <a:picLocks noChangeAspect="1"/>
          </p:cNvPicPr>
          <p:nvPr/>
        </p:nvPicPr>
        <p:blipFill>
          <a:blip r:embed="rId3"/>
          <a:stretch>
            <a:fillRect/>
          </a:stretch>
        </p:blipFill>
        <p:spPr>
          <a:xfrm>
            <a:off x="506076" y="1002863"/>
            <a:ext cx="6813746" cy="5149272"/>
          </a:xfrm>
          <a:prstGeom prst="rect">
            <a:avLst/>
          </a:prstGeom>
        </p:spPr>
      </p:pic>
      <p:pic>
        <p:nvPicPr>
          <p:cNvPr id="7" name="Content Placeholder 4">
            <a:extLst>
              <a:ext uri="{FF2B5EF4-FFF2-40B4-BE49-F238E27FC236}">
                <a16:creationId xmlns:a16="http://schemas.microsoft.com/office/drawing/2014/main" id="{69733261-4863-4C30-853A-F9A5715D2D92}"/>
              </a:ext>
            </a:extLst>
          </p:cNvPr>
          <p:cNvPicPr>
            <a:picLocks noGrp="1" noChangeAspect="1"/>
          </p:cNvPicPr>
          <p:nvPr>
            <p:ph sz="quarter" idx="1"/>
          </p:nvPr>
        </p:nvPicPr>
        <p:blipFill>
          <a:blip r:embed="rId4"/>
          <a:stretch>
            <a:fillRect/>
          </a:stretch>
        </p:blipFill>
        <p:spPr>
          <a:xfrm>
            <a:off x="7669452" y="1002863"/>
            <a:ext cx="3615268" cy="4791075"/>
          </a:xfrm>
          <a:prstGeom prst="rect">
            <a:avLst/>
          </a:prstGeom>
        </p:spPr>
      </p:pic>
    </p:spTree>
    <p:extLst>
      <p:ext uri="{BB962C8B-B14F-4D97-AF65-F5344CB8AC3E}">
        <p14:creationId xmlns:p14="http://schemas.microsoft.com/office/powerpoint/2010/main" val="22266853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PS-Lab-Theme-Org">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olidFill>
            <a:srgbClr val="000000"/>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PS-Lab-Theme-Org" id="{8FEA965F-B9B0-4104-9216-180B7190E38D}" vid="{717A95AA-5F40-4FFC-942B-DFFAB2E52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MPS-Lab-Theme-Org</Template>
  <TotalTime>0</TotalTime>
  <Words>11614</Words>
  <Application>Microsoft Office PowerPoint</Application>
  <PresentationFormat>Widescreen</PresentationFormat>
  <Paragraphs>1128</Paragraphs>
  <Slides>32</Slides>
  <Notes>32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Bookman Old Style</vt:lpstr>
      <vt:lpstr>Calibri</vt:lpstr>
      <vt:lpstr>Cambria Math</vt:lpstr>
      <vt:lpstr>Candara</vt:lpstr>
      <vt:lpstr>Comic Sans MS</vt:lpstr>
      <vt:lpstr>Courier New</vt:lpstr>
      <vt:lpstr>Gill Sans MT</vt:lpstr>
      <vt:lpstr>Times New Roman</vt:lpstr>
      <vt:lpstr>Wingdings</vt:lpstr>
      <vt:lpstr>Wingdings 3</vt:lpstr>
      <vt:lpstr>MPS-Lab-Theme-Org</vt:lpstr>
      <vt:lpstr>A Methodology and Formalism to Handle Timing Uncertainties in Cyber-Physical Systems</vt:lpstr>
      <vt:lpstr>Correct Timing is Important for Cyber-Physical Systems (CPS)</vt:lpstr>
      <vt:lpstr>Considering Uncertainty is Important in CPS</vt:lpstr>
      <vt:lpstr>How to Handle Timing Uncertainty in CPS</vt:lpstr>
      <vt:lpstr>PowerPoint Presentation</vt:lpstr>
      <vt:lpstr>PowerPoint Presentation</vt:lpstr>
      <vt:lpstr>Timestamp Temporal Logic (TTL) Can Express Tolerance</vt:lpstr>
      <vt:lpstr>PowerPoint Presentation</vt:lpstr>
      <vt:lpstr>The Axiom and Rules in TTL Reasoning System</vt:lpstr>
      <vt:lpstr>How to Use Natural Deduction in TTL for Consistency Check</vt:lpstr>
      <vt:lpstr>PowerPoint Presentation</vt:lpstr>
      <vt:lpstr>Testbed Should be Precise Enough for Monitoring</vt:lpstr>
      <vt:lpstr>PowerPoint Presentation</vt:lpstr>
      <vt:lpstr>Shortcomings of Existing Monitoring Methods</vt:lpstr>
      <vt:lpstr>TMA Provides One-way Guarantee in Verification</vt:lpstr>
      <vt:lpstr>How the Existing Approaches and TMA Monitor Level-based CPS Timing Constraints </vt:lpstr>
      <vt:lpstr>Existing Monitoring Approaches are Compute and Resource Intensive</vt:lpstr>
      <vt:lpstr>How TMA Monitors Event-based CPS Timing Constraints</vt:lpstr>
      <vt:lpstr>How TMA Provides a Unique Implementation for all Logic Operators</vt:lpstr>
      <vt:lpstr>TMA Monitoring Methodology for Combined Timing Constraints</vt:lpstr>
      <vt:lpstr>PowerPoint Presentation</vt:lpstr>
      <vt:lpstr>Timing Constraints of Case Study - Flying Paster</vt:lpstr>
      <vt:lpstr>Expressing Timing Constraints of Flaying Paster with Tolerance in TTL</vt:lpstr>
      <vt:lpstr>Consistency Check for Flying Paster</vt:lpstr>
      <vt:lpstr>Experimental Results for Reasoning System – Flying Paster</vt:lpstr>
      <vt:lpstr>The Right Monitoring System to Monitor Flying Paster</vt:lpstr>
      <vt:lpstr>Implementing TMA to Monitor Flying Paster</vt:lpstr>
      <vt:lpstr>Timing Constraints of Case Study – Autonomous Intersection Algorithm</vt:lpstr>
      <vt:lpstr>RSS Implementation and Monitoring</vt:lpstr>
      <vt:lpstr>Synchronized Camera</vt:lpstr>
      <vt:lpstr>Synchrophasor--Synchronizing Two Motors Though Internet</vt:lpstr>
      <vt:lpstr>Publications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 Dave</dc:creator>
  <cp:lastModifiedBy>Shail Dave</cp:lastModifiedBy>
  <cp:revision>3</cp:revision>
  <dcterms:created xsi:type="dcterms:W3CDTF">2021-08-27T02:02:53Z</dcterms:created>
  <dcterms:modified xsi:type="dcterms:W3CDTF">2021-08-27T02:04:46Z</dcterms:modified>
</cp:coreProperties>
</file>